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charts/chart8.xml" ContentType="application/vnd.openxmlformats-officedocument.drawingml.chart+xml"/>
  <Override PartName="/ppt/theme/themeOverride2.xml" ContentType="application/vnd.openxmlformats-officedocument.themeOverride+xml"/>
  <Override PartName="/ppt/notesSlides/notesSlide13.xml" ContentType="application/vnd.openxmlformats-officedocument.presentationml.notesSlide+xml"/>
  <Override PartName="/ppt/charts/chart9.xml" ContentType="application/vnd.openxmlformats-officedocument.drawingml.chart+xml"/>
  <Override PartName="/ppt/theme/themeOverride3.xml" ContentType="application/vnd.openxmlformats-officedocument.themeOverride+xml"/>
  <Override PartName="/ppt/charts/chart10.xml" ContentType="application/vnd.openxmlformats-officedocument.drawingml.chart+xml"/>
  <Override PartName="/ppt/theme/themeOverride4.xml" ContentType="application/vnd.openxmlformats-officedocument.themeOverride+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2.xml" ContentType="application/vnd.openxmlformats-officedocument.drawingml.chart+xml"/>
  <Override PartName="/ppt/notesSlides/notesSlide18.xml" ContentType="application/vnd.openxmlformats-officedocument.presentationml.notesSlide+xml"/>
  <Override PartName="/ppt/charts/chart13.xml" ContentType="application/vnd.openxmlformats-officedocument.drawingml.chart+xml"/>
  <Override PartName="/ppt/notesSlides/notesSlide19.xml" ContentType="application/vnd.openxmlformats-officedocument.presentationml.notesSlide+xml"/>
  <Override PartName="/ppt/charts/chart14.xml" ContentType="application/vnd.openxmlformats-officedocument.drawingml.chart+xml"/>
  <Override PartName="/ppt/notesSlides/notesSlide20.xml" ContentType="application/vnd.openxmlformats-officedocument.presentationml.notesSlide+xml"/>
  <Override PartName="/ppt/charts/chart15.xml" ContentType="application/vnd.openxmlformats-officedocument.drawingml.chart+xml"/>
  <Override PartName="/ppt/notesSlides/notesSlide21.xml" ContentType="application/vnd.openxmlformats-officedocument.presentationml.notesSlide+xml"/>
  <Override PartName="/ppt/charts/chart16.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7.xml" ContentType="application/vnd.openxmlformats-officedocument.drawingml.chart+xml"/>
  <Override PartName="/ppt/notesSlides/notesSlide28.xml" ContentType="application/vnd.openxmlformats-officedocument.presentationml.notesSlide+xml"/>
  <Override PartName="/ppt/charts/chart18.xml" ContentType="application/vnd.openxmlformats-officedocument.drawingml.chart+xml"/>
  <Override PartName="/ppt/notesSlides/notesSlide29.xml" ContentType="application/vnd.openxmlformats-officedocument.presentationml.notesSlide+xml"/>
  <Override PartName="/ppt/charts/chart19.xml" ContentType="application/vnd.openxmlformats-officedocument.drawingml.chart+xml"/>
  <Override PartName="/ppt/notesSlides/notesSlide30.xml" ContentType="application/vnd.openxmlformats-officedocument.presentationml.notesSlide+xml"/>
  <Override PartName="/ppt/charts/chart20.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1.xml" ContentType="application/vnd.openxmlformats-officedocument.drawingml.chart+xml"/>
  <Override PartName="/ppt/notesSlides/notesSlide33.xml" ContentType="application/vnd.openxmlformats-officedocument.presentationml.notesSlide+xml"/>
  <Override PartName="/ppt/charts/chart22.xml" ContentType="application/vnd.openxmlformats-officedocument.drawingml.chart+xml"/>
  <Override PartName="/ppt/drawings/drawing1.xml" ContentType="application/vnd.openxmlformats-officedocument.drawingml.chartshapes+xml"/>
  <Override PartName="/ppt/notesSlides/notesSlide34.xml" ContentType="application/vnd.openxmlformats-officedocument.presentationml.notesSlide+xml"/>
  <Override PartName="/ppt/charts/chart23.xml" ContentType="application/vnd.openxmlformats-officedocument.drawingml.chart+xml"/>
  <Override PartName="/ppt/notesSlides/notesSlide35.xml" ContentType="application/vnd.openxmlformats-officedocument.presentationml.notesSlide+xml"/>
  <Override PartName="/ppt/charts/chart24.xml" ContentType="application/vnd.openxmlformats-officedocument.drawingml.chart+xml"/>
  <Override PartName="/ppt/theme/themeOverride5.xml" ContentType="application/vnd.openxmlformats-officedocument.themeOverride+xml"/>
  <Override PartName="/ppt/drawings/drawing2.xml" ContentType="application/vnd.openxmlformats-officedocument.drawingml.chartshape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5.xml" ContentType="application/vnd.openxmlformats-officedocument.drawingml.chart+xml"/>
  <Override PartName="/ppt/theme/themeOverride6.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6.xml" ContentType="application/vnd.openxmlformats-officedocument.drawingml.chart+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6" r:id="rId1"/>
  </p:sldMasterIdLst>
  <p:notesMasterIdLst>
    <p:notesMasterId r:id="rId56"/>
  </p:notesMasterIdLst>
  <p:handoutMasterIdLst>
    <p:handoutMasterId r:id="rId57"/>
  </p:handoutMasterIdLst>
  <p:sldIdLst>
    <p:sldId id="712" r:id="rId2"/>
    <p:sldId id="753" r:id="rId3"/>
    <p:sldId id="752" r:id="rId4"/>
    <p:sldId id="763" r:id="rId5"/>
    <p:sldId id="531" r:id="rId6"/>
    <p:sldId id="572" r:id="rId7"/>
    <p:sldId id="764" r:id="rId8"/>
    <p:sldId id="730" r:id="rId9"/>
    <p:sldId id="726" r:id="rId10"/>
    <p:sldId id="766" r:id="rId11"/>
    <p:sldId id="729" r:id="rId12"/>
    <p:sldId id="767" r:id="rId13"/>
    <p:sldId id="768" r:id="rId14"/>
    <p:sldId id="738" r:id="rId15"/>
    <p:sldId id="769" r:id="rId16"/>
    <p:sldId id="805" r:id="rId17"/>
    <p:sldId id="770" r:id="rId18"/>
    <p:sldId id="771" r:id="rId19"/>
    <p:sldId id="733" r:id="rId20"/>
    <p:sldId id="732" r:id="rId21"/>
    <p:sldId id="734" r:id="rId22"/>
    <p:sldId id="789" r:id="rId23"/>
    <p:sldId id="757" r:id="rId24"/>
    <p:sldId id="731" r:id="rId25"/>
    <p:sldId id="750" r:id="rId26"/>
    <p:sldId id="736" r:id="rId27"/>
    <p:sldId id="775" r:id="rId28"/>
    <p:sldId id="790" r:id="rId29"/>
    <p:sldId id="844" r:id="rId30"/>
    <p:sldId id="739" r:id="rId31"/>
    <p:sldId id="777" r:id="rId32"/>
    <p:sldId id="742" r:id="rId33"/>
    <p:sldId id="781" r:id="rId34"/>
    <p:sldId id="744" r:id="rId35"/>
    <p:sldId id="745" r:id="rId36"/>
    <p:sldId id="782" r:id="rId37"/>
    <p:sldId id="783" r:id="rId38"/>
    <p:sldId id="850" r:id="rId39"/>
    <p:sldId id="785" r:id="rId40"/>
    <p:sldId id="840" r:id="rId41"/>
    <p:sldId id="810" r:id="rId42"/>
    <p:sldId id="818" r:id="rId43"/>
    <p:sldId id="819" r:id="rId44"/>
    <p:sldId id="820" r:id="rId45"/>
    <p:sldId id="821" r:id="rId46"/>
    <p:sldId id="822" r:id="rId47"/>
    <p:sldId id="823" r:id="rId48"/>
    <p:sldId id="825" r:id="rId49"/>
    <p:sldId id="836" r:id="rId50"/>
    <p:sldId id="827" r:id="rId51"/>
    <p:sldId id="849" r:id="rId52"/>
    <p:sldId id="828" r:id="rId53"/>
    <p:sldId id="830" r:id="rId54"/>
    <p:sldId id="761" r:id="rId5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933C"/>
    <a:srgbClr val="7F7F7F"/>
    <a:srgbClr val="653D7B"/>
    <a:srgbClr val="604A7B"/>
    <a:srgbClr val="A5A5A5"/>
    <a:srgbClr val="31014F"/>
    <a:srgbClr val="9F9F9F"/>
    <a:srgbClr val="A168C0"/>
    <a:srgbClr val="A3A3A3"/>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83" autoAdjust="0"/>
    <p:restoredTop sz="94713" autoAdjust="0"/>
  </p:normalViewPr>
  <p:slideViewPr>
    <p:cSldViewPr>
      <p:cViewPr>
        <p:scale>
          <a:sx n="66" d="100"/>
          <a:sy n="66" d="100"/>
        </p:scale>
        <p:origin x="-53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57607" cy="57607"/>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4.xlsx"/><Relationship Id="rId1" Type="http://schemas.openxmlformats.org/officeDocument/2006/relationships/themeOverride" Target="../theme/themeOverride5.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6.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Then</c:v>
                </c:pt>
              </c:strCache>
            </c:strRef>
          </c:tx>
          <c:spPr>
            <a:solidFill>
              <a:schemeClr val="accent4">
                <a:lumMod val="75000"/>
              </a:schemeClr>
            </a:solidFill>
          </c:spPr>
          <c:invertIfNegative val="0"/>
          <c:dPt>
            <c:idx val="0"/>
            <c:invertIfNegative val="0"/>
            <c:bubble3D val="0"/>
            <c:spPr>
              <a:solidFill>
                <a:schemeClr val="bg1">
                  <a:lumMod val="65000"/>
                </a:scheme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Then</c:v>
                </c:pt>
                <c:pt idx="1">
                  <c:v>Now</c:v>
                </c:pt>
              </c:strCache>
            </c:strRef>
          </c:cat>
          <c:val>
            <c:numRef>
              <c:f>Sheet1!$B$2:$B$3</c:f>
              <c:numCache>
                <c:formatCode>0%</c:formatCode>
                <c:ptCount val="2"/>
                <c:pt idx="0">
                  <c:v>0.43000000000000038</c:v>
                </c:pt>
                <c:pt idx="1">
                  <c:v>0.55000000000000004</c:v>
                </c:pt>
              </c:numCache>
            </c:numRef>
          </c:val>
        </c:ser>
        <c:dLbls>
          <c:showLegendKey val="0"/>
          <c:showVal val="0"/>
          <c:showCatName val="0"/>
          <c:showSerName val="0"/>
          <c:showPercent val="0"/>
          <c:showBubbleSize val="0"/>
        </c:dLbls>
        <c:gapWidth val="68"/>
        <c:axId val="197770240"/>
        <c:axId val="197788416"/>
      </c:barChart>
      <c:catAx>
        <c:axId val="197770240"/>
        <c:scaling>
          <c:orientation val="minMax"/>
        </c:scaling>
        <c:delete val="0"/>
        <c:axPos val="b"/>
        <c:numFmt formatCode="General" sourceLinked="1"/>
        <c:majorTickMark val="out"/>
        <c:minorTickMark val="none"/>
        <c:tickLblPos val="nextTo"/>
        <c:txPr>
          <a:bodyPr/>
          <a:lstStyle/>
          <a:p>
            <a:pPr>
              <a:defRPr sz="1600">
                <a:solidFill>
                  <a:schemeClr val="bg1">
                    <a:lumMod val="65000"/>
                  </a:schemeClr>
                </a:solidFill>
                <a:latin typeface="Arial Narrow" pitchFamily="34" charset="0"/>
              </a:defRPr>
            </a:pPr>
            <a:endParaRPr lang="en-US"/>
          </a:p>
        </c:txPr>
        <c:crossAx val="197788416"/>
        <c:crosses val="autoZero"/>
        <c:auto val="1"/>
        <c:lblAlgn val="ctr"/>
        <c:lblOffset val="100"/>
        <c:noMultiLvlLbl val="0"/>
      </c:catAx>
      <c:valAx>
        <c:axId val="197788416"/>
        <c:scaling>
          <c:orientation val="minMax"/>
          <c:max val="0.60000000000000064"/>
          <c:min val="0"/>
        </c:scaling>
        <c:delete val="1"/>
        <c:axPos val="l"/>
        <c:numFmt formatCode="0%" sourceLinked="1"/>
        <c:majorTickMark val="out"/>
        <c:minorTickMark val="none"/>
        <c:tickLblPos val="none"/>
        <c:crossAx val="197770240"/>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256913563269896"/>
          <c:y val="0.21067737954204679"/>
          <c:w val="0.62385962856610278"/>
          <c:h val="0.65454107210902157"/>
        </c:manualLayout>
      </c:layout>
      <c:pieChart>
        <c:varyColors val="1"/>
        <c:ser>
          <c:idx val="0"/>
          <c:order val="0"/>
          <c:tx>
            <c:strRef>
              <c:f>Sheet1!$B$1</c:f>
              <c:strCache>
                <c:ptCount val="1"/>
                <c:pt idx="0">
                  <c:v>Sales</c:v>
                </c:pt>
              </c:strCache>
            </c:strRef>
          </c:tx>
          <c:spPr>
            <a:solidFill>
              <a:schemeClr val="accent1"/>
            </a:solidFill>
          </c:spPr>
          <c:dPt>
            <c:idx val="0"/>
            <c:bubble3D val="0"/>
            <c:spPr>
              <a:solidFill>
                <a:sysClr val="window" lastClr="FFFFFF">
                  <a:lumMod val="65000"/>
                </a:sysClr>
              </a:solidFill>
            </c:spPr>
          </c:dPt>
          <c:dPt>
            <c:idx val="1"/>
            <c:bubble3D val="0"/>
            <c:spPr>
              <a:solidFill>
                <a:srgbClr val="8064A2">
                  <a:lumMod val="75000"/>
                </a:srgbClr>
              </a:solidFill>
            </c:spPr>
          </c:dPt>
          <c:dPt>
            <c:idx val="2"/>
            <c:bubble3D val="0"/>
            <c:spPr>
              <a:solidFill>
                <a:srgbClr val="9BBB59">
                  <a:lumMod val="75000"/>
                </a:srgbClr>
              </a:solidFill>
            </c:spPr>
          </c:dPt>
          <c:dLbls>
            <c:dLbl>
              <c:idx val="0"/>
              <c:layout>
                <c:manualLayout>
                  <c:x val="5.1670166947529958E-4"/>
                  <c:y val="-3.465482763792084E-2"/>
                </c:manualLayout>
              </c:layout>
              <c:tx>
                <c:rich>
                  <a:bodyPr/>
                  <a:lstStyle/>
                  <a:p>
                    <a:r>
                      <a:rPr lang="en-US" dirty="0" smtClean="0"/>
                      <a:t>Strongly/</a:t>
                    </a:r>
                  </a:p>
                  <a:p>
                    <a:r>
                      <a:rPr lang="en-US" dirty="0" smtClean="0"/>
                      <a:t>Mostly </a:t>
                    </a:r>
                    <a:r>
                      <a:rPr lang="en-US" dirty="0"/>
                      <a:t>Agree
70%</a:t>
                    </a:r>
                  </a:p>
                </c:rich>
              </c:tx>
              <c:showLegendKey val="0"/>
              <c:showVal val="0"/>
              <c:showCatName val="1"/>
              <c:showSerName val="0"/>
              <c:showPercent val="1"/>
              <c:showBubbleSize val="0"/>
            </c:dLbl>
            <c:dLbl>
              <c:idx val="1"/>
              <c:layout>
                <c:manualLayout>
                  <c:x val="1.1100270773373565E-2"/>
                  <c:y val="2.0301209979320212E-2"/>
                </c:manualLayout>
              </c:layout>
              <c:showLegendKey val="0"/>
              <c:showVal val="0"/>
              <c:showCatName val="1"/>
              <c:showSerName val="0"/>
              <c:showPercent val="1"/>
              <c:showBubbleSize val="0"/>
            </c:dLbl>
            <c:dLbl>
              <c:idx val="2"/>
              <c:layout>
                <c:manualLayout>
                  <c:x val="1.2598976849324097E-2"/>
                  <c:y val="-0.12861312676311237"/>
                </c:manualLayout>
              </c:layout>
              <c:tx>
                <c:rich>
                  <a:bodyPr/>
                  <a:lstStyle/>
                  <a:p>
                    <a:r>
                      <a:rPr lang="en-US" dirty="0" smtClean="0"/>
                      <a:t>Strongly/</a:t>
                    </a:r>
                  </a:p>
                  <a:p>
                    <a:r>
                      <a:rPr lang="en-US" dirty="0" smtClean="0"/>
                      <a:t>Mostly </a:t>
                    </a:r>
                    <a:r>
                      <a:rPr lang="en-US" dirty="0"/>
                      <a:t>Disagree
6%</a:t>
                    </a:r>
                  </a:p>
                </c:rich>
              </c:tx>
              <c:showLegendKey val="0"/>
              <c:showVal val="0"/>
              <c:showCatName val="1"/>
              <c:showSerName val="0"/>
              <c:showPercent val="1"/>
              <c:showBubbleSize val="0"/>
            </c:dLbl>
            <c:txPr>
              <a:bodyPr/>
              <a:lstStyle/>
              <a:p>
                <a:pPr>
                  <a:defRPr sz="1200">
                    <a:solidFill>
                      <a:schemeClr val="bg1">
                        <a:lumMod val="50000"/>
                      </a:schemeClr>
                    </a:solidFill>
                    <a:latin typeface="Arial Narrow" pitchFamily="34" charset="0"/>
                  </a:defRPr>
                </a:pPr>
                <a:endParaRPr lang="en-US"/>
              </a:p>
            </c:txPr>
            <c:showLegendKey val="0"/>
            <c:showVal val="0"/>
            <c:showCatName val="1"/>
            <c:showSerName val="0"/>
            <c:showPercent val="1"/>
            <c:showBubbleSize val="0"/>
            <c:showLeaderLines val="0"/>
          </c:dLbls>
          <c:cat>
            <c:strRef>
              <c:f>Sheet1!$A$2:$A$4</c:f>
              <c:strCache>
                <c:ptCount val="3"/>
                <c:pt idx="0">
                  <c:v>Strongly/Mostly Agree</c:v>
                </c:pt>
                <c:pt idx="1">
                  <c:v>Somewhat Agree</c:v>
                </c:pt>
                <c:pt idx="2">
                  <c:v>Strongly/Mostly Disagree</c:v>
                </c:pt>
              </c:strCache>
            </c:strRef>
          </c:cat>
          <c:val>
            <c:numRef>
              <c:f>Sheet1!$B$2:$B$4</c:f>
              <c:numCache>
                <c:formatCode>0%</c:formatCode>
                <c:ptCount val="3"/>
                <c:pt idx="0">
                  <c:v>0.70000000000000062</c:v>
                </c:pt>
                <c:pt idx="1">
                  <c:v>0.24000000000000021</c:v>
                </c:pt>
                <c:pt idx="2">
                  <c:v>6.0000000000000032E-2</c:v>
                </c:pt>
              </c:numCache>
            </c:numRef>
          </c:val>
        </c:ser>
        <c:dLbls>
          <c:showLegendKey val="0"/>
          <c:showVal val="0"/>
          <c:showCatName val="1"/>
          <c:showSerName val="0"/>
          <c:showPercent val="1"/>
          <c:showBubbleSize val="0"/>
          <c:showLeaderLines val="0"/>
        </c:dLbls>
        <c:firstSliceAng val="294"/>
      </c:pieChart>
    </c:plotArea>
    <c:plotVisOnly val="1"/>
    <c:dispBlanksAs val="gap"/>
    <c:showDLblsOverMax val="0"/>
  </c:chart>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4">
                <a:lumMod val="75000"/>
              </a:schemeClr>
            </a:solidFill>
          </c:spPr>
          <c:invertIfNegative val="0"/>
          <c:dPt>
            <c:idx val="0"/>
            <c:invertIfNegative val="0"/>
            <c:bubble3D val="0"/>
            <c:spPr>
              <a:solidFill>
                <a:schemeClr val="tx1">
                  <a:lumMod val="50000"/>
                  <a:lumOff val="50000"/>
                </a:schemeClr>
              </a:solidFill>
            </c:spPr>
          </c:dPt>
          <c:dPt>
            <c:idx val="3"/>
            <c:invertIfNegative val="0"/>
            <c:bubble3D val="0"/>
            <c:spPr>
              <a:solidFill>
                <a:schemeClr val="tx1">
                  <a:lumMod val="50000"/>
                  <a:lumOff val="50000"/>
                </a:schemeClr>
              </a:solidFill>
            </c:spPr>
          </c:dPt>
          <c:dPt>
            <c:idx val="6"/>
            <c:invertIfNegative val="0"/>
            <c:bubble3D val="0"/>
            <c:spPr>
              <a:solidFill>
                <a:schemeClr val="tx1">
                  <a:lumMod val="50000"/>
                  <a:lumOff val="50000"/>
                </a:schemeClr>
              </a:solidFill>
            </c:spPr>
          </c:dPt>
          <c:dPt>
            <c:idx val="9"/>
            <c:invertIfNegative val="0"/>
            <c:bubble3D val="0"/>
            <c:spPr>
              <a:solidFill>
                <a:schemeClr val="tx1">
                  <a:lumMod val="50000"/>
                  <a:lumOff val="50000"/>
                </a:schemeClr>
              </a:solidFill>
            </c:spPr>
          </c:dPt>
          <c:dPt>
            <c:idx val="12"/>
            <c:invertIfNegative val="0"/>
            <c:bubble3D val="0"/>
            <c:spPr>
              <a:solidFill>
                <a:schemeClr val="tx1">
                  <a:lumMod val="50000"/>
                  <a:lumOff val="50000"/>
                </a:schemeClr>
              </a:solidFill>
            </c:spPr>
          </c:dPt>
          <c:dPt>
            <c:idx val="15"/>
            <c:invertIfNegative val="0"/>
            <c:bubble3D val="0"/>
            <c:spPr>
              <a:solidFill>
                <a:schemeClr val="bg1">
                  <a:lumMod val="50000"/>
                </a:schemeClr>
              </a:solidFill>
            </c:spPr>
          </c:dPt>
          <c:dLbls>
            <c:dLbl>
              <c:idx val="15"/>
              <c:layout>
                <c:manualLayout>
                  <c:x val="1.0185067526416111E-16"/>
                  <c:y val="5.6364318096601564E-2"/>
                </c:manualLayout>
              </c:layout>
              <c:dLblPos val="out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Sheet1!$A$2:$A$19</c:f>
              <c:strCache>
                <c:ptCount val="17"/>
                <c:pt idx="0">
                  <c:v>Then</c:v>
                </c:pt>
                <c:pt idx="1">
                  <c:v>Now</c:v>
                </c:pt>
                <c:pt idx="3">
                  <c:v>Then</c:v>
                </c:pt>
                <c:pt idx="4">
                  <c:v>Now</c:v>
                </c:pt>
                <c:pt idx="6">
                  <c:v>Then</c:v>
                </c:pt>
                <c:pt idx="7">
                  <c:v>Now</c:v>
                </c:pt>
                <c:pt idx="9">
                  <c:v>Then</c:v>
                </c:pt>
                <c:pt idx="10">
                  <c:v>Now</c:v>
                </c:pt>
                <c:pt idx="12">
                  <c:v>Then</c:v>
                </c:pt>
                <c:pt idx="13">
                  <c:v>Now</c:v>
                </c:pt>
                <c:pt idx="15">
                  <c:v>Then </c:v>
                </c:pt>
                <c:pt idx="16">
                  <c:v>Now</c:v>
                </c:pt>
              </c:strCache>
            </c:strRef>
          </c:cat>
          <c:val>
            <c:numRef>
              <c:f>Sheet1!$B$2:$B$19</c:f>
              <c:numCache>
                <c:formatCode>0%</c:formatCode>
                <c:ptCount val="18"/>
                <c:pt idx="0">
                  <c:v>0.58000000000000007</c:v>
                </c:pt>
                <c:pt idx="1">
                  <c:v>0.61000000000000065</c:v>
                </c:pt>
                <c:pt idx="3">
                  <c:v>0.25</c:v>
                </c:pt>
                <c:pt idx="4">
                  <c:v>0.35000000000000031</c:v>
                </c:pt>
                <c:pt idx="6">
                  <c:v>0.11</c:v>
                </c:pt>
                <c:pt idx="7">
                  <c:v>0.19</c:v>
                </c:pt>
                <c:pt idx="9">
                  <c:v>0.46</c:v>
                </c:pt>
                <c:pt idx="10">
                  <c:v>0.47000000000000008</c:v>
                </c:pt>
                <c:pt idx="12">
                  <c:v>0.35000000000000031</c:v>
                </c:pt>
                <c:pt idx="13">
                  <c:v>0.66000000000000791</c:v>
                </c:pt>
                <c:pt idx="15">
                  <c:v>6.0000000000000032E-2</c:v>
                </c:pt>
                <c:pt idx="16">
                  <c:v>0.23</c:v>
                </c:pt>
              </c:numCache>
            </c:numRef>
          </c:val>
        </c:ser>
        <c:dLbls>
          <c:showLegendKey val="0"/>
          <c:showVal val="0"/>
          <c:showCatName val="0"/>
          <c:showSerName val="0"/>
          <c:showPercent val="0"/>
          <c:showBubbleSize val="0"/>
        </c:dLbls>
        <c:gapWidth val="51"/>
        <c:axId val="207694464"/>
        <c:axId val="207696256"/>
      </c:barChart>
      <c:catAx>
        <c:axId val="207694464"/>
        <c:scaling>
          <c:orientation val="minMax"/>
        </c:scaling>
        <c:delete val="0"/>
        <c:axPos val="b"/>
        <c:numFmt formatCode="General" sourceLinked="1"/>
        <c:majorTickMark val="out"/>
        <c:minorTickMark val="none"/>
        <c:tickLblPos val="nextTo"/>
        <c:txPr>
          <a:bodyPr/>
          <a:lstStyle/>
          <a:p>
            <a:pPr>
              <a:defRPr sz="1600">
                <a:solidFill>
                  <a:schemeClr val="bg1">
                    <a:lumMod val="65000"/>
                  </a:schemeClr>
                </a:solidFill>
                <a:latin typeface="Arial Narrow" pitchFamily="34" charset="0"/>
              </a:defRPr>
            </a:pPr>
            <a:endParaRPr lang="en-US"/>
          </a:p>
        </c:txPr>
        <c:crossAx val="207696256"/>
        <c:crosses val="autoZero"/>
        <c:auto val="1"/>
        <c:lblAlgn val="ctr"/>
        <c:lblOffset val="100"/>
        <c:noMultiLvlLbl val="0"/>
      </c:catAx>
      <c:valAx>
        <c:axId val="207696256"/>
        <c:scaling>
          <c:orientation val="minMax"/>
          <c:max val="1"/>
          <c:min val="0"/>
        </c:scaling>
        <c:delete val="1"/>
        <c:axPos val="l"/>
        <c:numFmt formatCode="0%" sourceLinked="1"/>
        <c:majorTickMark val="out"/>
        <c:minorTickMark val="none"/>
        <c:tickLblPos val="none"/>
        <c:crossAx val="207694464"/>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4">
                <a:lumMod val="75000"/>
              </a:schemeClr>
            </a:solidFill>
          </c:spPr>
          <c:invertIfNegative val="0"/>
          <c:dPt>
            <c:idx val="0"/>
            <c:invertIfNegative val="0"/>
            <c:bubble3D val="0"/>
            <c:spPr>
              <a:solidFill>
                <a:schemeClr val="tx1">
                  <a:lumMod val="50000"/>
                  <a:lumOff val="50000"/>
                </a:schemeClr>
              </a:solidFill>
            </c:spPr>
          </c:dPt>
          <c:dPt>
            <c:idx val="3"/>
            <c:invertIfNegative val="0"/>
            <c:bubble3D val="0"/>
            <c:spPr>
              <a:solidFill>
                <a:schemeClr val="tx1">
                  <a:lumMod val="50000"/>
                  <a:lumOff val="50000"/>
                </a:schemeClr>
              </a:solidFill>
            </c:spPr>
          </c:dPt>
          <c:dPt>
            <c:idx val="6"/>
            <c:invertIfNegative val="0"/>
            <c:bubble3D val="0"/>
            <c:spPr>
              <a:solidFill>
                <a:schemeClr val="tx1">
                  <a:lumMod val="50000"/>
                  <a:lumOff val="50000"/>
                </a:schemeClr>
              </a:solidFill>
            </c:spPr>
          </c:dPt>
          <c:dPt>
            <c:idx val="9"/>
            <c:invertIfNegative val="0"/>
            <c:bubble3D val="0"/>
            <c:spPr>
              <a:solidFill>
                <a:schemeClr val="tx1">
                  <a:lumMod val="50000"/>
                  <a:lumOff val="50000"/>
                </a:schemeClr>
              </a:solidFill>
            </c:spPr>
          </c:dPt>
          <c:dLbls>
            <c:dLbl>
              <c:idx val="9"/>
              <c:layout>
                <c:manualLayout>
                  <c:x val="-1.443001443001443E-3"/>
                  <c:y val="6.2362431968733686E-2"/>
                </c:manualLayout>
              </c:layout>
              <c:dLblPos val="outEnd"/>
              <c:showLegendKey val="0"/>
              <c:showVal val="1"/>
              <c:showCatName val="0"/>
              <c:showSerName val="0"/>
              <c:showPercent val="0"/>
              <c:showBubbleSize val="0"/>
            </c:dLbl>
            <c:dLbl>
              <c:idx val="10"/>
              <c:layout>
                <c:manualLayout>
                  <c:x val="1.443001443001443E-3"/>
                  <c:y val="6.2362431968733686E-2"/>
                </c:manualLayout>
              </c:layout>
              <c:dLblPos val="out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Sheet1!$A$2:$A$12</c:f>
              <c:strCache>
                <c:ptCount val="11"/>
                <c:pt idx="0">
                  <c:v>Then</c:v>
                </c:pt>
                <c:pt idx="1">
                  <c:v>Now</c:v>
                </c:pt>
                <c:pt idx="3">
                  <c:v>Then</c:v>
                </c:pt>
                <c:pt idx="4">
                  <c:v>Now</c:v>
                </c:pt>
                <c:pt idx="6">
                  <c:v>Then</c:v>
                </c:pt>
                <c:pt idx="7">
                  <c:v>Now</c:v>
                </c:pt>
                <c:pt idx="9">
                  <c:v>Then</c:v>
                </c:pt>
                <c:pt idx="10">
                  <c:v>Now</c:v>
                </c:pt>
              </c:strCache>
            </c:strRef>
          </c:cat>
          <c:val>
            <c:numRef>
              <c:f>Sheet1!$B$2:$B$12</c:f>
              <c:numCache>
                <c:formatCode>0%</c:formatCode>
                <c:ptCount val="11"/>
                <c:pt idx="0">
                  <c:v>0.73000000000000065</c:v>
                </c:pt>
                <c:pt idx="1">
                  <c:v>0.78</c:v>
                </c:pt>
                <c:pt idx="3">
                  <c:v>0.74000000000000365</c:v>
                </c:pt>
                <c:pt idx="4">
                  <c:v>0.70000000000000062</c:v>
                </c:pt>
                <c:pt idx="6">
                  <c:v>0.68</c:v>
                </c:pt>
                <c:pt idx="7">
                  <c:v>0.70000000000000062</c:v>
                </c:pt>
                <c:pt idx="9">
                  <c:v>0.65000000000000691</c:v>
                </c:pt>
                <c:pt idx="10">
                  <c:v>0.67000000000000781</c:v>
                </c:pt>
              </c:numCache>
            </c:numRef>
          </c:val>
        </c:ser>
        <c:dLbls>
          <c:showLegendKey val="0"/>
          <c:showVal val="0"/>
          <c:showCatName val="0"/>
          <c:showSerName val="0"/>
          <c:showPercent val="0"/>
          <c:showBubbleSize val="0"/>
        </c:dLbls>
        <c:gapWidth val="68"/>
        <c:axId val="203204864"/>
        <c:axId val="203206656"/>
      </c:barChart>
      <c:catAx>
        <c:axId val="203204864"/>
        <c:scaling>
          <c:orientation val="minMax"/>
        </c:scaling>
        <c:delete val="0"/>
        <c:axPos val="b"/>
        <c:numFmt formatCode="General" sourceLinked="1"/>
        <c:majorTickMark val="out"/>
        <c:minorTickMark val="none"/>
        <c:tickLblPos val="nextTo"/>
        <c:txPr>
          <a:bodyPr/>
          <a:lstStyle/>
          <a:p>
            <a:pPr>
              <a:defRPr sz="1600">
                <a:solidFill>
                  <a:schemeClr val="bg1">
                    <a:lumMod val="65000"/>
                  </a:schemeClr>
                </a:solidFill>
                <a:latin typeface="Arial Narrow" pitchFamily="34" charset="0"/>
              </a:defRPr>
            </a:pPr>
            <a:endParaRPr lang="en-US"/>
          </a:p>
        </c:txPr>
        <c:crossAx val="203206656"/>
        <c:crosses val="autoZero"/>
        <c:auto val="1"/>
        <c:lblAlgn val="ctr"/>
        <c:lblOffset val="100"/>
        <c:noMultiLvlLbl val="0"/>
      </c:catAx>
      <c:valAx>
        <c:axId val="203206656"/>
        <c:scaling>
          <c:orientation val="minMax"/>
          <c:max val="1"/>
          <c:min val="0"/>
        </c:scaling>
        <c:delete val="1"/>
        <c:axPos val="l"/>
        <c:numFmt formatCode="0%" sourceLinked="1"/>
        <c:majorTickMark val="out"/>
        <c:minorTickMark val="none"/>
        <c:tickLblPos val="none"/>
        <c:crossAx val="203204864"/>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72005772005772E-3"/>
          <c:y val="2.0202020202020211E-2"/>
          <c:w val="0.96825396825396826"/>
          <c:h val="0.84320596289100225"/>
        </c:manualLayout>
      </c:layout>
      <c:barChart>
        <c:barDir val="col"/>
        <c:grouping val="clustered"/>
        <c:varyColors val="0"/>
        <c:ser>
          <c:idx val="0"/>
          <c:order val="0"/>
          <c:tx>
            <c:strRef>
              <c:f>Sheet1!$B$1</c:f>
              <c:strCache>
                <c:ptCount val="1"/>
                <c:pt idx="0">
                  <c:v>Column1</c:v>
                </c:pt>
              </c:strCache>
            </c:strRef>
          </c:tx>
          <c:spPr>
            <a:solidFill>
              <a:schemeClr val="accent4">
                <a:lumMod val="75000"/>
              </a:schemeClr>
            </a:solidFill>
          </c:spPr>
          <c:invertIfNegative val="0"/>
          <c:dPt>
            <c:idx val="0"/>
            <c:invertIfNegative val="0"/>
            <c:bubble3D val="0"/>
            <c:spPr>
              <a:solidFill>
                <a:schemeClr val="tx1">
                  <a:lumMod val="50000"/>
                  <a:lumOff val="50000"/>
                </a:schemeClr>
              </a:solidFill>
            </c:spPr>
          </c:dPt>
          <c:dPt>
            <c:idx val="3"/>
            <c:invertIfNegative val="0"/>
            <c:bubble3D val="0"/>
            <c:spPr>
              <a:solidFill>
                <a:schemeClr val="tx1">
                  <a:lumMod val="50000"/>
                  <a:lumOff val="50000"/>
                </a:schemeClr>
              </a:solidFill>
            </c:spPr>
          </c:dPt>
          <c:dPt>
            <c:idx val="6"/>
            <c:invertIfNegative val="0"/>
            <c:bubble3D val="0"/>
            <c:spPr>
              <a:solidFill>
                <a:schemeClr val="tx1">
                  <a:lumMod val="50000"/>
                  <a:lumOff val="50000"/>
                </a:scheme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Sheet1!$A$2:$A$9</c:f>
              <c:strCache>
                <c:ptCount val="8"/>
                <c:pt idx="0">
                  <c:v>Then</c:v>
                </c:pt>
                <c:pt idx="1">
                  <c:v>Now</c:v>
                </c:pt>
                <c:pt idx="3">
                  <c:v>Then</c:v>
                </c:pt>
                <c:pt idx="4">
                  <c:v>Now</c:v>
                </c:pt>
                <c:pt idx="6">
                  <c:v>Then</c:v>
                </c:pt>
                <c:pt idx="7">
                  <c:v>Now</c:v>
                </c:pt>
              </c:strCache>
            </c:strRef>
          </c:cat>
          <c:val>
            <c:numRef>
              <c:f>Sheet1!$B$2:$B$9</c:f>
              <c:numCache>
                <c:formatCode>0%</c:formatCode>
                <c:ptCount val="8"/>
                <c:pt idx="0">
                  <c:v>0.36000000000000032</c:v>
                </c:pt>
                <c:pt idx="1">
                  <c:v>0.51</c:v>
                </c:pt>
                <c:pt idx="3">
                  <c:v>0.42000000000000032</c:v>
                </c:pt>
                <c:pt idx="4">
                  <c:v>0.38000000000000345</c:v>
                </c:pt>
                <c:pt idx="6">
                  <c:v>0.22</c:v>
                </c:pt>
                <c:pt idx="7">
                  <c:v>0.27</c:v>
                </c:pt>
              </c:numCache>
            </c:numRef>
          </c:val>
        </c:ser>
        <c:dLbls>
          <c:showLegendKey val="0"/>
          <c:showVal val="0"/>
          <c:showCatName val="0"/>
          <c:showSerName val="0"/>
          <c:showPercent val="0"/>
          <c:showBubbleSize val="0"/>
        </c:dLbls>
        <c:gapWidth val="68"/>
        <c:axId val="208483072"/>
        <c:axId val="208484608"/>
      </c:barChart>
      <c:catAx>
        <c:axId val="208483072"/>
        <c:scaling>
          <c:orientation val="minMax"/>
        </c:scaling>
        <c:delete val="0"/>
        <c:axPos val="b"/>
        <c:numFmt formatCode="General" sourceLinked="1"/>
        <c:majorTickMark val="out"/>
        <c:minorTickMark val="none"/>
        <c:tickLblPos val="nextTo"/>
        <c:txPr>
          <a:bodyPr/>
          <a:lstStyle/>
          <a:p>
            <a:pPr>
              <a:defRPr sz="1600">
                <a:solidFill>
                  <a:schemeClr val="bg1">
                    <a:lumMod val="65000"/>
                  </a:schemeClr>
                </a:solidFill>
                <a:latin typeface="Arial Narrow" pitchFamily="34" charset="0"/>
              </a:defRPr>
            </a:pPr>
            <a:endParaRPr lang="en-US"/>
          </a:p>
        </c:txPr>
        <c:crossAx val="208484608"/>
        <c:crosses val="autoZero"/>
        <c:auto val="1"/>
        <c:lblAlgn val="ctr"/>
        <c:lblOffset val="100"/>
        <c:noMultiLvlLbl val="0"/>
      </c:catAx>
      <c:valAx>
        <c:axId val="208484608"/>
        <c:scaling>
          <c:orientation val="minMax"/>
          <c:max val="1"/>
          <c:min val="0"/>
        </c:scaling>
        <c:delete val="1"/>
        <c:axPos val="l"/>
        <c:numFmt formatCode="0%" sourceLinked="1"/>
        <c:majorTickMark val="out"/>
        <c:minorTickMark val="none"/>
        <c:tickLblPos val="none"/>
        <c:crossAx val="208483072"/>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479368357643817E-2"/>
          <c:y val="4.0982567687060496E-2"/>
          <c:w val="0.91412718901940537"/>
          <c:h val="0.74628910690976469"/>
        </c:manualLayout>
      </c:layout>
      <c:lineChart>
        <c:grouping val="standard"/>
        <c:varyColors val="0"/>
        <c:ser>
          <c:idx val="0"/>
          <c:order val="0"/>
          <c:tx>
            <c:strRef>
              <c:f>Sheet1!$B$1</c:f>
              <c:strCache>
                <c:ptCount val="1"/>
                <c:pt idx="0">
                  <c:v>Life Pace</c:v>
                </c:pt>
              </c:strCache>
            </c:strRef>
          </c:tx>
          <c:spPr>
            <a:ln w="50800">
              <a:solidFill>
                <a:schemeClr val="accent4">
                  <a:lumMod val="75000"/>
                </a:schemeClr>
              </a:solidFill>
            </a:ln>
          </c:spPr>
          <c:marker>
            <c:spPr>
              <a:solidFill>
                <a:schemeClr val="accent4">
                  <a:lumMod val="75000"/>
                </a:schemeClr>
              </a:solidFill>
              <a:ln w="50800">
                <a:solidFill>
                  <a:srgbClr val="8064A2">
                    <a:lumMod val="75000"/>
                  </a:srgbClr>
                </a:solidFill>
              </a:ln>
            </c:spPr>
          </c:marker>
          <c:dLbls>
            <c:dLbl>
              <c:idx val="0"/>
              <c:layout/>
              <c:tx>
                <c:rich>
                  <a:bodyPr/>
                  <a:lstStyle/>
                  <a:p>
                    <a:r>
                      <a:rPr lang="en-US" dirty="0" smtClean="0"/>
                      <a:t>54</a:t>
                    </a:r>
                    <a:endParaRPr lang="en-US" dirty="0"/>
                  </a:p>
                </c:rich>
              </c:tx>
              <c:dLblPos val="l"/>
              <c:showLegendKey val="0"/>
              <c:showVal val="1"/>
              <c:showCatName val="0"/>
              <c:showSerName val="0"/>
              <c:showPercent val="0"/>
              <c:showBubbleSize val="0"/>
            </c:dLbl>
            <c:dLbl>
              <c:idx val="1"/>
              <c:layout>
                <c:manualLayout>
                  <c:x val="7.8324225865209471E-2"/>
                  <c:y val="-3.4759358288770095E-2"/>
                </c:manualLayout>
              </c:layout>
              <c:tx>
                <c:rich>
                  <a:bodyPr/>
                  <a:lstStyle/>
                  <a:p>
                    <a:r>
                      <a:rPr lang="en-US" dirty="0" smtClean="0"/>
                      <a:t>69</a:t>
                    </a:r>
                    <a:endParaRPr lang="en-US" dirty="0"/>
                  </a:p>
                </c:rich>
              </c:tx>
              <c:dLblPos val="l"/>
              <c:showLegendKey val="0"/>
              <c:showVal val="1"/>
              <c:showCatName val="0"/>
              <c:showSerName val="0"/>
              <c:showPercent val="0"/>
              <c:showBubbleSize val="0"/>
            </c:dLbl>
            <c:txPr>
              <a:bodyPr/>
              <a:lstStyle/>
              <a:p>
                <a:pPr>
                  <a:defRPr>
                    <a:solidFill>
                      <a:schemeClr val="accent4">
                        <a:lumMod val="75000"/>
                      </a:schemeClr>
                    </a:solidFill>
                  </a:defRPr>
                </a:pPr>
                <a:endParaRPr lang="en-US"/>
              </a:p>
            </c:txPr>
            <c:dLblPos val="l"/>
            <c:showLegendKey val="0"/>
            <c:showVal val="1"/>
            <c:showCatName val="0"/>
            <c:showSerName val="0"/>
            <c:showPercent val="0"/>
            <c:showBubbleSize val="0"/>
            <c:showLeaderLines val="0"/>
          </c:dLbls>
          <c:cat>
            <c:strRef>
              <c:f>Sheet1!$A$2:$A$3</c:f>
              <c:strCache>
                <c:ptCount val="2"/>
                <c:pt idx="0">
                  <c:v>Then</c:v>
                </c:pt>
                <c:pt idx="1">
                  <c:v>Now</c:v>
                </c:pt>
              </c:strCache>
            </c:strRef>
          </c:cat>
          <c:val>
            <c:numRef>
              <c:f>Sheet1!$B$2:$B$3</c:f>
              <c:numCache>
                <c:formatCode>General</c:formatCode>
                <c:ptCount val="2"/>
                <c:pt idx="0">
                  <c:v>18</c:v>
                </c:pt>
                <c:pt idx="1">
                  <c:v>28</c:v>
                </c:pt>
              </c:numCache>
            </c:numRef>
          </c:val>
          <c:smooth val="0"/>
        </c:ser>
        <c:ser>
          <c:idx val="1"/>
          <c:order val="1"/>
          <c:tx>
            <c:strRef>
              <c:f>Sheet1!$C$1</c:f>
              <c:strCache>
                <c:ptCount val="1"/>
                <c:pt idx="0">
                  <c:v>Class Convenience</c:v>
                </c:pt>
              </c:strCache>
            </c:strRef>
          </c:tx>
          <c:spPr>
            <a:ln w="50800">
              <a:solidFill>
                <a:schemeClr val="accent3">
                  <a:lumMod val="75000"/>
                </a:schemeClr>
              </a:solidFill>
            </a:ln>
          </c:spPr>
          <c:marker>
            <c:spPr>
              <a:solidFill>
                <a:schemeClr val="accent3">
                  <a:lumMod val="75000"/>
                </a:schemeClr>
              </a:solidFill>
              <a:ln>
                <a:solidFill>
                  <a:schemeClr val="accent3">
                    <a:lumMod val="75000"/>
                  </a:schemeClr>
                </a:solidFill>
              </a:ln>
            </c:spPr>
          </c:marker>
          <c:dLbls>
            <c:dLbl>
              <c:idx val="0"/>
              <c:layout>
                <c:manualLayout>
                  <c:x val="-1.0928961748633921E-2"/>
                  <c:y val="-3.4759358288770095E-2"/>
                </c:manualLayout>
              </c:layout>
              <c:tx>
                <c:rich>
                  <a:bodyPr/>
                  <a:lstStyle/>
                  <a:p>
                    <a:r>
                      <a:rPr lang="en-US" dirty="0" smtClean="0"/>
                      <a:t>65</a:t>
                    </a:r>
                    <a:endParaRPr lang="en-US" dirty="0"/>
                  </a:p>
                </c:rich>
              </c:tx>
              <c:dLblPos val="l"/>
              <c:showLegendKey val="0"/>
              <c:showVal val="1"/>
              <c:showCatName val="0"/>
              <c:showSerName val="0"/>
              <c:showPercent val="0"/>
              <c:showBubbleSize val="0"/>
            </c:dLbl>
            <c:dLbl>
              <c:idx val="1"/>
              <c:layout>
                <c:manualLayout>
                  <c:x val="7.8324225865209471E-2"/>
                  <c:y val="1.06951871657754E-2"/>
                </c:manualLayout>
              </c:layout>
              <c:tx>
                <c:rich>
                  <a:bodyPr/>
                  <a:lstStyle/>
                  <a:p>
                    <a:r>
                      <a:rPr lang="en-US" dirty="0" smtClean="0"/>
                      <a:t>46</a:t>
                    </a:r>
                    <a:endParaRPr lang="en-US" dirty="0"/>
                  </a:p>
                </c:rich>
              </c:tx>
              <c:dLblPos val="l"/>
              <c:showLegendKey val="0"/>
              <c:showVal val="1"/>
              <c:showCatName val="0"/>
              <c:showSerName val="0"/>
              <c:showPercent val="0"/>
              <c:showBubbleSize val="0"/>
            </c:dLbl>
            <c:txPr>
              <a:bodyPr/>
              <a:lstStyle/>
              <a:p>
                <a:pPr>
                  <a:defRPr>
                    <a:solidFill>
                      <a:schemeClr val="accent3">
                        <a:lumMod val="75000"/>
                      </a:schemeClr>
                    </a:solidFill>
                  </a:defRPr>
                </a:pPr>
                <a:endParaRPr lang="en-US"/>
              </a:p>
            </c:txPr>
            <c:dLblPos val="l"/>
            <c:showLegendKey val="0"/>
            <c:showVal val="1"/>
            <c:showCatName val="0"/>
            <c:showSerName val="0"/>
            <c:showPercent val="0"/>
            <c:showBubbleSize val="0"/>
            <c:showLeaderLines val="0"/>
          </c:dLbls>
          <c:cat>
            <c:strRef>
              <c:f>Sheet1!$A$2:$A$3</c:f>
              <c:strCache>
                <c:ptCount val="2"/>
                <c:pt idx="0">
                  <c:v>Then</c:v>
                </c:pt>
                <c:pt idx="1">
                  <c:v>Now</c:v>
                </c:pt>
              </c:strCache>
            </c:strRef>
          </c:cat>
          <c:val>
            <c:numRef>
              <c:f>Sheet1!$C$2:$C$3</c:f>
              <c:numCache>
                <c:formatCode>General</c:formatCode>
                <c:ptCount val="2"/>
                <c:pt idx="0">
                  <c:v>24</c:v>
                </c:pt>
                <c:pt idx="1">
                  <c:v>12</c:v>
                </c:pt>
              </c:numCache>
            </c:numRef>
          </c:val>
          <c:smooth val="0"/>
        </c:ser>
        <c:dLbls>
          <c:showLegendKey val="0"/>
          <c:showVal val="1"/>
          <c:showCatName val="0"/>
          <c:showSerName val="0"/>
          <c:showPercent val="0"/>
          <c:showBubbleSize val="0"/>
        </c:dLbls>
        <c:marker val="1"/>
        <c:smooth val="0"/>
        <c:axId val="208748928"/>
        <c:axId val="208750464"/>
      </c:lineChart>
      <c:catAx>
        <c:axId val="208748928"/>
        <c:scaling>
          <c:orientation val="minMax"/>
        </c:scaling>
        <c:delete val="0"/>
        <c:axPos val="b"/>
        <c:numFmt formatCode="General" sourceLinked="1"/>
        <c:majorTickMark val="out"/>
        <c:minorTickMark val="none"/>
        <c:tickLblPos val="nextTo"/>
        <c:crossAx val="208750464"/>
        <c:crosses val="autoZero"/>
        <c:auto val="1"/>
        <c:lblAlgn val="ctr"/>
        <c:lblOffset val="100"/>
        <c:noMultiLvlLbl val="0"/>
      </c:catAx>
      <c:valAx>
        <c:axId val="208750464"/>
        <c:scaling>
          <c:orientation val="minMax"/>
          <c:max val="50"/>
          <c:min val="0"/>
        </c:scaling>
        <c:delete val="1"/>
        <c:axPos val="l"/>
        <c:numFmt formatCode="General" sourceLinked="1"/>
        <c:majorTickMark val="out"/>
        <c:minorTickMark val="none"/>
        <c:tickLblPos val="none"/>
        <c:crossAx val="208748928"/>
        <c:crosses val="autoZero"/>
        <c:crossBetween val="between"/>
        <c:majorUnit val="50"/>
      </c:valAx>
    </c:plotArea>
    <c:legend>
      <c:legendPos val="b"/>
      <c:layout>
        <c:manualLayout>
          <c:xMode val="edge"/>
          <c:yMode val="edge"/>
          <c:x val="0.2248688381165469"/>
          <c:y val="0.91662785801508595"/>
          <c:w val="0.67776687750096865"/>
          <c:h val="7.000315802770643E-2"/>
        </c:manualLayout>
      </c:layout>
      <c:overlay val="0"/>
    </c:legend>
    <c:plotVisOnly val="1"/>
    <c:dispBlanksAs val="gap"/>
    <c:showDLblsOverMax val="0"/>
  </c:chart>
  <c:txPr>
    <a:bodyPr/>
    <a:lstStyle/>
    <a:p>
      <a:pPr>
        <a:defRPr sz="1800">
          <a:solidFill>
            <a:schemeClr val="tx1">
              <a:lumMod val="50000"/>
              <a:lumOff val="50000"/>
            </a:schemeClr>
          </a:solidFill>
          <a:latin typeface="Arial Narrow"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4">
                <a:lumMod val="75000"/>
              </a:schemeClr>
            </a:solidFill>
          </c:spPr>
          <c:invertIfNegative val="0"/>
          <c:dPt>
            <c:idx val="0"/>
            <c:invertIfNegative val="0"/>
            <c:bubble3D val="0"/>
            <c:spPr>
              <a:solidFill>
                <a:schemeClr val="tx1">
                  <a:lumMod val="50000"/>
                  <a:lumOff val="50000"/>
                </a:schemeClr>
              </a:solidFill>
            </c:spPr>
          </c:dPt>
          <c:dPt>
            <c:idx val="3"/>
            <c:invertIfNegative val="0"/>
            <c:bubble3D val="0"/>
            <c:spPr>
              <a:solidFill>
                <a:schemeClr val="tx1">
                  <a:lumMod val="50000"/>
                  <a:lumOff val="50000"/>
                </a:scheme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Sheet1!$A$2:$A$6</c:f>
              <c:strCache>
                <c:ptCount val="5"/>
                <c:pt idx="0">
                  <c:v>Then</c:v>
                </c:pt>
                <c:pt idx="1">
                  <c:v>Now</c:v>
                </c:pt>
                <c:pt idx="3">
                  <c:v>Then</c:v>
                </c:pt>
                <c:pt idx="4">
                  <c:v>Now</c:v>
                </c:pt>
              </c:strCache>
            </c:strRef>
          </c:cat>
          <c:val>
            <c:numRef>
              <c:f>Sheet1!$B$2:$B$6</c:f>
              <c:numCache>
                <c:formatCode>0%</c:formatCode>
                <c:ptCount val="5"/>
                <c:pt idx="0">
                  <c:v>0.45</c:v>
                </c:pt>
                <c:pt idx="1">
                  <c:v>0.63000000000000922</c:v>
                </c:pt>
                <c:pt idx="3">
                  <c:v>0.62000000000000854</c:v>
                </c:pt>
                <c:pt idx="4">
                  <c:v>0.62000000000000854</c:v>
                </c:pt>
              </c:numCache>
            </c:numRef>
          </c:val>
        </c:ser>
        <c:dLbls>
          <c:showLegendKey val="0"/>
          <c:showVal val="0"/>
          <c:showCatName val="0"/>
          <c:showSerName val="0"/>
          <c:showPercent val="0"/>
          <c:showBubbleSize val="0"/>
        </c:dLbls>
        <c:gapWidth val="68"/>
        <c:axId val="208413056"/>
        <c:axId val="208414592"/>
      </c:barChart>
      <c:catAx>
        <c:axId val="208413056"/>
        <c:scaling>
          <c:orientation val="minMax"/>
        </c:scaling>
        <c:delete val="0"/>
        <c:axPos val="b"/>
        <c:numFmt formatCode="General" sourceLinked="1"/>
        <c:majorTickMark val="out"/>
        <c:minorTickMark val="none"/>
        <c:tickLblPos val="nextTo"/>
        <c:txPr>
          <a:bodyPr/>
          <a:lstStyle/>
          <a:p>
            <a:pPr>
              <a:defRPr sz="1600">
                <a:solidFill>
                  <a:schemeClr val="bg1">
                    <a:lumMod val="65000"/>
                  </a:schemeClr>
                </a:solidFill>
                <a:latin typeface="Arial Narrow" pitchFamily="34" charset="0"/>
              </a:defRPr>
            </a:pPr>
            <a:endParaRPr lang="en-US"/>
          </a:p>
        </c:txPr>
        <c:crossAx val="208414592"/>
        <c:crosses val="autoZero"/>
        <c:auto val="1"/>
        <c:lblAlgn val="ctr"/>
        <c:lblOffset val="100"/>
        <c:noMultiLvlLbl val="0"/>
      </c:catAx>
      <c:valAx>
        <c:axId val="208414592"/>
        <c:scaling>
          <c:orientation val="minMax"/>
          <c:max val="1"/>
          <c:min val="0"/>
        </c:scaling>
        <c:delete val="1"/>
        <c:axPos val="l"/>
        <c:numFmt formatCode="0%" sourceLinked="1"/>
        <c:majorTickMark val="out"/>
        <c:minorTickMark val="none"/>
        <c:tickLblPos val="none"/>
        <c:crossAx val="208413056"/>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997113997114"/>
          <c:y val="3.1746031746031744E-2"/>
          <c:w val="0.75901875901875904"/>
          <c:h val="0.83151742395836858"/>
        </c:manualLayout>
      </c:layout>
      <c:barChart>
        <c:barDir val="col"/>
        <c:grouping val="clustered"/>
        <c:varyColors val="0"/>
        <c:ser>
          <c:idx val="0"/>
          <c:order val="0"/>
          <c:tx>
            <c:strRef>
              <c:f>Sheet1!$B$1</c:f>
              <c:strCache>
                <c:ptCount val="1"/>
                <c:pt idx="0">
                  <c:v>Column1</c:v>
                </c:pt>
              </c:strCache>
            </c:strRef>
          </c:tx>
          <c:spPr>
            <a:solidFill>
              <a:schemeClr val="accent4">
                <a:lumMod val="75000"/>
              </a:schemeClr>
            </a:solidFill>
          </c:spPr>
          <c:invertIfNegative val="0"/>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Sheet1!$A$2:$A$4</c:f>
              <c:strCache>
                <c:ptCount val="3"/>
                <c:pt idx="0">
                  <c:v>Older Prospects</c:v>
                </c:pt>
                <c:pt idx="2">
                  <c:v>High School Students</c:v>
                </c:pt>
              </c:strCache>
            </c:strRef>
          </c:cat>
          <c:val>
            <c:numRef>
              <c:f>Sheet1!$B$2:$B$4</c:f>
              <c:numCache>
                <c:formatCode>General</c:formatCode>
                <c:ptCount val="3"/>
                <c:pt idx="0" formatCode="0%">
                  <c:v>0.78</c:v>
                </c:pt>
                <c:pt idx="2" formatCode="0%">
                  <c:v>0.54</c:v>
                </c:pt>
              </c:numCache>
            </c:numRef>
          </c:val>
        </c:ser>
        <c:dLbls>
          <c:showLegendKey val="0"/>
          <c:showVal val="0"/>
          <c:showCatName val="0"/>
          <c:showSerName val="0"/>
          <c:showPercent val="0"/>
          <c:showBubbleSize val="0"/>
        </c:dLbls>
        <c:gapWidth val="68"/>
        <c:axId val="208463360"/>
        <c:axId val="208464896"/>
      </c:barChart>
      <c:catAx>
        <c:axId val="208463360"/>
        <c:scaling>
          <c:orientation val="minMax"/>
        </c:scaling>
        <c:delete val="0"/>
        <c:axPos val="b"/>
        <c:numFmt formatCode="General" sourceLinked="1"/>
        <c:majorTickMark val="out"/>
        <c:minorTickMark val="none"/>
        <c:tickLblPos val="nextTo"/>
        <c:txPr>
          <a:bodyPr/>
          <a:lstStyle/>
          <a:p>
            <a:pPr>
              <a:defRPr sz="1800">
                <a:solidFill>
                  <a:schemeClr val="accent3">
                    <a:lumMod val="75000"/>
                  </a:schemeClr>
                </a:solidFill>
                <a:latin typeface="Arial Narrow" pitchFamily="34" charset="0"/>
              </a:defRPr>
            </a:pPr>
            <a:endParaRPr lang="en-US"/>
          </a:p>
        </c:txPr>
        <c:crossAx val="208464896"/>
        <c:crosses val="autoZero"/>
        <c:auto val="1"/>
        <c:lblAlgn val="ctr"/>
        <c:lblOffset val="100"/>
        <c:noMultiLvlLbl val="0"/>
      </c:catAx>
      <c:valAx>
        <c:axId val="208464896"/>
        <c:scaling>
          <c:orientation val="minMax"/>
          <c:max val="1"/>
          <c:min val="0"/>
        </c:scaling>
        <c:delete val="1"/>
        <c:axPos val="l"/>
        <c:numFmt formatCode="0%" sourceLinked="1"/>
        <c:majorTickMark val="out"/>
        <c:minorTickMark val="none"/>
        <c:tickLblPos val="none"/>
        <c:crossAx val="208463360"/>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72005772005772E-3"/>
          <c:y val="2.0202020202020211E-2"/>
          <c:w val="0.96825396825396826"/>
          <c:h val="0.84320596289100225"/>
        </c:manualLayout>
      </c:layout>
      <c:barChart>
        <c:barDir val="col"/>
        <c:grouping val="clustered"/>
        <c:varyColors val="0"/>
        <c:ser>
          <c:idx val="0"/>
          <c:order val="0"/>
          <c:tx>
            <c:strRef>
              <c:f>Sheet1!$B$1</c:f>
              <c:strCache>
                <c:ptCount val="1"/>
                <c:pt idx="0">
                  <c:v>Column1</c:v>
                </c:pt>
              </c:strCache>
            </c:strRef>
          </c:tx>
          <c:spPr>
            <a:solidFill>
              <a:schemeClr val="accent4">
                <a:lumMod val="75000"/>
              </a:schemeClr>
            </a:solidFill>
          </c:spPr>
          <c:invertIfNegative val="0"/>
          <c:dPt>
            <c:idx val="0"/>
            <c:invertIfNegative val="0"/>
            <c:bubble3D val="0"/>
            <c:spPr>
              <a:solidFill>
                <a:schemeClr val="tx1">
                  <a:lumMod val="50000"/>
                  <a:lumOff val="50000"/>
                </a:schemeClr>
              </a:solidFill>
            </c:spPr>
          </c:dPt>
          <c:dPt>
            <c:idx val="2"/>
            <c:invertIfNegative val="0"/>
            <c:bubble3D val="0"/>
            <c:spPr>
              <a:solidFill>
                <a:schemeClr val="bg1">
                  <a:lumMod val="50000"/>
                </a:schemeClr>
              </a:solidFill>
            </c:spPr>
          </c:dPt>
          <c:dPt>
            <c:idx val="5"/>
            <c:invertIfNegative val="0"/>
            <c:bubble3D val="0"/>
            <c:spPr>
              <a:solidFill>
                <a:schemeClr val="bg1">
                  <a:lumMod val="50000"/>
                </a:schemeClr>
              </a:solidFill>
            </c:spPr>
          </c:dPt>
          <c:dPt>
            <c:idx val="7"/>
            <c:invertIfNegative val="0"/>
            <c:bubble3D val="0"/>
            <c:spPr>
              <a:solidFill>
                <a:schemeClr val="bg1">
                  <a:lumMod val="50000"/>
                </a:scheme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Sheet1!$A$2:$A$10</c:f>
              <c:strCache>
                <c:ptCount val="9"/>
                <c:pt idx="0">
                  <c:v>Then</c:v>
                </c:pt>
                <c:pt idx="1">
                  <c:v>Now</c:v>
                </c:pt>
                <c:pt idx="2">
                  <c:v>Then</c:v>
                </c:pt>
                <c:pt idx="3">
                  <c:v>Now</c:v>
                </c:pt>
                <c:pt idx="5">
                  <c:v>Then</c:v>
                </c:pt>
                <c:pt idx="6">
                  <c:v>Now</c:v>
                </c:pt>
                <c:pt idx="7">
                  <c:v>Then</c:v>
                </c:pt>
                <c:pt idx="8">
                  <c:v>Now</c:v>
                </c:pt>
              </c:strCache>
            </c:strRef>
          </c:cat>
          <c:val>
            <c:numRef>
              <c:f>Sheet1!$B$2:$B$10</c:f>
              <c:numCache>
                <c:formatCode>0%</c:formatCode>
                <c:ptCount val="9"/>
                <c:pt idx="0">
                  <c:v>0.46</c:v>
                </c:pt>
                <c:pt idx="1">
                  <c:v>0.61000000000000065</c:v>
                </c:pt>
                <c:pt idx="2">
                  <c:v>0.24000000000000021</c:v>
                </c:pt>
                <c:pt idx="3">
                  <c:v>0.35000000000000031</c:v>
                </c:pt>
                <c:pt idx="5">
                  <c:v>0.78</c:v>
                </c:pt>
                <c:pt idx="6">
                  <c:v>0.74000000000000365</c:v>
                </c:pt>
                <c:pt idx="7">
                  <c:v>0.14000000000000001</c:v>
                </c:pt>
                <c:pt idx="8">
                  <c:v>9.0000000000000024E-2</c:v>
                </c:pt>
              </c:numCache>
            </c:numRef>
          </c:val>
        </c:ser>
        <c:dLbls>
          <c:showLegendKey val="0"/>
          <c:showVal val="0"/>
          <c:showCatName val="0"/>
          <c:showSerName val="0"/>
          <c:showPercent val="0"/>
          <c:showBubbleSize val="0"/>
        </c:dLbls>
        <c:gapWidth val="68"/>
        <c:axId val="209350016"/>
        <c:axId val="209355904"/>
      </c:barChart>
      <c:catAx>
        <c:axId val="209350016"/>
        <c:scaling>
          <c:orientation val="minMax"/>
        </c:scaling>
        <c:delete val="0"/>
        <c:axPos val="b"/>
        <c:numFmt formatCode="General" sourceLinked="1"/>
        <c:majorTickMark val="out"/>
        <c:minorTickMark val="none"/>
        <c:tickLblPos val="nextTo"/>
        <c:txPr>
          <a:bodyPr/>
          <a:lstStyle/>
          <a:p>
            <a:pPr>
              <a:defRPr sz="1600">
                <a:solidFill>
                  <a:schemeClr val="bg1">
                    <a:lumMod val="65000"/>
                  </a:schemeClr>
                </a:solidFill>
                <a:latin typeface="Arial Narrow" pitchFamily="34" charset="0"/>
              </a:defRPr>
            </a:pPr>
            <a:endParaRPr lang="en-US"/>
          </a:p>
        </c:txPr>
        <c:crossAx val="209355904"/>
        <c:crosses val="autoZero"/>
        <c:auto val="1"/>
        <c:lblAlgn val="ctr"/>
        <c:lblOffset val="100"/>
        <c:noMultiLvlLbl val="0"/>
      </c:catAx>
      <c:valAx>
        <c:axId val="209355904"/>
        <c:scaling>
          <c:orientation val="minMax"/>
          <c:max val="1"/>
          <c:min val="0"/>
        </c:scaling>
        <c:delete val="1"/>
        <c:axPos val="l"/>
        <c:numFmt formatCode="0%" sourceLinked="1"/>
        <c:majorTickMark val="out"/>
        <c:minorTickMark val="none"/>
        <c:tickLblPos val="none"/>
        <c:crossAx val="209350016"/>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86002886002886E-2"/>
          <c:w val="0.96944444444444744"/>
          <c:h val="0.84320596289100225"/>
        </c:manualLayout>
      </c:layout>
      <c:barChart>
        <c:barDir val="col"/>
        <c:grouping val="clustered"/>
        <c:varyColors val="0"/>
        <c:ser>
          <c:idx val="0"/>
          <c:order val="0"/>
          <c:tx>
            <c:strRef>
              <c:f>Sheet1!$B$1</c:f>
              <c:strCache>
                <c:ptCount val="1"/>
                <c:pt idx="0">
                  <c:v>Column1</c:v>
                </c:pt>
              </c:strCache>
            </c:strRef>
          </c:tx>
          <c:spPr>
            <a:solidFill>
              <a:schemeClr val="accent4">
                <a:lumMod val="75000"/>
              </a:schemeClr>
            </a:solidFill>
          </c:spPr>
          <c:invertIfNegative val="0"/>
          <c:dPt>
            <c:idx val="0"/>
            <c:invertIfNegative val="0"/>
            <c:bubble3D val="0"/>
            <c:spPr>
              <a:solidFill>
                <a:schemeClr val="tx1">
                  <a:lumMod val="50000"/>
                  <a:lumOff val="50000"/>
                </a:schemeClr>
              </a:solidFill>
            </c:spPr>
          </c:dPt>
          <c:dPt>
            <c:idx val="3"/>
            <c:invertIfNegative val="0"/>
            <c:bubble3D val="0"/>
            <c:spPr>
              <a:solidFill>
                <a:schemeClr val="tx1">
                  <a:lumMod val="50000"/>
                  <a:lumOff val="50000"/>
                </a:schemeClr>
              </a:solidFill>
            </c:spPr>
          </c:dPt>
          <c:dPt>
            <c:idx val="6"/>
            <c:invertIfNegative val="0"/>
            <c:bubble3D val="0"/>
            <c:spPr>
              <a:solidFill>
                <a:schemeClr val="tx1">
                  <a:lumMod val="50000"/>
                  <a:lumOff val="50000"/>
                </a:schemeClr>
              </a:solidFill>
            </c:spPr>
          </c:dPt>
          <c:dPt>
            <c:idx val="9"/>
            <c:invertIfNegative val="0"/>
            <c:bubble3D val="0"/>
            <c:spPr>
              <a:solidFill>
                <a:schemeClr val="tx1">
                  <a:lumMod val="50000"/>
                  <a:lumOff val="50000"/>
                </a:schemeClr>
              </a:solidFill>
            </c:spPr>
          </c:dPt>
          <c:dLbls>
            <c:dLbl>
              <c:idx val="9"/>
              <c:layout>
                <c:manualLayout>
                  <c:x val="-1.443001443001443E-3"/>
                  <c:y val="6.2362431968733832E-2"/>
                </c:manualLayout>
              </c:layout>
              <c:dLblPos val="outEnd"/>
              <c:showLegendKey val="0"/>
              <c:showVal val="1"/>
              <c:showCatName val="0"/>
              <c:showSerName val="0"/>
              <c:showPercent val="0"/>
              <c:showBubbleSize val="0"/>
            </c:dLbl>
            <c:dLbl>
              <c:idx val="10"/>
              <c:layout>
                <c:manualLayout>
                  <c:x val="1.443001443001443E-3"/>
                  <c:y val="6.2362431968733832E-2"/>
                </c:manualLayout>
              </c:layout>
              <c:dLblPos val="out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Sheet1!$A$2:$A$12</c:f>
              <c:strCache>
                <c:ptCount val="11"/>
                <c:pt idx="0">
                  <c:v>Then</c:v>
                </c:pt>
                <c:pt idx="1">
                  <c:v>Now</c:v>
                </c:pt>
                <c:pt idx="3">
                  <c:v>Then</c:v>
                </c:pt>
                <c:pt idx="4">
                  <c:v>Now</c:v>
                </c:pt>
                <c:pt idx="6">
                  <c:v>Then</c:v>
                </c:pt>
                <c:pt idx="7">
                  <c:v>Now</c:v>
                </c:pt>
                <c:pt idx="9">
                  <c:v>Then</c:v>
                </c:pt>
                <c:pt idx="10">
                  <c:v>Now</c:v>
                </c:pt>
              </c:strCache>
            </c:strRef>
          </c:cat>
          <c:val>
            <c:numRef>
              <c:f>Sheet1!$B$2:$B$12</c:f>
              <c:numCache>
                <c:formatCode>0%</c:formatCode>
                <c:ptCount val="11"/>
                <c:pt idx="0">
                  <c:v>0.47000000000000008</c:v>
                </c:pt>
                <c:pt idx="1">
                  <c:v>0.64000000000000334</c:v>
                </c:pt>
                <c:pt idx="3">
                  <c:v>0.56000000000000005</c:v>
                </c:pt>
                <c:pt idx="4">
                  <c:v>0.64000000000000334</c:v>
                </c:pt>
                <c:pt idx="6">
                  <c:v>0.64000000000000334</c:v>
                </c:pt>
                <c:pt idx="7">
                  <c:v>0.81</c:v>
                </c:pt>
                <c:pt idx="9">
                  <c:v>0.73000000000000065</c:v>
                </c:pt>
                <c:pt idx="10">
                  <c:v>0.8</c:v>
                </c:pt>
              </c:numCache>
            </c:numRef>
          </c:val>
        </c:ser>
        <c:dLbls>
          <c:showLegendKey val="0"/>
          <c:showVal val="0"/>
          <c:showCatName val="0"/>
          <c:showSerName val="0"/>
          <c:showPercent val="0"/>
          <c:showBubbleSize val="0"/>
        </c:dLbls>
        <c:gapWidth val="68"/>
        <c:axId val="209115776"/>
        <c:axId val="209117568"/>
      </c:barChart>
      <c:catAx>
        <c:axId val="209115776"/>
        <c:scaling>
          <c:orientation val="minMax"/>
        </c:scaling>
        <c:delete val="0"/>
        <c:axPos val="b"/>
        <c:numFmt formatCode="General" sourceLinked="1"/>
        <c:majorTickMark val="out"/>
        <c:minorTickMark val="none"/>
        <c:tickLblPos val="nextTo"/>
        <c:txPr>
          <a:bodyPr/>
          <a:lstStyle/>
          <a:p>
            <a:pPr>
              <a:defRPr sz="1600">
                <a:solidFill>
                  <a:schemeClr val="bg1">
                    <a:lumMod val="65000"/>
                  </a:schemeClr>
                </a:solidFill>
                <a:latin typeface="Arial Narrow" pitchFamily="34" charset="0"/>
              </a:defRPr>
            </a:pPr>
            <a:endParaRPr lang="en-US"/>
          </a:p>
        </c:txPr>
        <c:crossAx val="209117568"/>
        <c:crosses val="autoZero"/>
        <c:auto val="1"/>
        <c:lblAlgn val="ctr"/>
        <c:lblOffset val="100"/>
        <c:noMultiLvlLbl val="0"/>
      </c:catAx>
      <c:valAx>
        <c:axId val="209117568"/>
        <c:scaling>
          <c:orientation val="minMax"/>
          <c:max val="1"/>
          <c:min val="0"/>
        </c:scaling>
        <c:delete val="1"/>
        <c:axPos val="l"/>
        <c:numFmt formatCode="0%" sourceLinked="1"/>
        <c:majorTickMark val="out"/>
        <c:minorTickMark val="none"/>
        <c:tickLblPos val="none"/>
        <c:crossAx val="209115776"/>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4">
                <a:lumMod val="75000"/>
              </a:schemeClr>
            </a:solidFill>
          </c:spPr>
          <c:invertIfNegative val="0"/>
          <c:dPt>
            <c:idx val="0"/>
            <c:invertIfNegative val="0"/>
            <c:bubble3D val="0"/>
            <c:spPr>
              <a:solidFill>
                <a:schemeClr val="tx1">
                  <a:lumMod val="50000"/>
                  <a:lumOff val="50000"/>
                </a:schemeClr>
              </a:solidFill>
            </c:spPr>
          </c:dPt>
          <c:dPt>
            <c:idx val="3"/>
            <c:invertIfNegative val="0"/>
            <c:bubble3D val="0"/>
            <c:spPr>
              <a:solidFill>
                <a:schemeClr val="tx1">
                  <a:lumMod val="50000"/>
                  <a:lumOff val="50000"/>
                </a:schemeClr>
              </a:solidFill>
            </c:spPr>
          </c:dPt>
          <c:dPt>
            <c:idx val="6"/>
            <c:invertIfNegative val="0"/>
            <c:bubble3D val="0"/>
            <c:spPr>
              <a:solidFill>
                <a:schemeClr val="tx1">
                  <a:lumMod val="50000"/>
                  <a:lumOff val="50000"/>
                </a:schemeClr>
              </a:solidFill>
            </c:spPr>
          </c:dPt>
          <c:dPt>
            <c:idx val="9"/>
            <c:invertIfNegative val="0"/>
            <c:bubble3D val="0"/>
            <c:spPr>
              <a:solidFill>
                <a:schemeClr val="tx1">
                  <a:lumMod val="50000"/>
                  <a:lumOff val="50000"/>
                </a:scheme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Sheet1!$A$2:$A$12</c:f>
              <c:strCache>
                <c:ptCount val="11"/>
                <c:pt idx="0">
                  <c:v>Then</c:v>
                </c:pt>
                <c:pt idx="1">
                  <c:v>Now</c:v>
                </c:pt>
                <c:pt idx="3">
                  <c:v>Then</c:v>
                </c:pt>
                <c:pt idx="4">
                  <c:v>Now</c:v>
                </c:pt>
                <c:pt idx="6">
                  <c:v>Then</c:v>
                </c:pt>
                <c:pt idx="7">
                  <c:v>Now</c:v>
                </c:pt>
                <c:pt idx="9">
                  <c:v>Then</c:v>
                </c:pt>
                <c:pt idx="10">
                  <c:v>Now</c:v>
                </c:pt>
              </c:strCache>
            </c:strRef>
          </c:cat>
          <c:val>
            <c:numRef>
              <c:f>Sheet1!$B$2:$B$12</c:f>
              <c:numCache>
                <c:formatCode>0%</c:formatCode>
                <c:ptCount val="11"/>
                <c:pt idx="0">
                  <c:v>0.46</c:v>
                </c:pt>
                <c:pt idx="1">
                  <c:v>0.61000000000000065</c:v>
                </c:pt>
                <c:pt idx="3">
                  <c:v>0.56999999999999995</c:v>
                </c:pt>
                <c:pt idx="4">
                  <c:v>0.69000000000000061</c:v>
                </c:pt>
                <c:pt idx="6">
                  <c:v>0.48000000000000032</c:v>
                </c:pt>
                <c:pt idx="7">
                  <c:v>0.60000000000000064</c:v>
                </c:pt>
                <c:pt idx="9">
                  <c:v>0.36000000000000032</c:v>
                </c:pt>
                <c:pt idx="10">
                  <c:v>0.55000000000000004</c:v>
                </c:pt>
              </c:numCache>
            </c:numRef>
          </c:val>
        </c:ser>
        <c:dLbls>
          <c:showLegendKey val="0"/>
          <c:showVal val="0"/>
          <c:showCatName val="0"/>
          <c:showSerName val="0"/>
          <c:showPercent val="0"/>
          <c:showBubbleSize val="0"/>
        </c:dLbls>
        <c:gapWidth val="68"/>
        <c:axId val="209220736"/>
        <c:axId val="209222272"/>
      </c:barChart>
      <c:catAx>
        <c:axId val="209220736"/>
        <c:scaling>
          <c:orientation val="minMax"/>
        </c:scaling>
        <c:delete val="0"/>
        <c:axPos val="b"/>
        <c:numFmt formatCode="General" sourceLinked="1"/>
        <c:majorTickMark val="out"/>
        <c:minorTickMark val="none"/>
        <c:tickLblPos val="nextTo"/>
        <c:txPr>
          <a:bodyPr/>
          <a:lstStyle/>
          <a:p>
            <a:pPr>
              <a:defRPr sz="1600">
                <a:solidFill>
                  <a:schemeClr val="bg1">
                    <a:lumMod val="65000"/>
                  </a:schemeClr>
                </a:solidFill>
                <a:latin typeface="Arial Narrow" pitchFamily="34" charset="0"/>
              </a:defRPr>
            </a:pPr>
            <a:endParaRPr lang="en-US"/>
          </a:p>
        </c:txPr>
        <c:crossAx val="209222272"/>
        <c:crosses val="autoZero"/>
        <c:auto val="1"/>
        <c:lblAlgn val="ctr"/>
        <c:lblOffset val="100"/>
        <c:noMultiLvlLbl val="0"/>
      </c:catAx>
      <c:valAx>
        <c:axId val="209222272"/>
        <c:scaling>
          <c:orientation val="minMax"/>
          <c:max val="1"/>
          <c:min val="0"/>
        </c:scaling>
        <c:delete val="1"/>
        <c:axPos val="l"/>
        <c:numFmt formatCode="0%" sourceLinked="1"/>
        <c:majorTickMark val="out"/>
        <c:minorTickMark val="none"/>
        <c:tickLblPos val="none"/>
        <c:crossAx val="209220736"/>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Then</c:v>
                </c:pt>
              </c:strCache>
            </c:strRef>
          </c:tx>
          <c:spPr>
            <a:solidFill>
              <a:schemeClr val="accent4">
                <a:lumMod val="75000"/>
              </a:schemeClr>
            </a:solidFill>
          </c:spPr>
          <c:invertIfNegative val="0"/>
          <c:dPt>
            <c:idx val="0"/>
            <c:invertIfNegative val="0"/>
            <c:bubble3D val="0"/>
            <c:spPr>
              <a:solidFill>
                <a:schemeClr val="bg1">
                  <a:lumMod val="65000"/>
                </a:scheme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Then</c:v>
                </c:pt>
                <c:pt idx="1">
                  <c:v>Now</c:v>
                </c:pt>
              </c:strCache>
            </c:strRef>
          </c:cat>
          <c:val>
            <c:numRef>
              <c:f>Sheet1!$B$2:$B$3</c:f>
              <c:numCache>
                <c:formatCode>0%</c:formatCode>
                <c:ptCount val="2"/>
                <c:pt idx="0">
                  <c:v>0.32000000000000406</c:v>
                </c:pt>
                <c:pt idx="1">
                  <c:v>0.41000000000000031</c:v>
                </c:pt>
              </c:numCache>
            </c:numRef>
          </c:val>
        </c:ser>
        <c:dLbls>
          <c:showLegendKey val="0"/>
          <c:showVal val="0"/>
          <c:showCatName val="0"/>
          <c:showSerName val="0"/>
          <c:showPercent val="0"/>
          <c:showBubbleSize val="0"/>
        </c:dLbls>
        <c:gapWidth val="68"/>
        <c:axId val="197812992"/>
        <c:axId val="197814528"/>
      </c:barChart>
      <c:catAx>
        <c:axId val="197812992"/>
        <c:scaling>
          <c:orientation val="minMax"/>
        </c:scaling>
        <c:delete val="0"/>
        <c:axPos val="b"/>
        <c:numFmt formatCode="General" sourceLinked="1"/>
        <c:majorTickMark val="out"/>
        <c:minorTickMark val="none"/>
        <c:tickLblPos val="nextTo"/>
        <c:txPr>
          <a:bodyPr/>
          <a:lstStyle/>
          <a:p>
            <a:pPr>
              <a:defRPr sz="1600">
                <a:solidFill>
                  <a:schemeClr val="bg1">
                    <a:lumMod val="65000"/>
                  </a:schemeClr>
                </a:solidFill>
                <a:latin typeface="Arial Narrow" pitchFamily="34" charset="0"/>
              </a:defRPr>
            </a:pPr>
            <a:endParaRPr lang="en-US"/>
          </a:p>
        </c:txPr>
        <c:crossAx val="197814528"/>
        <c:crosses val="autoZero"/>
        <c:auto val="1"/>
        <c:lblAlgn val="ctr"/>
        <c:lblOffset val="100"/>
        <c:noMultiLvlLbl val="0"/>
      </c:catAx>
      <c:valAx>
        <c:axId val="197814528"/>
        <c:scaling>
          <c:orientation val="minMax"/>
          <c:max val="0.60000000000000064"/>
          <c:min val="0"/>
        </c:scaling>
        <c:delete val="1"/>
        <c:axPos val="l"/>
        <c:numFmt formatCode="0%" sourceLinked="1"/>
        <c:majorTickMark val="out"/>
        <c:minorTickMark val="none"/>
        <c:tickLblPos val="none"/>
        <c:crossAx val="197812992"/>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4">
                <a:lumMod val="75000"/>
              </a:schemeClr>
            </a:solidFill>
          </c:spPr>
          <c:invertIfNegative val="0"/>
          <c:dPt>
            <c:idx val="0"/>
            <c:invertIfNegative val="0"/>
            <c:bubble3D val="0"/>
            <c:spPr>
              <a:solidFill>
                <a:schemeClr val="tx1">
                  <a:lumMod val="50000"/>
                  <a:lumOff val="50000"/>
                </a:schemeClr>
              </a:solidFill>
            </c:spPr>
          </c:dPt>
          <c:dPt>
            <c:idx val="3"/>
            <c:invertIfNegative val="0"/>
            <c:bubble3D val="0"/>
            <c:spPr>
              <a:solidFill>
                <a:schemeClr val="tx1">
                  <a:lumMod val="50000"/>
                  <a:lumOff val="50000"/>
                </a:schemeClr>
              </a:solidFill>
            </c:spPr>
          </c:dPt>
          <c:dPt>
            <c:idx val="6"/>
            <c:invertIfNegative val="0"/>
            <c:bubble3D val="0"/>
            <c:spPr>
              <a:solidFill>
                <a:schemeClr val="tx1">
                  <a:lumMod val="50000"/>
                  <a:lumOff val="50000"/>
                </a:schemeClr>
              </a:solidFill>
            </c:spPr>
          </c:dPt>
          <c:dPt>
            <c:idx val="9"/>
            <c:invertIfNegative val="0"/>
            <c:bubble3D val="0"/>
            <c:spPr>
              <a:solidFill>
                <a:schemeClr val="tx1">
                  <a:lumMod val="50000"/>
                  <a:lumOff val="50000"/>
                </a:schemeClr>
              </a:solidFill>
            </c:spPr>
          </c:dPt>
          <c:dPt>
            <c:idx val="12"/>
            <c:invertIfNegative val="0"/>
            <c:bubble3D val="0"/>
            <c:spPr>
              <a:solidFill>
                <a:schemeClr val="tx1">
                  <a:lumMod val="50000"/>
                  <a:lumOff val="50000"/>
                </a:scheme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Sheet1!$A$2:$A$15</c:f>
              <c:strCache>
                <c:ptCount val="14"/>
                <c:pt idx="0">
                  <c:v>Then</c:v>
                </c:pt>
                <c:pt idx="1">
                  <c:v>Now</c:v>
                </c:pt>
                <c:pt idx="3">
                  <c:v>Then</c:v>
                </c:pt>
                <c:pt idx="4">
                  <c:v>Now</c:v>
                </c:pt>
                <c:pt idx="6">
                  <c:v>Then</c:v>
                </c:pt>
                <c:pt idx="7">
                  <c:v>Now</c:v>
                </c:pt>
                <c:pt idx="9">
                  <c:v>Then</c:v>
                </c:pt>
                <c:pt idx="10">
                  <c:v>Now</c:v>
                </c:pt>
                <c:pt idx="12">
                  <c:v>Then</c:v>
                </c:pt>
                <c:pt idx="13">
                  <c:v>Now</c:v>
                </c:pt>
              </c:strCache>
            </c:strRef>
          </c:cat>
          <c:val>
            <c:numRef>
              <c:f>Sheet1!$B$2:$B$15</c:f>
              <c:numCache>
                <c:formatCode>0%</c:formatCode>
                <c:ptCount val="14"/>
                <c:pt idx="0">
                  <c:v>0.56999999999999995</c:v>
                </c:pt>
                <c:pt idx="1">
                  <c:v>0.67000000000001037</c:v>
                </c:pt>
                <c:pt idx="3">
                  <c:v>0.56000000000000005</c:v>
                </c:pt>
                <c:pt idx="4">
                  <c:v>0.64000000000000912</c:v>
                </c:pt>
                <c:pt idx="6">
                  <c:v>0.45</c:v>
                </c:pt>
                <c:pt idx="7">
                  <c:v>0.53</c:v>
                </c:pt>
                <c:pt idx="9">
                  <c:v>0.45</c:v>
                </c:pt>
                <c:pt idx="10">
                  <c:v>0.5</c:v>
                </c:pt>
                <c:pt idx="12">
                  <c:v>0.38000000000000428</c:v>
                </c:pt>
                <c:pt idx="13">
                  <c:v>0.52</c:v>
                </c:pt>
              </c:numCache>
            </c:numRef>
          </c:val>
        </c:ser>
        <c:dLbls>
          <c:showLegendKey val="0"/>
          <c:showVal val="0"/>
          <c:showCatName val="0"/>
          <c:showSerName val="0"/>
          <c:showPercent val="0"/>
          <c:showBubbleSize val="0"/>
        </c:dLbls>
        <c:gapWidth val="68"/>
        <c:axId val="209289216"/>
        <c:axId val="209290752"/>
      </c:barChart>
      <c:catAx>
        <c:axId val="209289216"/>
        <c:scaling>
          <c:orientation val="minMax"/>
        </c:scaling>
        <c:delete val="0"/>
        <c:axPos val="b"/>
        <c:numFmt formatCode="General" sourceLinked="1"/>
        <c:majorTickMark val="out"/>
        <c:minorTickMark val="none"/>
        <c:tickLblPos val="nextTo"/>
        <c:txPr>
          <a:bodyPr/>
          <a:lstStyle/>
          <a:p>
            <a:pPr>
              <a:defRPr sz="1600">
                <a:solidFill>
                  <a:schemeClr val="bg1">
                    <a:lumMod val="65000"/>
                  </a:schemeClr>
                </a:solidFill>
                <a:latin typeface="Arial Narrow" pitchFamily="34" charset="0"/>
              </a:defRPr>
            </a:pPr>
            <a:endParaRPr lang="en-US"/>
          </a:p>
        </c:txPr>
        <c:crossAx val="209290752"/>
        <c:crosses val="autoZero"/>
        <c:auto val="1"/>
        <c:lblAlgn val="ctr"/>
        <c:lblOffset val="100"/>
        <c:noMultiLvlLbl val="0"/>
      </c:catAx>
      <c:valAx>
        <c:axId val="209290752"/>
        <c:scaling>
          <c:orientation val="minMax"/>
          <c:max val="1"/>
          <c:min val="0"/>
        </c:scaling>
        <c:delete val="1"/>
        <c:axPos val="l"/>
        <c:numFmt formatCode="0%" sourceLinked="1"/>
        <c:majorTickMark val="out"/>
        <c:minorTickMark val="none"/>
        <c:tickLblPos val="none"/>
        <c:crossAx val="209289216"/>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4">
                <a:lumMod val="75000"/>
              </a:schemeClr>
            </a:solidFill>
          </c:spPr>
          <c:invertIfNegative val="0"/>
          <c:dPt>
            <c:idx val="0"/>
            <c:invertIfNegative val="0"/>
            <c:bubble3D val="0"/>
            <c:spPr>
              <a:solidFill>
                <a:schemeClr val="tx1">
                  <a:lumMod val="50000"/>
                  <a:lumOff val="50000"/>
                </a:schemeClr>
              </a:solidFill>
            </c:spPr>
          </c:dPt>
          <c:dPt>
            <c:idx val="3"/>
            <c:invertIfNegative val="0"/>
            <c:bubble3D val="0"/>
            <c:spPr>
              <a:solidFill>
                <a:schemeClr val="tx1">
                  <a:lumMod val="50000"/>
                  <a:lumOff val="50000"/>
                </a:schemeClr>
              </a:solidFill>
            </c:spPr>
          </c:dPt>
          <c:dPt>
            <c:idx val="6"/>
            <c:invertIfNegative val="0"/>
            <c:bubble3D val="0"/>
            <c:spPr>
              <a:solidFill>
                <a:schemeClr val="tx1">
                  <a:lumMod val="50000"/>
                  <a:lumOff val="50000"/>
                </a:schemeClr>
              </a:solidFill>
            </c:spPr>
          </c:dPt>
          <c:dPt>
            <c:idx val="9"/>
            <c:invertIfNegative val="0"/>
            <c:bubble3D val="0"/>
            <c:spPr>
              <a:solidFill>
                <a:schemeClr val="tx1">
                  <a:lumMod val="50000"/>
                  <a:lumOff val="50000"/>
                </a:scheme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Sheet1!$A$2:$A$12</c:f>
              <c:strCache>
                <c:ptCount val="11"/>
                <c:pt idx="0">
                  <c:v>Then</c:v>
                </c:pt>
                <c:pt idx="1">
                  <c:v>Now</c:v>
                </c:pt>
                <c:pt idx="3">
                  <c:v>Then</c:v>
                </c:pt>
                <c:pt idx="4">
                  <c:v>Now</c:v>
                </c:pt>
                <c:pt idx="6">
                  <c:v>Then</c:v>
                </c:pt>
                <c:pt idx="7">
                  <c:v>Now</c:v>
                </c:pt>
                <c:pt idx="9">
                  <c:v>Then</c:v>
                </c:pt>
                <c:pt idx="10">
                  <c:v>Now</c:v>
                </c:pt>
              </c:strCache>
            </c:strRef>
          </c:cat>
          <c:val>
            <c:numRef>
              <c:f>Sheet1!$B$2:$B$12</c:f>
              <c:numCache>
                <c:formatCode>0%</c:formatCode>
                <c:ptCount val="11"/>
                <c:pt idx="0">
                  <c:v>0.87000000000000788</c:v>
                </c:pt>
                <c:pt idx="1">
                  <c:v>0.89</c:v>
                </c:pt>
                <c:pt idx="3">
                  <c:v>0.45</c:v>
                </c:pt>
                <c:pt idx="4">
                  <c:v>0.6400000000000089</c:v>
                </c:pt>
                <c:pt idx="6">
                  <c:v>0.49000000000000032</c:v>
                </c:pt>
                <c:pt idx="7">
                  <c:v>0.66000000000001013</c:v>
                </c:pt>
                <c:pt idx="9">
                  <c:v>0.49000000000000032</c:v>
                </c:pt>
                <c:pt idx="10">
                  <c:v>0.56999999999999995</c:v>
                </c:pt>
              </c:numCache>
            </c:numRef>
          </c:val>
        </c:ser>
        <c:dLbls>
          <c:showLegendKey val="0"/>
          <c:showVal val="0"/>
          <c:showCatName val="0"/>
          <c:showSerName val="0"/>
          <c:showPercent val="0"/>
          <c:showBubbleSize val="0"/>
        </c:dLbls>
        <c:gapWidth val="68"/>
        <c:axId val="211331328"/>
        <c:axId val="211333120"/>
      </c:barChart>
      <c:catAx>
        <c:axId val="211331328"/>
        <c:scaling>
          <c:orientation val="minMax"/>
        </c:scaling>
        <c:delete val="0"/>
        <c:axPos val="b"/>
        <c:numFmt formatCode="General" sourceLinked="1"/>
        <c:majorTickMark val="out"/>
        <c:minorTickMark val="none"/>
        <c:tickLblPos val="nextTo"/>
        <c:txPr>
          <a:bodyPr/>
          <a:lstStyle/>
          <a:p>
            <a:pPr>
              <a:defRPr sz="1600">
                <a:solidFill>
                  <a:schemeClr val="bg1">
                    <a:lumMod val="65000"/>
                  </a:schemeClr>
                </a:solidFill>
                <a:latin typeface="Arial Narrow" pitchFamily="34" charset="0"/>
              </a:defRPr>
            </a:pPr>
            <a:endParaRPr lang="en-US"/>
          </a:p>
        </c:txPr>
        <c:crossAx val="211333120"/>
        <c:crosses val="autoZero"/>
        <c:auto val="1"/>
        <c:lblAlgn val="ctr"/>
        <c:lblOffset val="100"/>
        <c:noMultiLvlLbl val="0"/>
      </c:catAx>
      <c:valAx>
        <c:axId val="211333120"/>
        <c:scaling>
          <c:orientation val="minMax"/>
          <c:max val="1"/>
          <c:min val="0"/>
        </c:scaling>
        <c:delete val="1"/>
        <c:axPos val="l"/>
        <c:numFmt formatCode="0%" sourceLinked="1"/>
        <c:majorTickMark val="out"/>
        <c:minorTickMark val="none"/>
        <c:tickLblPos val="none"/>
        <c:crossAx val="211331328"/>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746031746031744E-2"/>
          <c:y val="4.3290043290043288E-2"/>
          <c:w val="0.96825396825396826"/>
          <c:h val="0.86883616820624698"/>
        </c:manualLayout>
      </c:layout>
      <c:barChart>
        <c:barDir val="col"/>
        <c:grouping val="clustered"/>
        <c:varyColors val="0"/>
        <c:ser>
          <c:idx val="0"/>
          <c:order val="0"/>
          <c:tx>
            <c:strRef>
              <c:f>Sheet1!$B$1</c:f>
              <c:strCache>
                <c:ptCount val="1"/>
                <c:pt idx="0">
                  <c:v>Column1</c:v>
                </c:pt>
              </c:strCache>
            </c:strRef>
          </c:tx>
          <c:spPr>
            <a:solidFill>
              <a:schemeClr val="accent4">
                <a:lumMod val="75000"/>
              </a:schemeClr>
            </a:solidFill>
          </c:spPr>
          <c:invertIfNegative val="0"/>
          <c:dPt>
            <c:idx val="0"/>
            <c:invertIfNegative val="0"/>
            <c:bubble3D val="0"/>
            <c:spPr>
              <a:solidFill>
                <a:schemeClr val="tx1">
                  <a:lumMod val="50000"/>
                  <a:lumOff val="50000"/>
                </a:schemeClr>
              </a:solidFill>
            </c:spPr>
          </c:dPt>
          <c:dPt>
            <c:idx val="3"/>
            <c:invertIfNegative val="0"/>
            <c:bubble3D val="0"/>
            <c:spPr>
              <a:solidFill>
                <a:schemeClr val="tx1">
                  <a:lumMod val="50000"/>
                  <a:lumOff val="50000"/>
                </a:schemeClr>
              </a:solidFill>
            </c:spPr>
          </c:dPt>
          <c:dPt>
            <c:idx val="6"/>
            <c:invertIfNegative val="0"/>
            <c:bubble3D val="0"/>
            <c:spPr>
              <a:solidFill>
                <a:schemeClr val="tx1">
                  <a:lumMod val="50000"/>
                  <a:lumOff val="50000"/>
                </a:schemeClr>
              </a:solidFill>
            </c:spPr>
          </c:dPt>
          <c:dPt>
            <c:idx val="9"/>
            <c:invertIfNegative val="0"/>
            <c:bubble3D val="0"/>
            <c:spPr>
              <a:solidFill>
                <a:schemeClr val="tx1">
                  <a:lumMod val="50000"/>
                  <a:lumOff val="50000"/>
                </a:schemeClr>
              </a:solidFill>
            </c:spPr>
          </c:dPt>
          <c:dLbls>
            <c:dLbl>
              <c:idx val="9"/>
              <c:layout>
                <c:manualLayout>
                  <c:x val="-1.443001443001443E-3"/>
                  <c:y val="6.236243196873361E-2"/>
                </c:manualLayout>
              </c:layout>
              <c:dLblPos val="outEnd"/>
              <c:showLegendKey val="0"/>
              <c:showVal val="1"/>
              <c:showCatName val="0"/>
              <c:showSerName val="0"/>
              <c:showPercent val="0"/>
              <c:showBubbleSize val="0"/>
            </c:dLbl>
            <c:dLbl>
              <c:idx val="10"/>
              <c:layout>
                <c:manualLayout>
                  <c:x val="1.443001443001443E-3"/>
                  <c:y val="6.236243196873361E-2"/>
                </c:manualLayout>
              </c:layout>
              <c:dLblPos val="out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Sheet1!$A$2:$A$12</c:f>
              <c:strCache>
                <c:ptCount val="11"/>
                <c:pt idx="0">
                  <c:v>Then</c:v>
                </c:pt>
                <c:pt idx="1">
                  <c:v>Now</c:v>
                </c:pt>
                <c:pt idx="3">
                  <c:v>Then</c:v>
                </c:pt>
                <c:pt idx="4">
                  <c:v>Now</c:v>
                </c:pt>
                <c:pt idx="6">
                  <c:v>Then</c:v>
                </c:pt>
                <c:pt idx="7">
                  <c:v>Now</c:v>
                </c:pt>
                <c:pt idx="9">
                  <c:v>Then</c:v>
                </c:pt>
                <c:pt idx="10">
                  <c:v>Now</c:v>
                </c:pt>
              </c:strCache>
            </c:strRef>
          </c:cat>
          <c:val>
            <c:numRef>
              <c:f>Sheet1!$B$2:$B$12</c:f>
              <c:numCache>
                <c:formatCode>0%</c:formatCode>
                <c:ptCount val="11"/>
                <c:pt idx="0">
                  <c:v>0.63000000000000855</c:v>
                </c:pt>
                <c:pt idx="1">
                  <c:v>0.72000000000000064</c:v>
                </c:pt>
                <c:pt idx="3">
                  <c:v>0.53</c:v>
                </c:pt>
                <c:pt idx="4">
                  <c:v>0.5</c:v>
                </c:pt>
                <c:pt idx="6">
                  <c:v>0.60000000000000064</c:v>
                </c:pt>
                <c:pt idx="7">
                  <c:v>0.60000000000000064</c:v>
                </c:pt>
                <c:pt idx="9">
                  <c:v>0.58000000000000007</c:v>
                </c:pt>
                <c:pt idx="10">
                  <c:v>0.49000000000000032</c:v>
                </c:pt>
              </c:numCache>
            </c:numRef>
          </c:val>
        </c:ser>
        <c:dLbls>
          <c:showLegendKey val="0"/>
          <c:showVal val="0"/>
          <c:showCatName val="0"/>
          <c:showSerName val="0"/>
          <c:showPercent val="0"/>
          <c:showBubbleSize val="0"/>
        </c:dLbls>
        <c:gapWidth val="68"/>
        <c:axId val="211079168"/>
        <c:axId val="211080704"/>
      </c:barChart>
      <c:catAx>
        <c:axId val="211079168"/>
        <c:scaling>
          <c:orientation val="minMax"/>
        </c:scaling>
        <c:delete val="0"/>
        <c:axPos val="b"/>
        <c:numFmt formatCode="General" sourceLinked="1"/>
        <c:majorTickMark val="out"/>
        <c:minorTickMark val="none"/>
        <c:tickLblPos val="nextTo"/>
        <c:txPr>
          <a:bodyPr/>
          <a:lstStyle/>
          <a:p>
            <a:pPr>
              <a:defRPr sz="1600">
                <a:solidFill>
                  <a:schemeClr val="bg1">
                    <a:lumMod val="65000"/>
                  </a:schemeClr>
                </a:solidFill>
                <a:latin typeface="Arial Narrow" pitchFamily="34" charset="0"/>
              </a:defRPr>
            </a:pPr>
            <a:endParaRPr lang="en-US"/>
          </a:p>
        </c:txPr>
        <c:crossAx val="211080704"/>
        <c:crosses val="autoZero"/>
        <c:auto val="1"/>
        <c:lblAlgn val="ctr"/>
        <c:lblOffset val="100"/>
        <c:noMultiLvlLbl val="0"/>
      </c:catAx>
      <c:valAx>
        <c:axId val="211080704"/>
        <c:scaling>
          <c:orientation val="minMax"/>
          <c:max val="1"/>
          <c:min val="0"/>
        </c:scaling>
        <c:delete val="1"/>
        <c:axPos val="l"/>
        <c:numFmt formatCode="0%" sourceLinked="1"/>
        <c:majorTickMark val="out"/>
        <c:minorTickMark val="none"/>
        <c:tickLblPos val="none"/>
        <c:crossAx val="211079168"/>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Column1</c:v>
                </c:pt>
              </c:strCache>
            </c:strRef>
          </c:tx>
          <c:spPr>
            <a:solidFill>
              <a:schemeClr val="accent4">
                <a:lumMod val="75000"/>
              </a:schemeClr>
            </a:solidFill>
          </c:spPr>
          <c:invertIfNegative val="0"/>
          <c:dPt>
            <c:idx val="0"/>
            <c:invertIfNegative val="0"/>
            <c:bubble3D val="0"/>
            <c:spPr>
              <a:solidFill>
                <a:schemeClr val="tx1">
                  <a:lumMod val="50000"/>
                  <a:lumOff val="50000"/>
                </a:schemeClr>
              </a:solidFill>
            </c:spPr>
          </c:dPt>
          <c:dPt>
            <c:idx val="3"/>
            <c:invertIfNegative val="0"/>
            <c:bubble3D val="0"/>
            <c:spPr>
              <a:solidFill>
                <a:schemeClr val="tx1">
                  <a:lumMod val="65000"/>
                  <a:lumOff val="35000"/>
                </a:schemeClr>
              </a:solidFill>
            </c:spPr>
          </c:dPt>
          <c:dPt>
            <c:idx val="4"/>
            <c:invertIfNegative val="0"/>
            <c:bubble3D val="0"/>
            <c:spPr>
              <a:solidFill>
                <a:schemeClr val="accent4">
                  <a:lumMod val="50000"/>
                </a:schemeClr>
              </a:solidFill>
            </c:spPr>
          </c:dPt>
          <c:dPt>
            <c:idx val="6"/>
            <c:invertIfNegative val="0"/>
            <c:bubble3D val="0"/>
            <c:spPr>
              <a:solidFill>
                <a:schemeClr val="tx1">
                  <a:lumMod val="65000"/>
                  <a:lumOff val="35000"/>
                </a:schemeClr>
              </a:solidFill>
            </c:spPr>
          </c:dPt>
          <c:dPt>
            <c:idx val="7"/>
            <c:invertIfNegative val="0"/>
            <c:bubble3D val="0"/>
            <c:spPr>
              <a:solidFill>
                <a:schemeClr val="accent4">
                  <a:lumMod val="50000"/>
                </a:schemeClr>
              </a:solidFill>
            </c:spPr>
          </c:dPt>
          <c:dPt>
            <c:idx val="9"/>
            <c:invertIfNegative val="0"/>
            <c:bubble3D val="0"/>
            <c:spPr>
              <a:solidFill>
                <a:schemeClr val="tx1">
                  <a:lumMod val="65000"/>
                  <a:lumOff val="35000"/>
                </a:schemeClr>
              </a:solidFill>
            </c:spPr>
          </c:dPt>
          <c:dPt>
            <c:idx val="10"/>
            <c:invertIfNegative val="0"/>
            <c:bubble3D val="0"/>
            <c:spPr>
              <a:solidFill>
                <a:schemeClr val="accent4">
                  <a:lumMod val="50000"/>
                </a:scheme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Sheet1!$A$2:$A$12</c:f>
              <c:strCache>
                <c:ptCount val="11"/>
                <c:pt idx="0">
                  <c:v>Then</c:v>
                </c:pt>
                <c:pt idx="1">
                  <c:v>Now</c:v>
                </c:pt>
                <c:pt idx="3">
                  <c:v>Then</c:v>
                </c:pt>
                <c:pt idx="4">
                  <c:v>Now</c:v>
                </c:pt>
                <c:pt idx="6">
                  <c:v>Then</c:v>
                </c:pt>
                <c:pt idx="7">
                  <c:v>Now</c:v>
                </c:pt>
                <c:pt idx="9">
                  <c:v>Then</c:v>
                </c:pt>
                <c:pt idx="10">
                  <c:v>Now</c:v>
                </c:pt>
              </c:strCache>
            </c:strRef>
          </c:cat>
          <c:val>
            <c:numRef>
              <c:f>Sheet1!$B$2:$B$12</c:f>
              <c:numCache>
                <c:formatCode>General</c:formatCode>
                <c:ptCount val="11"/>
              </c:numCache>
            </c:numRef>
          </c:val>
        </c:ser>
        <c:ser>
          <c:idx val="1"/>
          <c:order val="1"/>
          <c:tx>
            <c:strRef>
              <c:f>Sheet1!$C$1</c:f>
              <c:strCache>
                <c:ptCount val="1"/>
                <c:pt idx="0">
                  <c:v>Column2</c:v>
                </c:pt>
              </c:strCache>
            </c:strRef>
          </c:tx>
          <c:spPr>
            <a:solidFill>
              <a:prstClr val="white">
                <a:lumMod val="50000"/>
              </a:prstClr>
            </a:solidFill>
          </c:spPr>
          <c:invertIfNegative val="0"/>
          <c:dPt>
            <c:idx val="1"/>
            <c:invertIfNegative val="0"/>
            <c:bubble3D val="0"/>
            <c:spPr>
              <a:solidFill>
                <a:schemeClr val="accent4">
                  <a:lumMod val="75000"/>
                </a:schemeClr>
              </a:solidFill>
            </c:spPr>
          </c:dPt>
          <c:dPt>
            <c:idx val="4"/>
            <c:invertIfNegative val="0"/>
            <c:bubble3D val="0"/>
            <c:spPr>
              <a:solidFill>
                <a:schemeClr val="accent4">
                  <a:lumMod val="75000"/>
                </a:schemeClr>
              </a:solidFill>
            </c:spPr>
          </c:dPt>
          <c:dPt>
            <c:idx val="7"/>
            <c:invertIfNegative val="0"/>
            <c:bubble3D val="0"/>
            <c:spPr>
              <a:solidFill>
                <a:schemeClr val="accent4">
                  <a:lumMod val="75000"/>
                </a:schemeClr>
              </a:solidFill>
            </c:spPr>
          </c:dPt>
          <c:dPt>
            <c:idx val="10"/>
            <c:invertIfNegative val="0"/>
            <c:bubble3D val="0"/>
            <c:spPr>
              <a:solidFill>
                <a:schemeClr val="accent4">
                  <a:lumMod val="75000"/>
                </a:schemeClr>
              </a:solidFill>
            </c:spPr>
          </c:dPt>
          <c:dLbls>
            <c:dLbl>
              <c:idx val="3"/>
              <c:layout/>
              <c:tx>
                <c:rich>
                  <a:bodyPr/>
                  <a:lstStyle/>
                  <a:p>
                    <a:r>
                      <a:rPr lang="en-US" dirty="0" smtClean="0"/>
                      <a:t>87%</a:t>
                    </a:r>
                    <a:endParaRPr lang="en-US" dirty="0"/>
                  </a:p>
                </c:rich>
              </c:tx>
              <c:dLblPos val="inEnd"/>
              <c:showLegendKey val="0"/>
              <c:showVal val="1"/>
              <c:showCatName val="0"/>
              <c:showSerName val="0"/>
              <c:showPercent val="0"/>
              <c:showBubbleSize val="0"/>
            </c:dLbl>
            <c:dLbl>
              <c:idx val="4"/>
              <c:layout/>
              <c:tx>
                <c:rich>
                  <a:bodyPr/>
                  <a:lstStyle/>
                  <a:p>
                    <a:r>
                      <a:rPr lang="en-US" dirty="0" smtClean="0"/>
                      <a:t>92%</a:t>
                    </a:r>
                    <a:endParaRPr lang="en-US" dirty="0"/>
                  </a:p>
                </c:rich>
              </c:tx>
              <c:dLblPos val="inEnd"/>
              <c:showLegendKey val="0"/>
              <c:showVal val="1"/>
              <c:showCatName val="0"/>
              <c:showSerName val="0"/>
              <c:showPercent val="0"/>
              <c:showBubbleSize val="0"/>
            </c:dLbl>
            <c:dLbl>
              <c:idx val="6"/>
              <c:layout/>
              <c:tx>
                <c:rich>
                  <a:bodyPr/>
                  <a:lstStyle/>
                  <a:p>
                    <a:r>
                      <a:rPr lang="en-US" dirty="0" smtClean="0"/>
                      <a:t>90%</a:t>
                    </a:r>
                    <a:endParaRPr lang="en-US" dirty="0"/>
                  </a:p>
                </c:rich>
              </c:tx>
              <c:dLblPos val="inEnd"/>
              <c:showLegendKey val="0"/>
              <c:showVal val="1"/>
              <c:showCatName val="0"/>
              <c:showSerName val="0"/>
              <c:showPercent val="0"/>
              <c:showBubbleSize val="0"/>
            </c:dLbl>
            <c:dLbl>
              <c:idx val="7"/>
              <c:layout/>
              <c:tx>
                <c:rich>
                  <a:bodyPr/>
                  <a:lstStyle/>
                  <a:p>
                    <a:r>
                      <a:rPr lang="en-US" dirty="0" smtClean="0"/>
                      <a:t>95%</a:t>
                    </a:r>
                    <a:endParaRPr lang="en-US" dirty="0"/>
                  </a:p>
                </c:rich>
              </c:tx>
              <c:dLblPos val="inEnd"/>
              <c:showLegendKey val="0"/>
              <c:showVal val="1"/>
              <c:showCatName val="0"/>
              <c:showSerName val="0"/>
              <c:showPercent val="0"/>
              <c:showBubbleSize val="0"/>
            </c:dLbl>
            <c:dLbl>
              <c:idx val="9"/>
              <c:layout/>
              <c:tx>
                <c:rich>
                  <a:bodyPr/>
                  <a:lstStyle/>
                  <a:p>
                    <a:r>
                      <a:rPr lang="en-US" dirty="0" smtClean="0"/>
                      <a:t>90%</a:t>
                    </a:r>
                    <a:endParaRPr lang="en-US" dirty="0"/>
                  </a:p>
                </c:rich>
              </c:tx>
              <c:dLblPos val="inEnd"/>
              <c:showLegendKey val="0"/>
              <c:showVal val="1"/>
              <c:showCatName val="0"/>
              <c:showSerName val="0"/>
              <c:showPercent val="0"/>
              <c:showBubbleSize val="0"/>
            </c:dLbl>
            <c:dLbl>
              <c:idx val="10"/>
              <c:layout/>
              <c:tx>
                <c:rich>
                  <a:bodyPr/>
                  <a:lstStyle/>
                  <a:p>
                    <a:r>
                      <a:rPr lang="en-US" dirty="0" smtClean="0"/>
                      <a:t>90%</a:t>
                    </a:r>
                    <a:endParaRPr lang="en-US" dirty="0"/>
                  </a:p>
                </c:rich>
              </c:tx>
              <c:dLblPos val="in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Sheet1!$A$2:$A$12</c:f>
              <c:strCache>
                <c:ptCount val="11"/>
                <c:pt idx="0">
                  <c:v>Then</c:v>
                </c:pt>
                <c:pt idx="1">
                  <c:v>Now</c:v>
                </c:pt>
                <c:pt idx="3">
                  <c:v>Then</c:v>
                </c:pt>
                <c:pt idx="4">
                  <c:v>Now</c:v>
                </c:pt>
                <c:pt idx="6">
                  <c:v>Then</c:v>
                </c:pt>
                <c:pt idx="7">
                  <c:v>Now</c:v>
                </c:pt>
                <c:pt idx="9">
                  <c:v>Then</c:v>
                </c:pt>
                <c:pt idx="10">
                  <c:v>Now</c:v>
                </c:pt>
              </c:strCache>
            </c:strRef>
          </c:cat>
          <c:val>
            <c:numRef>
              <c:f>Sheet1!$C$2:$C$12</c:f>
              <c:numCache>
                <c:formatCode>0%</c:formatCode>
                <c:ptCount val="11"/>
                <c:pt idx="0">
                  <c:v>0.95000000000000062</c:v>
                </c:pt>
                <c:pt idx="1">
                  <c:v>0.97000000000000064</c:v>
                </c:pt>
                <c:pt idx="3">
                  <c:v>0.87000000000000433</c:v>
                </c:pt>
                <c:pt idx="4">
                  <c:v>0.92</c:v>
                </c:pt>
                <c:pt idx="6">
                  <c:v>0.9</c:v>
                </c:pt>
                <c:pt idx="7">
                  <c:v>0.95000000000000062</c:v>
                </c:pt>
                <c:pt idx="9">
                  <c:v>0.9</c:v>
                </c:pt>
                <c:pt idx="10">
                  <c:v>0.9</c:v>
                </c:pt>
              </c:numCache>
            </c:numRef>
          </c:val>
        </c:ser>
        <c:dLbls>
          <c:showLegendKey val="0"/>
          <c:showVal val="0"/>
          <c:showCatName val="0"/>
          <c:showSerName val="0"/>
          <c:showPercent val="0"/>
          <c:showBubbleSize val="0"/>
        </c:dLbls>
        <c:gapWidth val="68"/>
        <c:overlap val="100"/>
        <c:axId val="208061184"/>
        <c:axId val="208062720"/>
      </c:barChart>
      <c:catAx>
        <c:axId val="208061184"/>
        <c:scaling>
          <c:orientation val="minMax"/>
        </c:scaling>
        <c:delete val="0"/>
        <c:axPos val="b"/>
        <c:numFmt formatCode="General" sourceLinked="1"/>
        <c:majorTickMark val="out"/>
        <c:minorTickMark val="none"/>
        <c:tickLblPos val="nextTo"/>
        <c:txPr>
          <a:bodyPr/>
          <a:lstStyle/>
          <a:p>
            <a:pPr>
              <a:defRPr sz="1600">
                <a:solidFill>
                  <a:schemeClr val="bg1">
                    <a:lumMod val="65000"/>
                  </a:schemeClr>
                </a:solidFill>
                <a:latin typeface="Arial Narrow" pitchFamily="34" charset="0"/>
              </a:defRPr>
            </a:pPr>
            <a:endParaRPr lang="en-US"/>
          </a:p>
        </c:txPr>
        <c:crossAx val="208062720"/>
        <c:crosses val="autoZero"/>
        <c:auto val="1"/>
        <c:lblAlgn val="ctr"/>
        <c:lblOffset val="100"/>
        <c:noMultiLvlLbl val="0"/>
      </c:catAx>
      <c:valAx>
        <c:axId val="208062720"/>
        <c:scaling>
          <c:orientation val="minMax"/>
          <c:max val="1"/>
          <c:min val="0"/>
        </c:scaling>
        <c:delete val="1"/>
        <c:axPos val="l"/>
        <c:numFmt formatCode="General" sourceLinked="1"/>
        <c:majorTickMark val="out"/>
        <c:minorTickMark val="none"/>
        <c:tickLblPos val="none"/>
        <c:crossAx val="208061184"/>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531024531024532E-2"/>
          <c:y val="0"/>
          <c:w val="0.96825396825396826"/>
          <c:h val="0.86883616820624698"/>
        </c:manualLayout>
      </c:layout>
      <c:barChart>
        <c:barDir val="col"/>
        <c:grouping val="clustered"/>
        <c:varyColors val="0"/>
        <c:ser>
          <c:idx val="0"/>
          <c:order val="0"/>
          <c:tx>
            <c:strRef>
              <c:f>Sheet1!$B$1</c:f>
              <c:strCache>
                <c:ptCount val="1"/>
                <c:pt idx="0">
                  <c:v>Column1</c:v>
                </c:pt>
              </c:strCache>
            </c:strRef>
          </c:tx>
          <c:spPr>
            <a:solidFill>
              <a:schemeClr val="accent4">
                <a:lumMod val="75000"/>
              </a:schemeClr>
            </a:solidFill>
          </c:spPr>
          <c:invertIfNegative val="0"/>
          <c:dPt>
            <c:idx val="0"/>
            <c:invertIfNegative val="0"/>
            <c:bubble3D val="0"/>
            <c:spPr>
              <a:solidFill>
                <a:schemeClr val="tx1">
                  <a:lumMod val="50000"/>
                  <a:lumOff val="50000"/>
                </a:schemeClr>
              </a:solidFill>
            </c:spPr>
          </c:dPt>
          <c:dPt>
            <c:idx val="3"/>
            <c:invertIfNegative val="0"/>
            <c:bubble3D val="0"/>
            <c:spPr>
              <a:solidFill>
                <a:schemeClr val="tx1">
                  <a:lumMod val="50000"/>
                  <a:lumOff val="50000"/>
                </a:schemeClr>
              </a:solidFill>
            </c:spPr>
          </c:dPt>
          <c:dPt>
            <c:idx val="6"/>
            <c:invertIfNegative val="0"/>
            <c:bubble3D val="0"/>
            <c:spPr>
              <a:solidFill>
                <a:schemeClr val="tx1">
                  <a:lumMod val="50000"/>
                  <a:lumOff val="50000"/>
                </a:schemeClr>
              </a:solidFill>
            </c:spPr>
          </c:dPt>
          <c:dLbls>
            <c:dLbl>
              <c:idx val="9"/>
              <c:layout>
                <c:manualLayout>
                  <c:x val="-1.443001443001443E-3"/>
                  <c:y val="6.2362431968733645E-2"/>
                </c:manualLayout>
              </c:layout>
              <c:dLblPos val="outEnd"/>
              <c:showLegendKey val="0"/>
              <c:showVal val="1"/>
              <c:showCatName val="0"/>
              <c:showSerName val="0"/>
              <c:showPercent val="0"/>
              <c:showBubbleSize val="0"/>
            </c:dLbl>
            <c:dLbl>
              <c:idx val="10"/>
              <c:layout>
                <c:manualLayout>
                  <c:x val="1.443001443001443E-3"/>
                  <c:y val="6.2362431968733645E-2"/>
                </c:manualLayout>
              </c:layout>
              <c:dLblPos val="out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Sheet1!$A$2:$A$9</c:f>
              <c:strCache>
                <c:ptCount val="8"/>
                <c:pt idx="0">
                  <c:v>Then</c:v>
                </c:pt>
                <c:pt idx="1">
                  <c:v>Now</c:v>
                </c:pt>
                <c:pt idx="3">
                  <c:v>Then</c:v>
                </c:pt>
                <c:pt idx="4">
                  <c:v>Now</c:v>
                </c:pt>
                <c:pt idx="6">
                  <c:v>Then</c:v>
                </c:pt>
                <c:pt idx="7">
                  <c:v>Now</c:v>
                </c:pt>
              </c:strCache>
            </c:strRef>
          </c:cat>
          <c:val>
            <c:numRef>
              <c:f>Sheet1!$B$2:$B$9</c:f>
              <c:numCache>
                <c:formatCode>0%</c:formatCode>
                <c:ptCount val="8"/>
                <c:pt idx="0">
                  <c:v>0.48000000000000032</c:v>
                </c:pt>
                <c:pt idx="1">
                  <c:v>0.44</c:v>
                </c:pt>
                <c:pt idx="3">
                  <c:v>0.44</c:v>
                </c:pt>
                <c:pt idx="4">
                  <c:v>0.37000000000000038</c:v>
                </c:pt>
                <c:pt idx="6">
                  <c:v>0.45</c:v>
                </c:pt>
                <c:pt idx="7">
                  <c:v>0.29000000000000031</c:v>
                </c:pt>
              </c:numCache>
            </c:numRef>
          </c:val>
        </c:ser>
        <c:dLbls>
          <c:showLegendKey val="0"/>
          <c:showVal val="0"/>
          <c:showCatName val="0"/>
          <c:showSerName val="0"/>
          <c:showPercent val="0"/>
          <c:showBubbleSize val="0"/>
        </c:dLbls>
        <c:gapWidth val="68"/>
        <c:axId val="208124928"/>
        <c:axId val="208126720"/>
      </c:barChart>
      <c:catAx>
        <c:axId val="208124928"/>
        <c:scaling>
          <c:orientation val="minMax"/>
        </c:scaling>
        <c:delete val="0"/>
        <c:axPos val="b"/>
        <c:numFmt formatCode="General" sourceLinked="1"/>
        <c:majorTickMark val="out"/>
        <c:minorTickMark val="none"/>
        <c:tickLblPos val="nextTo"/>
        <c:txPr>
          <a:bodyPr/>
          <a:lstStyle/>
          <a:p>
            <a:pPr>
              <a:defRPr sz="1600">
                <a:solidFill>
                  <a:schemeClr val="bg1">
                    <a:lumMod val="65000"/>
                  </a:schemeClr>
                </a:solidFill>
                <a:latin typeface="Arial Narrow" pitchFamily="34" charset="0"/>
              </a:defRPr>
            </a:pPr>
            <a:endParaRPr lang="en-US"/>
          </a:p>
        </c:txPr>
        <c:crossAx val="208126720"/>
        <c:crosses val="autoZero"/>
        <c:auto val="1"/>
        <c:lblAlgn val="ctr"/>
        <c:lblOffset val="100"/>
        <c:noMultiLvlLbl val="0"/>
      </c:catAx>
      <c:valAx>
        <c:axId val="208126720"/>
        <c:scaling>
          <c:orientation val="minMax"/>
          <c:max val="0.60000000000000064"/>
          <c:min val="0"/>
        </c:scaling>
        <c:delete val="1"/>
        <c:axPos val="l"/>
        <c:numFmt formatCode="0%" sourceLinked="1"/>
        <c:majorTickMark val="out"/>
        <c:minorTickMark val="none"/>
        <c:tickLblPos val="none"/>
        <c:crossAx val="208124928"/>
        <c:crosses val="autoZero"/>
        <c:crossBetween val="between"/>
        <c:majorUnit val="0.1"/>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659645804317825"/>
          <c:y val="0"/>
          <c:w val="0.6682678764787634"/>
          <c:h val="0.82240253540616348"/>
        </c:manualLayout>
      </c:layout>
      <c:barChart>
        <c:barDir val="bar"/>
        <c:grouping val="clustered"/>
        <c:varyColors val="0"/>
        <c:ser>
          <c:idx val="0"/>
          <c:order val="0"/>
          <c:tx>
            <c:strRef>
              <c:f>Sheet1!$B$1</c:f>
              <c:strCache>
                <c:ptCount val="1"/>
                <c:pt idx="0">
                  <c:v>Now</c:v>
                </c:pt>
              </c:strCache>
            </c:strRef>
          </c:tx>
          <c:spPr>
            <a:solidFill>
              <a:srgbClr val="8064A2">
                <a:lumMod val="75000"/>
              </a:srgbClr>
            </a:solidFill>
          </c:spPr>
          <c:invertIfNegative val="0"/>
          <c:dLbls>
            <c:dLbl>
              <c:idx val="1"/>
              <c:layout>
                <c:manualLayout>
                  <c:x val="-5.3592045025599125E-2"/>
                  <c:y val="6.9987104738182104E-3"/>
                </c:manualLayout>
              </c:layout>
              <c:dLblPos val="outEnd"/>
              <c:showLegendKey val="0"/>
              <c:showVal val="1"/>
              <c:showCatName val="0"/>
              <c:showSerName val="0"/>
              <c:showPercent val="0"/>
              <c:showBubbleSize val="0"/>
            </c:dLbl>
            <c:dLbl>
              <c:idx val="2"/>
              <c:layout>
                <c:manualLayout>
                  <c:x val="-5.5151545366601676E-2"/>
                  <c:y val="-6.9989860136007104E-3"/>
                </c:manualLayout>
              </c:layout>
              <c:dLblPos val="out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Sheet1!$A$2:$A$6</c:f>
              <c:strCache>
                <c:ptCount val="5"/>
                <c:pt idx="0">
                  <c:v>An honor student</c:v>
                </c:pt>
                <c:pt idx="1">
                  <c:v>A student whose family you may think is struggling financially</c:v>
                </c:pt>
                <c:pt idx="2">
                  <c:v>A student struggling with academics</c:v>
                </c:pt>
                <c:pt idx="3">
                  <c:v>A student who was otherwise not considering post-secondary education</c:v>
                </c:pt>
                <c:pt idx="4">
                  <c:v>A student interested in entering a technical field of employment</c:v>
                </c:pt>
              </c:strCache>
            </c:strRef>
          </c:cat>
          <c:val>
            <c:numRef>
              <c:f>Sheet1!$B$2:$B$6</c:f>
              <c:numCache>
                <c:formatCode>0%</c:formatCode>
                <c:ptCount val="5"/>
                <c:pt idx="0">
                  <c:v>0.5</c:v>
                </c:pt>
                <c:pt idx="1">
                  <c:v>0.86000000000000065</c:v>
                </c:pt>
                <c:pt idx="2">
                  <c:v>0.89</c:v>
                </c:pt>
                <c:pt idx="3">
                  <c:v>0.92</c:v>
                </c:pt>
                <c:pt idx="4">
                  <c:v>0.94000000000000061</c:v>
                </c:pt>
              </c:numCache>
            </c:numRef>
          </c:val>
        </c:ser>
        <c:ser>
          <c:idx val="1"/>
          <c:order val="1"/>
          <c:tx>
            <c:strRef>
              <c:f>Sheet1!$C$1</c:f>
              <c:strCache>
                <c:ptCount val="1"/>
                <c:pt idx="0">
                  <c:v>Then</c:v>
                </c:pt>
              </c:strCache>
            </c:strRef>
          </c:tx>
          <c:spPr>
            <a:solidFill>
              <a:sysClr val="window" lastClr="FFFFFF">
                <a:lumMod val="50000"/>
              </a:sysClr>
            </a:solidFill>
          </c:spPr>
          <c:invertIfNegative val="0"/>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Sheet1!$A$2:$A$6</c:f>
              <c:strCache>
                <c:ptCount val="5"/>
                <c:pt idx="0">
                  <c:v>An honor student</c:v>
                </c:pt>
                <c:pt idx="1">
                  <c:v>A student whose family you may think is struggling financially</c:v>
                </c:pt>
                <c:pt idx="2">
                  <c:v>A student struggling with academics</c:v>
                </c:pt>
                <c:pt idx="3">
                  <c:v>A student who was otherwise not considering post-secondary education</c:v>
                </c:pt>
                <c:pt idx="4">
                  <c:v>A student interested in entering a technical field of employment</c:v>
                </c:pt>
              </c:strCache>
            </c:strRef>
          </c:cat>
          <c:val>
            <c:numRef>
              <c:f>Sheet1!$C$2:$C$6</c:f>
              <c:numCache>
                <c:formatCode>General</c:formatCode>
                <c:ptCount val="5"/>
                <c:pt idx="0" formatCode="0%">
                  <c:v>0.59</c:v>
                </c:pt>
                <c:pt idx="2" formatCode="0%">
                  <c:v>0.89</c:v>
                </c:pt>
                <c:pt idx="3" formatCode="0%">
                  <c:v>0.92</c:v>
                </c:pt>
                <c:pt idx="4" formatCode="0%">
                  <c:v>0.94000000000000061</c:v>
                </c:pt>
              </c:numCache>
            </c:numRef>
          </c:val>
        </c:ser>
        <c:dLbls>
          <c:showLegendKey val="0"/>
          <c:showVal val="0"/>
          <c:showCatName val="0"/>
          <c:showSerName val="0"/>
          <c:showPercent val="0"/>
          <c:showBubbleSize val="0"/>
        </c:dLbls>
        <c:gapWidth val="69"/>
        <c:axId val="211230080"/>
        <c:axId val="211391616"/>
      </c:barChart>
      <c:catAx>
        <c:axId val="211230080"/>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211391616"/>
        <c:crosses val="autoZero"/>
        <c:auto val="1"/>
        <c:lblAlgn val="ctr"/>
        <c:lblOffset val="100"/>
        <c:noMultiLvlLbl val="0"/>
      </c:catAx>
      <c:valAx>
        <c:axId val="211391616"/>
        <c:scaling>
          <c:orientation val="minMax"/>
          <c:max val="1"/>
          <c:min val="0"/>
        </c:scaling>
        <c:delete val="0"/>
        <c:axPos val="b"/>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211230080"/>
        <c:crosses val="autoZero"/>
        <c:crossBetween val="between"/>
        <c:majorUnit val="0.1"/>
      </c:valAx>
    </c:plotArea>
    <c:legend>
      <c:legendPos val="b"/>
      <c:layout>
        <c:manualLayout>
          <c:xMode val="edge"/>
          <c:yMode val="edge"/>
          <c:x val="0.38679108122983424"/>
          <c:y val="0.93806308261148863"/>
          <c:w val="0.40731987709664597"/>
          <c:h val="6.130889126029717E-2"/>
        </c:manualLayout>
      </c:layout>
      <c:overlay val="0"/>
      <c:txPr>
        <a:bodyPr/>
        <a:lstStyle/>
        <a:p>
          <a:pPr>
            <a:defRPr sz="1400">
              <a:solidFill>
                <a:schemeClr val="bg1">
                  <a:lumMod val="50000"/>
                </a:schemeClr>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Not College Ready</c:v>
                </c:pt>
              </c:strCache>
            </c:strRef>
          </c:tx>
          <c:spPr>
            <a:solidFill>
              <a:schemeClr val="accent2">
                <a:lumMod val="75000"/>
              </a:schemeClr>
            </a:solidFill>
          </c:spPr>
          <c:invertIfNegative val="0"/>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numRef>
              <c:f>Sheet1!$A$2:$A$3</c:f>
              <c:numCache>
                <c:formatCode>General</c:formatCode>
                <c:ptCount val="2"/>
              </c:numCache>
            </c:numRef>
          </c:cat>
          <c:val>
            <c:numRef>
              <c:f>Sheet1!$B$2:$B$3</c:f>
              <c:numCache>
                <c:formatCode>0%</c:formatCode>
                <c:ptCount val="2"/>
                <c:pt idx="0">
                  <c:v>0.29000000000000031</c:v>
                </c:pt>
                <c:pt idx="1">
                  <c:v>0.63000000000000811</c:v>
                </c:pt>
              </c:numCache>
            </c:numRef>
          </c:val>
        </c:ser>
        <c:ser>
          <c:idx val="1"/>
          <c:order val="1"/>
          <c:tx>
            <c:strRef>
              <c:f>Sheet1!$C$1</c:f>
              <c:strCache>
                <c:ptCount val="1"/>
                <c:pt idx="0">
                  <c:v>College Ready</c:v>
                </c:pt>
              </c:strCache>
            </c:strRef>
          </c:tx>
          <c:spPr>
            <a:solidFill>
              <a:schemeClr val="accent3">
                <a:lumMod val="75000"/>
              </a:schemeClr>
            </a:solidFill>
          </c:spPr>
          <c:invertIfNegative val="0"/>
          <c:cat>
            <c:numRef>
              <c:f>Sheet1!$A$2:$A$3</c:f>
              <c:numCache>
                <c:formatCode>General</c:formatCode>
                <c:ptCount val="2"/>
              </c:numCache>
            </c:numRef>
          </c:cat>
          <c:val>
            <c:numRef>
              <c:f>Sheet1!$C$2:$C$3</c:f>
              <c:numCache>
                <c:formatCode>0%</c:formatCode>
                <c:ptCount val="2"/>
                <c:pt idx="0">
                  <c:v>0.71000000000000063</c:v>
                </c:pt>
                <c:pt idx="1">
                  <c:v>0.37000000000000038</c:v>
                </c:pt>
              </c:numCache>
            </c:numRef>
          </c:val>
        </c:ser>
        <c:dLbls>
          <c:showLegendKey val="0"/>
          <c:showVal val="0"/>
          <c:showCatName val="0"/>
          <c:showSerName val="0"/>
          <c:showPercent val="0"/>
          <c:showBubbleSize val="0"/>
        </c:dLbls>
        <c:gapWidth val="68"/>
        <c:overlap val="100"/>
        <c:axId val="211597568"/>
        <c:axId val="211611648"/>
      </c:barChart>
      <c:catAx>
        <c:axId val="211597568"/>
        <c:scaling>
          <c:orientation val="minMax"/>
        </c:scaling>
        <c:delete val="1"/>
        <c:axPos val="b"/>
        <c:numFmt formatCode="General" sourceLinked="1"/>
        <c:majorTickMark val="out"/>
        <c:minorTickMark val="none"/>
        <c:tickLblPos val="none"/>
        <c:crossAx val="211611648"/>
        <c:crosses val="autoZero"/>
        <c:auto val="1"/>
        <c:lblAlgn val="ctr"/>
        <c:lblOffset val="100"/>
        <c:noMultiLvlLbl val="0"/>
      </c:catAx>
      <c:valAx>
        <c:axId val="211611648"/>
        <c:scaling>
          <c:orientation val="minMax"/>
          <c:max val="1"/>
          <c:min val="0"/>
        </c:scaling>
        <c:delete val="1"/>
        <c:axPos val="l"/>
        <c:numFmt formatCode="0%" sourceLinked="1"/>
        <c:majorTickMark val="out"/>
        <c:minorTickMark val="none"/>
        <c:tickLblPos val="none"/>
        <c:crossAx val="211597568"/>
        <c:crosses val="autoZero"/>
        <c:crossBetween val="between"/>
        <c:majorUnit val="0.1"/>
      </c:valAx>
    </c:plotArea>
    <c:legend>
      <c:legendPos val="b"/>
      <c:layout>
        <c:manualLayout>
          <c:xMode val="edge"/>
          <c:yMode val="edge"/>
          <c:x val="1.1634125002667714E-2"/>
          <c:y val="0.86149051867025561"/>
          <c:w val="0.98215159080723335"/>
          <c:h val="0.11388936456189319"/>
        </c:manualLayout>
      </c:layout>
      <c:overlay val="0"/>
      <c:txPr>
        <a:bodyPr/>
        <a:lstStyle/>
        <a:p>
          <a:pPr>
            <a:defRPr>
              <a:solidFill>
                <a:schemeClr val="bg1">
                  <a:lumMod val="50000"/>
                </a:schemeClr>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EV</c:v>
                </c:pt>
              </c:strCache>
            </c:strRef>
          </c:tx>
          <c:spPr>
            <a:solidFill>
              <a:schemeClr val="tx1">
                <a:lumMod val="65000"/>
                <a:lumOff val="35000"/>
              </a:schemeClr>
            </a:solidFill>
          </c:spPr>
          <c:invertIfNegative val="0"/>
          <c:dPt>
            <c:idx val="1"/>
            <c:invertIfNegative val="0"/>
            <c:bubble3D val="0"/>
            <c:spPr>
              <a:solidFill>
                <a:schemeClr val="accent4">
                  <a:lumMod val="75000"/>
                </a:schemeClr>
              </a:solidFill>
            </c:spPr>
          </c:dPt>
          <c:dPt>
            <c:idx val="2"/>
            <c:invertIfNegative val="0"/>
            <c:bubble3D val="0"/>
            <c:spPr>
              <a:solidFill>
                <a:schemeClr val="accent4">
                  <a:lumMod val="75000"/>
                </a:schemeClr>
              </a:solidFill>
            </c:spPr>
          </c:dPt>
          <c:dLbls>
            <c:txPr>
              <a:bodyPr/>
              <a:lstStyle/>
              <a:p>
                <a:pPr>
                  <a:defRPr>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Sheet1!$A$2:$A$4</c:f>
              <c:strCache>
                <c:ptCount val="3"/>
                <c:pt idx="0">
                  <c:v>Then</c:v>
                </c:pt>
                <c:pt idx="2">
                  <c:v>Now</c:v>
                </c:pt>
              </c:strCache>
            </c:strRef>
          </c:cat>
          <c:val>
            <c:numRef>
              <c:f>Sheet1!$B$2:$B$4</c:f>
              <c:numCache>
                <c:formatCode>General</c:formatCode>
                <c:ptCount val="3"/>
                <c:pt idx="0" formatCode="0%">
                  <c:v>0.14000000000000001</c:v>
                </c:pt>
                <c:pt idx="2" formatCode="0%">
                  <c:v>0.17</c:v>
                </c:pt>
              </c:numCache>
            </c:numRef>
          </c:val>
        </c:ser>
        <c:ser>
          <c:idx val="1"/>
          <c:order val="1"/>
          <c:tx>
            <c:strRef>
              <c:f>Sheet1!$C$1</c:f>
              <c:strCache>
                <c:ptCount val="1"/>
                <c:pt idx="0">
                  <c:v>Some</c:v>
                </c:pt>
              </c:strCache>
            </c:strRef>
          </c:tx>
          <c:spPr>
            <a:solidFill>
              <a:schemeClr val="bg1">
                <a:lumMod val="65000"/>
              </a:schemeClr>
            </a:solidFill>
          </c:spPr>
          <c:invertIfNegative val="0"/>
          <c:dPt>
            <c:idx val="1"/>
            <c:invertIfNegative val="0"/>
            <c:bubble3D val="0"/>
            <c:spPr>
              <a:solidFill>
                <a:schemeClr val="accent4">
                  <a:lumMod val="60000"/>
                  <a:lumOff val="40000"/>
                </a:schemeClr>
              </a:solidFill>
            </c:spPr>
          </c:dPt>
          <c:dPt>
            <c:idx val="2"/>
            <c:invertIfNegative val="0"/>
            <c:bubble3D val="0"/>
            <c:spPr>
              <a:solidFill>
                <a:schemeClr val="accent4">
                  <a:lumMod val="60000"/>
                  <a:lumOff val="40000"/>
                </a:schemeClr>
              </a:solidFill>
            </c:spPr>
          </c:dPt>
          <c:dLbls>
            <c:txPr>
              <a:bodyPr/>
              <a:lstStyle/>
              <a:p>
                <a:pPr>
                  <a:defRPr>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Sheet1!$A$2:$A$4</c:f>
              <c:strCache>
                <c:ptCount val="3"/>
                <c:pt idx="0">
                  <c:v>Then</c:v>
                </c:pt>
                <c:pt idx="2">
                  <c:v>Now</c:v>
                </c:pt>
              </c:strCache>
            </c:strRef>
          </c:cat>
          <c:val>
            <c:numRef>
              <c:f>Sheet1!$C$2:$C$4</c:f>
              <c:numCache>
                <c:formatCode>General</c:formatCode>
                <c:ptCount val="3"/>
                <c:pt idx="0" formatCode="0%">
                  <c:v>0.14000000000000001</c:v>
                </c:pt>
                <c:pt idx="2" formatCode="0%">
                  <c:v>0.17</c:v>
                </c:pt>
              </c:numCache>
            </c:numRef>
          </c:val>
        </c:ser>
        <c:dLbls>
          <c:showLegendKey val="0"/>
          <c:showVal val="1"/>
          <c:showCatName val="0"/>
          <c:showSerName val="0"/>
          <c:showPercent val="0"/>
          <c:showBubbleSize val="0"/>
        </c:dLbls>
        <c:gapWidth val="68"/>
        <c:overlap val="100"/>
        <c:axId val="202962816"/>
        <c:axId val="202964352"/>
      </c:barChart>
      <c:catAx>
        <c:axId val="202962816"/>
        <c:scaling>
          <c:orientation val="minMax"/>
        </c:scaling>
        <c:delete val="0"/>
        <c:axPos val="b"/>
        <c:numFmt formatCode="General" sourceLinked="1"/>
        <c:majorTickMark val="out"/>
        <c:minorTickMark val="none"/>
        <c:tickLblPos val="nextTo"/>
        <c:txPr>
          <a:bodyPr/>
          <a:lstStyle/>
          <a:p>
            <a:pPr>
              <a:defRPr sz="1600">
                <a:solidFill>
                  <a:schemeClr val="bg1">
                    <a:lumMod val="65000"/>
                  </a:schemeClr>
                </a:solidFill>
                <a:latin typeface="Arial Narrow" pitchFamily="34" charset="0"/>
              </a:defRPr>
            </a:pPr>
            <a:endParaRPr lang="en-US"/>
          </a:p>
        </c:txPr>
        <c:crossAx val="202964352"/>
        <c:crosses val="autoZero"/>
        <c:auto val="1"/>
        <c:lblAlgn val="ctr"/>
        <c:lblOffset val="100"/>
        <c:noMultiLvlLbl val="0"/>
      </c:catAx>
      <c:valAx>
        <c:axId val="202964352"/>
        <c:scaling>
          <c:orientation val="minMax"/>
          <c:max val="0.5"/>
          <c:min val="0"/>
        </c:scaling>
        <c:delete val="1"/>
        <c:axPos val="l"/>
        <c:numFmt formatCode="0%" sourceLinked="1"/>
        <c:majorTickMark val="out"/>
        <c:minorTickMark val="none"/>
        <c:tickLblPos val="none"/>
        <c:crossAx val="202962816"/>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Then</c:v>
                </c:pt>
              </c:strCache>
            </c:strRef>
          </c:tx>
          <c:spPr>
            <a:solidFill>
              <a:schemeClr val="accent4">
                <a:lumMod val="75000"/>
              </a:schemeClr>
            </a:solidFill>
          </c:spPr>
          <c:invertIfNegative val="0"/>
          <c:dPt>
            <c:idx val="0"/>
            <c:invertIfNegative val="0"/>
            <c:bubble3D val="0"/>
            <c:spPr>
              <a:solidFill>
                <a:schemeClr val="bg1">
                  <a:lumMod val="65000"/>
                </a:scheme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Then</c:v>
                </c:pt>
                <c:pt idx="1">
                  <c:v>Now</c:v>
                </c:pt>
              </c:strCache>
            </c:strRef>
          </c:cat>
          <c:val>
            <c:numRef>
              <c:f>Sheet1!$B$2:$B$3</c:f>
              <c:numCache>
                <c:formatCode>0%</c:formatCode>
                <c:ptCount val="2"/>
                <c:pt idx="0">
                  <c:v>0.86000000000000065</c:v>
                </c:pt>
                <c:pt idx="1">
                  <c:v>0.88</c:v>
                </c:pt>
              </c:numCache>
            </c:numRef>
          </c:val>
        </c:ser>
        <c:dLbls>
          <c:showLegendKey val="0"/>
          <c:showVal val="0"/>
          <c:showCatName val="0"/>
          <c:showSerName val="0"/>
          <c:showPercent val="0"/>
          <c:showBubbleSize val="0"/>
        </c:dLbls>
        <c:gapWidth val="68"/>
        <c:axId val="203008640"/>
        <c:axId val="203010432"/>
      </c:barChart>
      <c:catAx>
        <c:axId val="203008640"/>
        <c:scaling>
          <c:orientation val="minMax"/>
        </c:scaling>
        <c:delete val="0"/>
        <c:axPos val="b"/>
        <c:numFmt formatCode="General" sourceLinked="1"/>
        <c:majorTickMark val="out"/>
        <c:minorTickMark val="none"/>
        <c:tickLblPos val="nextTo"/>
        <c:txPr>
          <a:bodyPr/>
          <a:lstStyle/>
          <a:p>
            <a:pPr>
              <a:defRPr sz="1600">
                <a:solidFill>
                  <a:schemeClr val="bg1">
                    <a:lumMod val="65000"/>
                  </a:schemeClr>
                </a:solidFill>
                <a:latin typeface="Arial Narrow" pitchFamily="34" charset="0"/>
              </a:defRPr>
            </a:pPr>
            <a:endParaRPr lang="en-US"/>
          </a:p>
        </c:txPr>
        <c:crossAx val="203010432"/>
        <c:crosses val="autoZero"/>
        <c:auto val="1"/>
        <c:lblAlgn val="ctr"/>
        <c:lblOffset val="100"/>
        <c:noMultiLvlLbl val="0"/>
      </c:catAx>
      <c:valAx>
        <c:axId val="203010432"/>
        <c:scaling>
          <c:orientation val="minMax"/>
          <c:max val="1"/>
          <c:min val="0"/>
        </c:scaling>
        <c:delete val="1"/>
        <c:axPos val="l"/>
        <c:numFmt formatCode="0%" sourceLinked="1"/>
        <c:majorTickMark val="out"/>
        <c:minorTickMark val="none"/>
        <c:tickLblPos val="none"/>
        <c:crossAx val="203008640"/>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State University Enrollment</c:v>
                </c:pt>
              </c:strCache>
            </c:strRef>
          </c:tx>
          <c:spPr>
            <a:ln w="50800">
              <a:solidFill>
                <a:schemeClr val="accent4">
                  <a:lumMod val="75000"/>
                </a:schemeClr>
              </a:solidFill>
            </a:ln>
          </c:spPr>
          <c:marker>
            <c:spPr>
              <a:solidFill>
                <a:schemeClr val="accent4">
                  <a:lumMod val="75000"/>
                </a:schemeClr>
              </a:solidFill>
              <a:ln w="50800">
                <a:solidFill>
                  <a:srgbClr val="8064A2">
                    <a:lumMod val="75000"/>
                  </a:srgbClr>
                </a:solidFill>
              </a:ln>
            </c:spPr>
          </c:marker>
          <c:cat>
            <c:numRef>
              <c:f>Sheet1!$A$2:$A$7</c:f>
              <c:numCache>
                <c:formatCode>General</c:formatCode>
                <c:ptCount val="6"/>
                <c:pt idx="0">
                  <c:v>2005</c:v>
                </c:pt>
                <c:pt idx="1">
                  <c:v>2006</c:v>
                </c:pt>
                <c:pt idx="2">
                  <c:v>2007</c:v>
                </c:pt>
                <c:pt idx="3">
                  <c:v>2008</c:v>
                </c:pt>
                <c:pt idx="4">
                  <c:v>2009</c:v>
                </c:pt>
                <c:pt idx="5">
                  <c:v>2010</c:v>
                </c:pt>
              </c:numCache>
            </c:numRef>
          </c:cat>
          <c:val>
            <c:numRef>
              <c:f>Sheet1!$B$2:$B$7</c:f>
              <c:numCache>
                <c:formatCode>General</c:formatCode>
                <c:ptCount val="6"/>
                <c:pt idx="0">
                  <c:v>118</c:v>
                </c:pt>
                <c:pt idx="1">
                  <c:v>120</c:v>
                </c:pt>
                <c:pt idx="2">
                  <c:v>120</c:v>
                </c:pt>
                <c:pt idx="3">
                  <c:v>121</c:v>
                </c:pt>
                <c:pt idx="4">
                  <c:v>123</c:v>
                </c:pt>
                <c:pt idx="5">
                  <c:v>126</c:v>
                </c:pt>
              </c:numCache>
            </c:numRef>
          </c:val>
          <c:smooth val="0"/>
        </c:ser>
        <c:ser>
          <c:idx val="1"/>
          <c:order val="1"/>
          <c:tx>
            <c:strRef>
              <c:f>Sheet1!$C$1</c:f>
              <c:strCache>
                <c:ptCount val="1"/>
                <c:pt idx="0">
                  <c:v>KCTCS Enrollment</c:v>
                </c:pt>
              </c:strCache>
            </c:strRef>
          </c:tx>
          <c:spPr>
            <a:ln w="50800">
              <a:solidFill>
                <a:schemeClr val="accent3">
                  <a:lumMod val="75000"/>
                </a:schemeClr>
              </a:solidFill>
            </a:ln>
          </c:spPr>
          <c:marker>
            <c:spPr>
              <a:solidFill>
                <a:schemeClr val="accent3">
                  <a:lumMod val="75000"/>
                </a:schemeClr>
              </a:solidFill>
              <a:ln>
                <a:solidFill>
                  <a:schemeClr val="accent3">
                    <a:lumMod val="75000"/>
                  </a:schemeClr>
                </a:solidFill>
              </a:ln>
            </c:spPr>
          </c:marker>
          <c:cat>
            <c:numRef>
              <c:f>Sheet1!$A$2:$A$7</c:f>
              <c:numCache>
                <c:formatCode>General</c:formatCode>
                <c:ptCount val="6"/>
                <c:pt idx="0">
                  <c:v>2005</c:v>
                </c:pt>
                <c:pt idx="1">
                  <c:v>2006</c:v>
                </c:pt>
                <c:pt idx="2">
                  <c:v>2007</c:v>
                </c:pt>
                <c:pt idx="3">
                  <c:v>2008</c:v>
                </c:pt>
                <c:pt idx="4">
                  <c:v>2009</c:v>
                </c:pt>
                <c:pt idx="5">
                  <c:v>2010</c:v>
                </c:pt>
              </c:numCache>
            </c:numRef>
          </c:cat>
          <c:val>
            <c:numRef>
              <c:f>Sheet1!$C$2:$C$7</c:f>
              <c:numCache>
                <c:formatCode>General</c:formatCode>
                <c:ptCount val="6"/>
                <c:pt idx="0">
                  <c:v>85</c:v>
                </c:pt>
                <c:pt idx="1">
                  <c:v>86</c:v>
                </c:pt>
                <c:pt idx="2">
                  <c:v>93</c:v>
                </c:pt>
                <c:pt idx="3">
                  <c:v>90</c:v>
                </c:pt>
                <c:pt idx="4">
                  <c:v>100</c:v>
                </c:pt>
                <c:pt idx="5">
                  <c:v>107</c:v>
                </c:pt>
              </c:numCache>
            </c:numRef>
          </c:val>
          <c:smooth val="0"/>
        </c:ser>
        <c:dLbls>
          <c:showLegendKey val="0"/>
          <c:showVal val="0"/>
          <c:showCatName val="0"/>
          <c:showSerName val="0"/>
          <c:showPercent val="0"/>
          <c:showBubbleSize val="0"/>
        </c:dLbls>
        <c:marker val="1"/>
        <c:smooth val="0"/>
        <c:axId val="202692864"/>
        <c:axId val="202703232"/>
      </c:lineChart>
      <c:catAx>
        <c:axId val="202692864"/>
        <c:scaling>
          <c:orientation val="minMax"/>
        </c:scaling>
        <c:delete val="0"/>
        <c:axPos val="b"/>
        <c:numFmt formatCode="General" sourceLinked="1"/>
        <c:majorTickMark val="out"/>
        <c:minorTickMark val="none"/>
        <c:tickLblPos val="nextTo"/>
        <c:crossAx val="202703232"/>
        <c:crosses val="autoZero"/>
        <c:auto val="1"/>
        <c:lblAlgn val="ctr"/>
        <c:lblOffset val="100"/>
        <c:noMultiLvlLbl val="0"/>
      </c:catAx>
      <c:valAx>
        <c:axId val="202703232"/>
        <c:scaling>
          <c:orientation val="minMax"/>
          <c:max val="150"/>
          <c:min val="50"/>
        </c:scaling>
        <c:delete val="1"/>
        <c:axPos val="l"/>
        <c:numFmt formatCode="General" sourceLinked="1"/>
        <c:majorTickMark val="out"/>
        <c:minorTickMark val="none"/>
        <c:tickLblPos val="none"/>
        <c:crossAx val="202692864"/>
        <c:crosses val="autoZero"/>
        <c:crossBetween val="between"/>
        <c:majorUnit val="50"/>
      </c:valAx>
    </c:plotArea>
    <c:legend>
      <c:legendPos val="b"/>
      <c:overlay val="0"/>
    </c:legend>
    <c:plotVisOnly val="1"/>
    <c:dispBlanksAs val="gap"/>
    <c:showDLblsOverMax val="0"/>
  </c:chart>
  <c:txPr>
    <a:bodyPr/>
    <a:lstStyle/>
    <a:p>
      <a:pPr>
        <a:defRPr sz="1800">
          <a:solidFill>
            <a:schemeClr val="tx1">
              <a:lumMod val="50000"/>
              <a:lumOff val="50000"/>
            </a:schemeClr>
          </a:solidFill>
          <a:latin typeface="Arial Narrow"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accent3">
                    <a:lumMod val="75000"/>
                  </a:schemeClr>
                </a:solidFill>
              </a:defRPr>
            </a:pPr>
            <a:r>
              <a:rPr lang="en-US" dirty="0" smtClean="0">
                <a:solidFill>
                  <a:schemeClr val="accent3">
                    <a:lumMod val="75000"/>
                  </a:schemeClr>
                </a:solidFill>
              </a:rPr>
              <a:t>Kentucky’s Unemployment Rate (Trended)</a:t>
            </a:r>
            <a:endParaRPr lang="en-US" dirty="0">
              <a:solidFill>
                <a:schemeClr val="accent3">
                  <a:lumMod val="75000"/>
                </a:schemeClr>
              </a:solidFill>
            </a:endParaRPr>
          </a:p>
        </c:rich>
      </c:tx>
      <c:overlay val="0"/>
    </c:title>
    <c:autoTitleDeleted val="0"/>
    <c:plotArea>
      <c:layout/>
      <c:lineChart>
        <c:grouping val="standard"/>
        <c:varyColors val="0"/>
        <c:ser>
          <c:idx val="0"/>
          <c:order val="0"/>
          <c:tx>
            <c:strRef>
              <c:f>Sheet1!$B$1</c:f>
              <c:strCache>
                <c:ptCount val="1"/>
                <c:pt idx="0">
                  <c:v>State University Enrollment</c:v>
                </c:pt>
              </c:strCache>
            </c:strRef>
          </c:tx>
          <c:spPr>
            <a:ln w="50800">
              <a:solidFill>
                <a:schemeClr val="accent4">
                  <a:lumMod val="75000"/>
                </a:schemeClr>
              </a:solidFill>
            </a:ln>
          </c:spPr>
          <c:marker>
            <c:spPr>
              <a:solidFill>
                <a:schemeClr val="accent4">
                  <a:lumMod val="75000"/>
                </a:schemeClr>
              </a:solidFill>
              <a:ln w="50800">
                <a:solidFill>
                  <a:srgbClr val="8064A2">
                    <a:lumMod val="75000"/>
                  </a:srgbClr>
                </a:solidFill>
              </a:ln>
            </c:spPr>
          </c:marker>
          <c:cat>
            <c:numRef>
              <c:f>Sheet1!$A$2:$A$7</c:f>
              <c:numCache>
                <c:formatCode>General</c:formatCode>
                <c:ptCount val="6"/>
                <c:pt idx="0">
                  <c:v>2006</c:v>
                </c:pt>
                <c:pt idx="1">
                  <c:v>2007</c:v>
                </c:pt>
                <c:pt idx="2">
                  <c:v>2008</c:v>
                </c:pt>
                <c:pt idx="3">
                  <c:v>2009</c:v>
                </c:pt>
                <c:pt idx="4">
                  <c:v>2010</c:v>
                </c:pt>
                <c:pt idx="5">
                  <c:v>2011</c:v>
                </c:pt>
              </c:numCache>
            </c:numRef>
          </c:cat>
          <c:val>
            <c:numRef>
              <c:f>Sheet1!$B$2:$B$7</c:f>
              <c:numCache>
                <c:formatCode>0%</c:formatCode>
                <c:ptCount val="6"/>
                <c:pt idx="0">
                  <c:v>6.3E-2</c:v>
                </c:pt>
                <c:pt idx="1">
                  <c:v>6.9000000000000034E-2</c:v>
                </c:pt>
                <c:pt idx="2">
                  <c:v>7.3000000000000009E-2</c:v>
                </c:pt>
                <c:pt idx="3">
                  <c:v>8.4000000000000047E-2</c:v>
                </c:pt>
                <c:pt idx="4">
                  <c:v>9.8000000000000226E-2</c:v>
                </c:pt>
                <c:pt idx="5">
                  <c:v>0.10299999999999998</c:v>
                </c:pt>
              </c:numCache>
            </c:numRef>
          </c:val>
          <c:smooth val="0"/>
        </c:ser>
        <c:dLbls>
          <c:showLegendKey val="0"/>
          <c:showVal val="0"/>
          <c:showCatName val="0"/>
          <c:showSerName val="0"/>
          <c:showPercent val="0"/>
          <c:showBubbleSize val="0"/>
        </c:dLbls>
        <c:marker val="1"/>
        <c:smooth val="0"/>
        <c:axId val="202750592"/>
        <c:axId val="202760960"/>
      </c:lineChart>
      <c:catAx>
        <c:axId val="202750592"/>
        <c:scaling>
          <c:orientation val="minMax"/>
        </c:scaling>
        <c:delete val="0"/>
        <c:axPos val="b"/>
        <c:numFmt formatCode="General" sourceLinked="1"/>
        <c:majorTickMark val="out"/>
        <c:minorTickMark val="none"/>
        <c:tickLblPos val="nextTo"/>
        <c:crossAx val="202760960"/>
        <c:crosses val="autoZero"/>
        <c:auto val="1"/>
        <c:lblAlgn val="ctr"/>
        <c:lblOffset val="100"/>
        <c:noMultiLvlLbl val="0"/>
      </c:catAx>
      <c:valAx>
        <c:axId val="202760960"/>
        <c:scaling>
          <c:orientation val="minMax"/>
          <c:max val="0.15000000000000024"/>
          <c:min val="0.05"/>
        </c:scaling>
        <c:delete val="0"/>
        <c:axPos val="l"/>
        <c:numFmt formatCode="0%" sourceLinked="0"/>
        <c:majorTickMark val="out"/>
        <c:minorTickMark val="none"/>
        <c:tickLblPos val="nextTo"/>
        <c:crossAx val="202750592"/>
        <c:crosses val="autoZero"/>
        <c:crossBetween val="between"/>
        <c:majorUnit val="0.05"/>
      </c:valAx>
    </c:plotArea>
    <c:plotVisOnly val="1"/>
    <c:dispBlanksAs val="gap"/>
    <c:showDLblsOverMax val="0"/>
  </c:chart>
  <c:txPr>
    <a:bodyPr/>
    <a:lstStyle/>
    <a:p>
      <a:pPr>
        <a:defRPr sz="1800">
          <a:solidFill>
            <a:schemeClr val="tx1">
              <a:lumMod val="50000"/>
              <a:lumOff val="50000"/>
            </a:schemeClr>
          </a:solidFill>
          <a:latin typeface="Arial Narrow"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696901151169542"/>
          <c:y val="0.17696901151169542"/>
          <c:w val="0.62062436322511083"/>
          <c:h val="0.62062436322511083"/>
        </c:manualLayout>
      </c:layout>
      <c:pieChart>
        <c:varyColors val="1"/>
        <c:ser>
          <c:idx val="0"/>
          <c:order val="0"/>
          <c:tx>
            <c:strRef>
              <c:f>Sheet1!$B$1</c:f>
              <c:strCache>
                <c:ptCount val="1"/>
                <c:pt idx="0">
                  <c:v>Sales</c:v>
                </c:pt>
              </c:strCache>
            </c:strRef>
          </c:tx>
          <c:spPr>
            <a:solidFill>
              <a:schemeClr val="accent1"/>
            </a:solidFill>
          </c:spPr>
          <c:dPt>
            <c:idx val="0"/>
            <c:bubble3D val="0"/>
            <c:spPr>
              <a:solidFill>
                <a:sysClr val="window" lastClr="FFFFFF">
                  <a:lumMod val="65000"/>
                </a:sysClr>
              </a:solidFill>
            </c:spPr>
          </c:dPt>
          <c:dPt>
            <c:idx val="1"/>
            <c:bubble3D val="0"/>
            <c:spPr>
              <a:solidFill>
                <a:srgbClr val="8064A2">
                  <a:lumMod val="75000"/>
                </a:srgbClr>
              </a:solidFill>
            </c:spPr>
          </c:dPt>
          <c:dPt>
            <c:idx val="2"/>
            <c:bubble3D val="0"/>
            <c:spPr>
              <a:solidFill>
                <a:srgbClr val="9BBB59">
                  <a:lumMod val="75000"/>
                </a:srgbClr>
              </a:solidFill>
            </c:spPr>
          </c:dPt>
          <c:dLbls>
            <c:dLbl>
              <c:idx val="0"/>
              <c:layout>
                <c:manualLayout>
                  <c:x val="3.5594913485696891E-2"/>
                  <c:y val="-2.0238319170570646E-2"/>
                </c:manualLayout>
              </c:layout>
              <c:showLegendKey val="0"/>
              <c:showVal val="0"/>
              <c:showCatName val="1"/>
              <c:showSerName val="0"/>
              <c:showPercent val="1"/>
              <c:showBubbleSize val="0"/>
            </c:dLbl>
            <c:dLbl>
              <c:idx val="1"/>
              <c:layout>
                <c:manualLayout>
                  <c:x val="-2.5512390988808791E-2"/>
                  <c:y val="8.0575811433172568E-3"/>
                </c:manualLayout>
              </c:layout>
              <c:showLegendKey val="0"/>
              <c:showVal val="0"/>
              <c:showCatName val="1"/>
              <c:showSerName val="0"/>
              <c:showPercent val="1"/>
              <c:showBubbleSize val="0"/>
            </c:dLbl>
            <c:dLbl>
              <c:idx val="2"/>
              <c:layout>
                <c:manualLayout>
                  <c:x val="-8.8904421582996773E-2"/>
                  <c:y val="4.7886655395647522E-2"/>
                </c:manualLayout>
              </c:layout>
              <c:tx>
                <c:rich>
                  <a:bodyPr/>
                  <a:lstStyle/>
                  <a:p>
                    <a:r>
                      <a:rPr lang="en-US" dirty="0"/>
                      <a:t>Not </a:t>
                    </a:r>
                    <a:r>
                      <a:rPr lang="en-US" dirty="0" smtClean="0"/>
                      <a:t>Affected/ </a:t>
                    </a:r>
                  </a:p>
                  <a:p>
                    <a:r>
                      <a:rPr lang="en-US" dirty="0" smtClean="0"/>
                      <a:t>or </a:t>
                    </a:r>
                    <a:r>
                      <a:rPr lang="en-US" dirty="0"/>
                      <a:t>improved
22%</a:t>
                    </a:r>
                  </a:p>
                </c:rich>
              </c:tx>
              <c:showLegendKey val="0"/>
              <c:showVal val="0"/>
              <c:showCatName val="1"/>
              <c:showSerName val="0"/>
              <c:showPercent val="1"/>
              <c:showBubbleSize val="0"/>
            </c:dLbl>
            <c:txPr>
              <a:bodyPr/>
              <a:lstStyle/>
              <a:p>
                <a:pPr>
                  <a:defRPr sz="1400">
                    <a:solidFill>
                      <a:schemeClr val="tx1">
                        <a:lumMod val="50000"/>
                        <a:lumOff val="50000"/>
                      </a:schemeClr>
                    </a:solidFill>
                    <a:latin typeface="Arial Narrow" pitchFamily="34" charset="0"/>
                  </a:defRPr>
                </a:pPr>
                <a:endParaRPr lang="en-US"/>
              </a:p>
            </c:txPr>
            <c:showLegendKey val="0"/>
            <c:showVal val="0"/>
            <c:showCatName val="1"/>
            <c:showSerName val="0"/>
            <c:showPercent val="1"/>
            <c:showBubbleSize val="0"/>
            <c:showLeaderLines val="0"/>
          </c:dLbls>
          <c:cat>
            <c:strRef>
              <c:f>Sheet1!$A$2:$A$4</c:f>
              <c:strCache>
                <c:ptCount val="3"/>
                <c:pt idx="0">
                  <c:v>Hurt a Little</c:v>
                </c:pt>
                <c:pt idx="1">
                  <c:v>Hurt a great deal</c:v>
                </c:pt>
                <c:pt idx="2">
                  <c:v>Not Affected/or improved</c:v>
                </c:pt>
              </c:strCache>
            </c:strRef>
          </c:cat>
          <c:val>
            <c:numRef>
              <c:f>Sheet1!$B$2:$B$4</c:f>
              <c:numCache>
                <c:formatCode>0%</c:formatCode>
                <c:ptCount val="3"/>
                <c:pt idx="0">
                  <c:v>0.45</c:v>
                </c:pt>
                <c:pt idx="1">
                  <c:v>0.33000000000000401</c:v>
                </c:pt>
                <c:pt idx="2">
                  <c:v>0.22</c:v>
                </c:pt>
              </c:numCache>
            </c:numRef>
          </c:val>
        </c:ser>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696901151169553"/>
          <c:y val="0.17696901151169553"/>
          <c:w val="0.62062436322511105"/>
          <c:h val="0.62062436322511105"/>
        </c:manualLayout>
      </c:layout>
      <c:pieChart>
        <c:varyColors val="1"/>
        <c:ser>
          <c:idx val="0"/>
          <c:order val="0"/>
          <c:tx>
            <c:strRef>
              <c:f>Sheet1!$B$1</c:f>
              <c:strCache>
                <c:ptCount val="1"/>
                <c:pt idx="0">
                  <c:v>Sales</c:v>
                </c:pt>
              </c:strCache>
            </c:strRef>
          </c:tx>
          <c:spPr>
            <a:solidFill>
              <a:schemeClr val="accent1"/>
            </a:solidFill>
          </c:spPr>
          <c:dPt>
            <c:idx val="0"/>
            <c:bubble3D val="0"/>
            <c:spPr>
              <a:solidFill>
                <a:sysClr val="window" lastClr="FFFFFF">
                  <a:lumMod val="65000"/>
                </a:sysClr>
              </a:solidFill>
            </c:spPr>
          </c:dPt>
          <c:dPt>
            <c:idx val="1"/>
            <c:bubble3D val="0"/>
            <c:spPr>
              <a:solidFill>
                <a:srgbClr val="8064A2">
                  <a:lumMod val="75000"/>
                </a:srgbClr>
              </a:solidFill>
            </c:spPr>
          </c:dPt>
          <c:dPt>
            <c:idx val="2"/>
            <c:bubble3D val="0"/>
            <c:spPr>
              <a:solidFill>
                <a:srgbClr val="9BBB59">
                  <a:lumMod val="75000"/>
                </a:srgbClr>
              </a:solidFill>
            </c:spPr>
          </c:dPt>
          <c:dLbls>
            <c:dLbl>
              <c:idx val="0"/>
              <c:layout>
                <c:manualLayout>
                  <c:x val="-5.7412200723274834E-3"/>
                  <c:y val="-5.6379191167284695E-2"/>
                </c:manualLayout>
              </c:layout>
              <c:showLegendKey val="0"/>
              <c:showVal val="0"/>
              <c:showCatName val="1"/>
              <c:showSerName val="0"/>
              <c:showPercent val="1"/>
              <c:showBubbleSize val="0"/>
            </c:dLbl>
            <c:dLbl>
              <c:idx val="1"/>
              <c:layout>
                <c:manualLayout>
                  <c:x val="0.22250448689625793"/>
                  <c:y val="-3.827261429693056E-2"/>
                </c:manualLayout>
              </c:layout>
              <c:showLegendKey val="0"/>
              <c:showVal val="0"/>
              <c:showCatName val="1"/>
              <c:showSerName val="0"/>
              <c:showPercent val="1"/>
              <c:showBubbleSize val="0"/>
            </c:dLbl>
            <c:dLbl>
              <c:idx val="2"/>
              <c:layout>
                <c:manualLayout>
                  <c:x val="2.5797110647661852E-3"/>
                  <c:y val="9.3521762923281168E-2"/>
                </c:manualLayout>
              </c:layout>
              <c:tx>
                <c:rich>
                  <a:bodyPr/>
                  <a:lstStyle/>
                  <a:p>
                    <a:endParaRPr lang="en-US" dirty="0" smtClean="0"/>
                  </a:p>
                  <a:p>
                    <a:r>
                      <a:rPr lang="en-US" dirty="0" smtClean="0"/>
                      <a:t>Not Affected/</a:t>
                    </a:r>
                  </a:p>
                  <a:p>
                    <a:r>
                      <a:rPr lang="en-US" dirty="0" smtClean="0"/>
                      <a:t>or </a:t>
                    </a:r>
                    <a:r>
                      <a:rPr lang="en-US" dirty="0"/>
                      <a:t>improved
</a:t>
                    </a:r>
                    <a:r>
                      <a:rPr lang="en-US" dirty="0" smtClean="0"/>
                      <a:t>16%</a:t>
                    </a:r>
                    <a:endParaRPr lang="en-US" dirty="0"/>
                  </a:p>
                </c:rich>
              </c:tx>
              <c:showLegendKey val="0"/>
              <c:showVal val="0"/>
              <c:showCatName val="1"/>
              <c:showSerName val="0"/>
              <c:showPercent val="1"/>
              <c:showBubbleSize val="0"/>
            </c:dLbl>
            <c:txPr>
              <a:bodyPr/>
              <a:lstStyle/>
              <a:p>
                <a:pPr>
                  <a:defRPr sz="1400">
                    <a:solidFill>
                      <a:schemeClr val="tx1">
                        <a:lumMod val="50000"/>
                        <a:lumOff val="50000"/>
                      </a:schemeClr>
                    </a:solidFill>
                    <a:latin typeface="Arial Narrow" pitchFamily="34" charset="0"/>
                  </a:defRPr>
                </a:pPr>
                <a:endParaRPr lang="en-US"/>
              </a:p>
            </c:txPr>
            <c:showLegendKey val="0"/>
            <c:showVal val="0"/>
            <c:showCatName val="1"/>
            <c:showSerName val="0"/>
            <c:showPercent val="1"/>
            <c:showBubbleSize val="0"/>
            <c:showLeaderLines val="0"/>
          </c:dLbls>
          <c:cat>
            <c:strRef>
              <c:f>Sheet1!$A$2:$A$4</c:f>
              <c:strCache>
                <c:ptCount val="3"/>
                <c:pt idx="0">
                  <c:v>Hurt a little</c:v>
                </c:pt>
                <c:pt idx="1">
                  <c:v>Hurt a great deal</c:v>
                </c:pt>
                <c:pt idx="2">
                  <c:v>Not Affected/or improved</c:v>
                </c:pt>
              </c:strCache>
            </c:strRef>
          </c:cat>
          <c:val>
            <c:numRef>
              <c:f>Sheet1!$B$2:$B$4</c:f>
              <c:numCache>
                <c:formatCode>0%</c:formatCode>
                <c:ptCount val="3"/>
                <c:pt idx="0">
                  <c:v>0.51</c:v>
                </c:pt>
                <c:pt idx="1">
                  <c:v>0.33000000000000362</c:v>
                </c:pt>
                <c:pt idx="2">
                  <c:v>0.16</c:v>
                </c:pt>
              </c:numCache>
            </c:numRef>
          </c:val>
        </c:ser>
        <c:dLbls>
          <c:showLegendKey val="0"/>
          <c:showVal val="0"/>
          <c:showCatName val="1"/>
          <c:showSerName val="0"/>
          <c:showPercent val="1"/>
          <c:showBubbleSize val="0"/>
          <c:showLeaderLines val="0"/>
        </c:dLbls>
        <c:firstSliceAng val="294"/>
      </c:pieChart>
    </c:plotArea>
    <c:plotVisOnly val="1"/>
    <c:dispBlanksAs val="gap"/>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12655800471058"/>
          <c:y val="0.1492378971476343"/>
          <c:w val="0.62041495076958764"/>
          <c:h val="0.6509269849093362"/>
        </c:manualLayout>
      </c:layout>
      <c:pieChart>
        <c:varyColors val="1"/>
        <c:ser>
          <c:idx val="0"/>
          <c:order val="0"/>
          <c:tx>
            <c:strRef>
              <c:f>Sheet1!$B$1</c:f>
              <c:strCache>
                <c:ptCount val="1"/>
                <c:pt idx="0">
                  <c:v>Sales</c:v>
                </c:pt>
              </c:strCache>
            </c:strRef>
          </c:tx>
          <c:spPr>
            <a:solidFill>
              <a:schemeClr val="accent1"/>
            </a:solidFill>
          </c:spPr>
          <c:dPt>
            <c:idx val="0"/>
            <c:bubble3D val="0"/>
            <c:spPr>
              <a:solidFill>
                <a:sysClr val="window" lastClr="FFFFFF">
                  <a:lumMod val="65000"/>
                </a:sysClr>
              </a:solidFill>
            </c:spPr>
          </c:dPt>
          <c:dPt>
            <c:idx val="1"/>
            <c:bubble3D val="0"/>
            <c:spPr>
              <a:solidFill>
                <a:srgbClr val="8064A2">
                  <a:lumMod val="75000"/>
                </a:srgbClr>
              </a:solidFill>
            </c:spPr>
          </c:dPt>
          <c:dPt>
            <c:idx val="2"/>
            <c:bubble3D val="0"/>
            <c:spPr>
              <a:solidFill>
                <a:srgbClr val="9BBB59">
                  <a:lumMod val="75000"/>
                </a:srgbClr>
              </a:solidFill>
            </c:spPr>
          </c:dPt>
          <c:dLbls>
            <c:dLbl>
              <c:idx val="0"/>
              <c:layout>
                <c:manualLayout>
                  <c:x val="5.1670166947529958E-4"/>
                  <c:y val="0.25905862419383802"/>
                </c:manualLayout>
              </c:layout>
              <c:tx>
                <c:rich>
                  <a:bodyPr/>
                  <a:lstStyle/>
                  <a:p>
                    <a:r>
                      <a:rPr lang="en-US" dirty="0" smtClean="0"/>
                      <a:t>Strongly/</a:t>
                    </a:r>
                  </a:p>
                  <a:p>
                    <a:r>
                      <a:rPr lang="en-US" dirty="0" smtClean="0"/>
                      <a:t>Mostly </a:t>
                    </a:r>
                    <a:r>
                      <a:rPr lang="en-US" dirty="0"/>
                      <a:t>Agree
54%</a:t>
                    </a:r>
                  </a:p>
                </c:rich>
              </c:tx>
              <c:showLegendKey val="0"/>
              <c:showVal val="0"/>
              <c:showCatName val="1"/>
              <c:showSerName val="0"/>
              <c:showPercent val="1"/>
              <c:showBubbleSize val="0"/>
            </c:dLbl>
            <c:dLbl>
              <c:idx val="1"/>
              <c:layout>
                <c:manualLayout>
                  <c:x val="2.8341018762102196E-2"/>
                  <c:y val="0.21579031692130099"/>
                </c:manualLayout>
              </c:layout>
              <c:tx>
                <c:rich>
                  <a:bodyPr/>
                  <a:lstStyle/>
                  <a:p>
                    <a:r>
                      <a:rPr lang="en-US" sz="1200" dirty="0" smtClean="0"/>
                      <a:t>Somewhat Agree</a:t>
                    </a:r>
                    <a:r>
                      <a:rPr lang="en-US" sz="1200" dirty="0"/>
                      <a:t>
34%</a:t>
                    </a:r>
                  </a:p>
                </c:rich>
              </c:tx>
              <c:showLegendKey val="0"/>
              <c:showVal val="0"/>
              <c:showCatName val="1"/>
              <c:showSerName val="0"/>
              <c:showPercent val="1"/>
              <c:showBubbleSize val="0"/>
            </c:dLbl>
            <c:dLbl>
              <c:idx val="2"/>
              <c:layout>
                <c:manualLayout>
                  <c:x val="-6.2709409964666424E-2"/>
                  <c:y val="1.4456348798685953E-2"/>
                </c:manualLayout>
              </c:layout>
              <c:tx>
                <c:rich>
                  <a:bodyPr/>
                  <a:lstStyle/>
                  <a:p>
                    <a:r>
                      <a:rPr lang="en-US" dirty="0" smtClean="0"/>
                      <a:t>Strongly/</a:t>
                    </a:r>
                  </a:p>
                  <a:p>
                    <a:r>
                      <a:rPr lang="en-US" dirty="0" smtClean="0"/>
                      <a:t>Mostly </a:t>
                    </a:r>
                    <a:r>
                      <a:rPr lang="en-US" dirty="0"/>
                      <a:t>Disagree
12%</a:t>
                    </a:r>
                  </a:p>
                </c:rich>
              </c:tx>
              <c:showLegendKey val="0"/>
              <c:showVal val="0"/>
              <c:showCatName val="1"/>
              <c:showSerName val="0"/>
              <c:showPercent val="1"/>
              <c:showBubbleSize val="0"/>
            </c:dLbl>
            <c:txPr>
              <a:bodyPr/>
              <a:lstStyle/>
              <a:p>
                <a:pPr>
                  <a:defRPr sz="1200">
                    <a:solidFill>
                      <a:schemeClr val="bg1">
                        <a:lumMod val="50000"/>
                      </a:schemeClr>
                    </a:solidFill>
                    <a:latin typeface="Arial Narrow" pitchFamily="34" charset="0"/>
                  </a:defRPr>
                </a:pPr>
                <a:endParaRPr lang="en-US"/>
              </a:p>
            </c:txPr>
            <c:showLegendKey val="0"/>
            <c:showVal val="0"/>
            <c:showCatName val="1"/>
            <c:showSerName val="0"/>
            <c:showPercent val="1"/>
            <c:showBubbleSize val="0"/>
            <c:showLeaderLines val="0"/>
          </c:dLbls>
          <c:cat>
            <c:strRef>
              <c:f>Sheet1!$A$2:$A$4</c:f>
              <c:strCache>
                <c:ptCount val="3"/>
                <c:pt idx="0">
                  <c:v>Strongly/Mostly Agree</c:v>
                </c:pt>
                <c:pt idx="1">
                  <c:v>Somewhat Agree</c:v>
                </c:pt>
                <c:pt idx="2">
                  <c:v>Strongly/Mostly Disagree</c:v>
                </c:pt>
              </c:strCache>
            </c:strRef>
          </c:cat>
          <c:val>
            <c:numRef>
              <c:f>Sheet1!$B$2:$B$4</c:f>
              <c:numCache>
                <c:formatCode>0%</c:formatCode>
                <c:ptCount val="3"/>
                <c:pt idx="0">
                  <c:v>0.54</c:v>
                </c:pt>
                <c:pt idx="1">
                  <c:v>0.34</c:v>
                </c:pt>
                <c:pt idx="2">
                  <c:v>0.12000000000000002</c:v>
                </c:pt>
              </c:numCache>
            </c:numRef>
          </c:val>
        </c:ser>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drawing1.xml><?xml version="1.0" encoding="utf-8"?>
<c:userShapes xmlns:c="http://schemas.openxmlformats.org/drawingml/2006/chart">
  <cdr:relSizeAnchor xmlns:cdr="http://schemas.openxmlformats.org/drawingml/2006/chartDrawing">
    <cdr:from>
      <cdr:x>0.58514</cdr:x>
      <cdr:y>0.0334</cdr:y>
    </cdr:from>
    <cdr:to>
      <cdr:x>0.97112</cdr:x>
      <cdr:y>0.37376</cdr:y>
    </cdr:to>
    <cdr:sp macro="" textlink="">
      <cdr:nvSpPr>
        <cdr:cNvPr id="2" name="TextBox 1"/>
        <cdr:cNvSpPr txBox="1"/>
      </cdr:nvSpPr>
      <cdr:spPr>
        <a:xfrm xmlns:a="http://schemas.openxmlformats.org/drawingml/2006/main">
          <a:off x="5149898" y="146982"/>
          <a:ext cx="3396986" cy="14977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smtClean="0"/>
            <a:t>A decline in brand image among high school students is attributed to 1)  the increased marketing/recruiting efforts by four-year and for-profit institutions, 2) the four-year college “glamor” factor and the ability to constantly communicate to friends at college, and (3) increased awareness of community colleges (generally when awareness increases perception initially decreases.)</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0.71855</cdr:x>
      <cdr:y>0.07613</cdr:y>
    </cdr:from>
    <cdr:to>
      <cdr:x>0.82244</cdr:x>
      <cdr:y>0.28392</cdr:y>
    </cdr:to>
    <cdr:sp macro="" textlink="">
      <cdr:nvSpPr>
        <cdr:cNvPr id="4" name="TextBox 3"/>
        <cdr:cNvSpPr txBox="1"/>
      </cdr:nvSpPr>
      <cdr:spPr>
        <a:xfrm xmlns:a="http://schemas.openxmlformats.org/drawingml/2006/main">
          <a:off x="6324000" y="33501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0.46858</cdr:x>
      <cdr:y>0</cdr:y>
    </cdr:from>
    <cdr:to>
      <cdr:x>0.97382</cdr:x>
      <cdr:y>0.25751</cdr:y>
    </cdr:to>
    <cdr:sp macro="" textlink="">
      <cdr:nvSpPr>
        <cdr:cNvPr id="5" name="TextBox 4"/>
        <cdr:cNvSpPr txBox="1"/>
      </cdr:nvSpPr>
      <cdr:spPr>
        <a:xfrm xmlns:a="http://schemas.openxmlformats.org/drawingml/2006/main">
          <a:off x="4124010" y="0"/>
          <a:ext cx="4446664" cy="11332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smtClean="0"/>
            <a:t> </a:t>
          </a:r>
          <a:r>
            <a:rPr lang="en-US" dirty="0"/>
            <a:t>A decline in brand image among high school </a:t>
          </a:r>
          <a:r>
            <a:rPr lang="en-US" dirty="0" smtClean="0"/>
            <a:t>students/parents </a:t>
          </a:r>
          <a:r>
            <a:rPr lang="en-US" dirty="0"/>
            <a:t>is attributed to 1)  the increased marketing/recruiting efforts by four-year and for-profit institutions, 2) the four-year college “glamor” factor and the ability to constantly communicate to friends at college, and (3) increased awareness of community colleges (generally when awareness increases perception initially decreases.)</a:t>
          </a:r>
        </a:p>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4"/>
            <a:ext cx="3038474" cy="465621"/>
          </a:xfrm>
          <a:prstGeom prst="rect">
            <a:avLst/>
          </a:prstGeom>
        </p:spPr>
        <p:txBody>
          <a:bodyPr vert="horz" lIns="92291" tIns="46145" rIns="92291" bIns="46145" rtlCol="0"/>
          <a:lstStyle>
            <a:lvl1pPr algn="l">
              <a:defRPr sz="1300"/>
            </a:lvl1pPr>
          </a:lstStyle>
          <a:p>
            <a:endParaRPr lang="en-US" dirty="0"/>
          </a:p>
        </p:txBody>
      </p:sp>
      <p:sp>
        <p:nvSpPr>
          <p:cNvPr id="3" name="Date Placeholder 2"/>
          <p:cNvSpPr>
            <a:spLocks noGrp="1"/>
          </p:cNvSpPr>
          <p:nvPr>
            <p:ph type="dt" sz="quarter" idx="1"/>
          </p:nvPr>
        </p:nvSpPr>
        <p:spPr>
          <a:xfrm>
            <a:off x="3970346" y="14"/>
            <a:ext cx="3038474" cy="465621"/>
          </a:xfrm>
          <a:prstGeom prst="rect">
            <a:avLst/>
          </a:prstGeom>
        </p:spPr>
        <p:txBody>
          <a:bodyPr vert="horz" lIns="92291" tIns="46145" rIns="92291" bIns="46145" rtlCol="0"/>
          <a:lstStyle>
            <a:lvl1pPr algn="r">
              <a:defRPr sz="1300"/>
            </a:lvl1pPr>
          </a:lstStyle>
          <a:p>
            <a:fld id="{DA678886-A82A-47E6-9246-CCCFF0AF4495}" type="datetimeFigureOut">
              <a:rPr lang="en-US" smtClean="0"/>
              <a:pPr/>
              <a:t>6/27/2011</a:t>
            </a:fld>
            <a:endParaRPr lang="en-US" dirty="0"/>
          </a:p>
        </p:txBody>
      </p:sp>
      <p:sp>
        <p:nvSpPr>
          <p:cNvPr id="4" name="Footer Placeholder 3"/>
          <p:cNvSpPr>
            <a:spLocks noGrp="1"/>
          </p:cNvSpPr>
          <p:nvPr>
            <p:ph type="ftr" sz="quarter" idx="2"/>
          </p:nvPr>
        </p:nvSpPr>
        <p:spPr>
          <a:xfrm>
            <a:off x="5" y="8829205"/>
            <a:ext cx="3038474" cy="465621"/>
          </a:xfrm>
          <a:prstGeom prst="rect">
            <a:avLst/>
          </a:prstGeom>
        </p:spPr>
        <p:txBody>
          <a:bodyPr vert="horz" lIns="92291" tIns="46145" rIns="92291" bIns="46145"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346" y="8829205"/>
            <a:ext cx="3038474" cy="465621"/>
          </a:xfrm>
          <a:prstGeom prst="rect">
            <a:avLst/>
          </a:prstGeom>
        </p:spPr>
        <p:txBody>
          <a:bodyPr vert="horz" lIns="92291" tIns="46145" rIns="92291" bIns="46145" rtlCol="0" anchor="b"/>
          <a:lstStyle>
            <a:lvl1pPr algn="r">
              <a:defRPr sz="1300"/>
            </a:lvl1pPr>
          </a:lstStyle>
          <a:p>
            <a:fld id="{09F35700-652F-42A3-9F11-03BEBBA66D65}" type="slidenum">
              <a:rPr lang="en-US" smtClean="0"/>
              <a:pPr/>
              <a:t>‹#›</a:t>
            </a:fld>
            <a:endParaRPr lang="en-US" dirty="0"/>
          </a:p>
        </p:txBody>
      </p:sp>
    </p:spTree>
    <p:extLst>
      <p:ext uri="{BB962C8B-B14F-4D97-AF65-F5344CB8AC3E}">
        <p14:creationId xmlns:p14="http://schemas.microsoft.com/office/powerpoint/2010/main" val="4063573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5" y="0"/>
            <a:ext cx="3038474" cy="465138"/>
          </a:xfrm>
          <a:prstGeom prst="rect">
            <a:avLst/>
          </a:prstGeom>
          <a:noFill/>
          <a:ln w="9525">
            <a:noFill/>
            <a:miter lim="800000"/>
            <a:headEnd/>
            <a:tailEnd/>
          </a:ln>
          <a:effectLst/>
        </p:spPr>
        <p:txBody>
          <a:bodyPr vert="horz" wrap="square" lIns="92291" tIns="46145" rIns="92291" bIns="46145" numCol="1" anchor="t" anchorCtr="0" compatLnSpc="1">
            <a:prstTxWarp prst="textNoShape">
              <a:avLst/>
            </a:prstTxWarp>
          </a:bodyPr>
          <a:lstStyle>
            <a:lvl1pPr>
              <a:defRPr sz="1300"/>
            </a:lvl1pPr>
          </a:lstStyle>
          <a:p>
            <a:endParaRPr lang="en-US" dirty="0"/>
          </a:p>
        </p:txBody>
      </p:sp>
      <p:sp>
        <p:nvSpPr>
          <p:cNvPr id="49155" name="Rectangle 3"/>
          <p:cNvSpPr>
            <a:spLocks noGrp="1" noChangeArrowheads="1"/>
          </p:cNvSpPr>
          <p:nvPr>
            <p:ph type="dt" idx="1"/>
          </p:nvPr>
        </p:nvSpPr>
        <p:spPr bwMode="auto">
          <a:xfrm>
            <a:off x="3970346" y="0"/>
            <a:ext cx="3038474" cy="465138"/>
          </a:xfrm>
          <a:prstGeom prst="rect">
            <a:avLst/>
          </a:prstGeom>
          <a:noFill/>
          <a:ln w="9525">
            <a:noFill/>
            <a:miter lim="800000"/>
            <a:headEnd/>
            <a:tailEnd/>
          </a:ln>
          <a:effectLst/>
        </p:spPr>
        <p:txBody>
          <a:bodyPr vert="horz" wrap="square" lIns="92291" tIns="46145" rIns="92291" bIns="46145" numCol="1" anchor="t" anchorCtr="0" compatLnSpc="1">
            <a:prstTxWarp prst="textNoShape">
              <a:avLst/>
            </a:prstTxWarp>
          </a:bodyPr>
          <a:lstStyle>
            <a:lvl1pPr algn="r">
              <a:defRPr sz="1300"/>
            </a:lvl1pPr>
          </a:lstStyle>
          <a:p>
            <a:endParaRPr lang="en-US" dirty="0"/>
          </a:p>
        </p:txBody>
      </p:sp>
      <p:sp>
        <p:nvSpPr>
          <p:cNvPr id="491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49157" name="Rectangle 5"/>
          <p:cNvSpPr>
            <a:spLocks noGrp="1" noChangeArrowheads="1"/>
          </p:cNvSpPr>
          <p:nvPr>
            <p:ph type="body" sz="quarter" idx="3"/>
          </p:nvPr>
        </p:nvSpPr>
        <p:spPr bwMode="auto">
          <a:xfrm>
            <a:off x="701676" y="4416449"/>
            <a:ext cx="5607050" cy="4183063"/>
          </a:xfrm>
          <a:prstGeom prst="rect">
            <a:avLst/>
          </a:prstGeom>
          <a:noFill/>
          <a:ln w="9525">
            <a:noFill/>
            <a:miter lim="800000"/>
            <a:headEnd/>
            <a:tailEnd/>
          </a:ln>
          <a:effectLst/>
        </p:spPr>
        <p:txBody>
          <a:bodyPr vert="horz" wrap="square" lIns="92291" tIns="46145" rIns="92291" bIns="461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158" name="Rectangle 6"/>
          <p:cNvSpPr>
            <a:spLocks noGrp="1" noChangeArrowheads="1"/>
          </p:cNvSpPr>
          <p:nvPr>
            <p:ph type="ftr" sz="quarter" idx="4"/>
          </p:nvPr>
        </p:nvSpPr>
        <p:spPr bwMode="auto">
          <a:xfrm>
            <a:off x="5" y="8829675"/>
            <a:ext cx="3038474" cy="465138"/>
          </a:xfrm>
          <a:prstGeom prst="rect">
            <a:avLst/>
          </a:prstGeom>
          <a:noFill/>
          <a:ln w="9525">
            <a:noFill/>
            <a:miter lim="800000"/>
            <a:headEnd/>
            <a:tailEnd/>
          </a:ln>
          <a:effectLst/>
        </p:spPr>
        <p:txBody>
          <a:bodyPr vert="horz" wrap="square" lIns="92291" tIns="46145" rIns="92291" bIns="46145" numCol="1" anchor="b" anchorCtr="0" compatLnSpc="1">
            <a:prstTxWarp prst="textNoShape">
              <a:avLst/>
            </a:prstTxWarp>
          </a:bodyPr>
          <a:lstStyle>
            <a:lvl1pPr>
              <a:defRPr sz="1300"/>
            </a:lvl1pPr>
          </a:lstStyle>
          <a:p>
            <a:endParaRPr lang="en-US" dirty="0"/>
          </a:p>
        </p:txBody>
      </p:sp>
      <p:sp>
        <p:nvSpPr>
          <p:cNvPr id="49159" name="Rectangle 7"/>
          <p:cNvSpPr>
            <a:spLocks noGrp="1" noChangeArrowheads="1"/>
          </p:cNvSpPr>
          <p:nvPr>
            <p:ph type="sldNum" sz="quarter" idx="5"/>
          </p:nvPr>
        </p:nvSpPr>
        <p:spPr bwMode="auto">
          <a:xfrm>
            <a:off x="3970346" y="8829675"/>
            <a:ext cx="3038474" cy="465138"/>
          </a:xfrm>
          <a:prstGeom prst="rect">
            <a:avLst/>
          </a:prstGeom>
          <a:noFill/>
          <a:ln w="9525">
            <a:noFill/>
            <a:miter lim="800000"/>
            <a:headEnd/>
            <a:tailEnd/>
          </a:ln>
          <a:effectLst/>
        </p:spPr>
        <p:txBody>
          <a:bodyPr vert="horz" wrap="square" lIns="92291" tIns="46145" rIns="92291" bIns="46145" numCol="1" anchor="b" anchorCtr="0" compatLnSpc="1">
            <a:prstTxWarp prst="textNoShape">
              <a:avLst/>
            </a:prstTxWarp>
          </a:bodyPr>
          <a:lstStyle>
            <a:lvl1pPr algn="r">
              <a:defRPr sz="1300"/>
            </a:lvl1pPr>
          </a:lstStyle>
          <a:p>
            <a:fld id="{94BD1F4A-CB40-49CF-87B5-A4D2DFE5A565}" type="slidenum">
              <a:rPr lang="en-US"/>
              <a:pPr/>
              <a:t>‹#›</a:t>
            </a:fld>
            <a:endParaRPr lang="en-US" dirty="0"/>
          </a:p>
        </p:txBody>
      </p:sp>
    </p:spTree>
    <p:extLst>
      <p:ext uri="{BB962C8B-B14F-4D97-AF65-F5344CB8AC3E}">
        <p14:creationId xmlns:p14="http://schemas.microsoft.com/office/powerpoint/2010/main" val="24980012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20484" name="Slide Number Placeholder 3"/>
          <p:cNvSpPr>
            <a:spLocks noGrp="1"/>
          </p:cNvSpPr>
          <p:nvPr>
            <p:ph type="sldNum" sz="quarter" idx="5"/>
          </p:nvPr>
        </p:nvSpPr>
        <p:spPr>
          <a:noFill/>
        </p:spPr>
        <p:txBody>
          <a:bodyPr/>
          <a:lstStyle/>
          <a:p>
            <a:fld id="{BA80E2A2-C3F3-4D28-BC2F-4365266EE678}" type="slidenum">
              <a:rPr lang="en-US" smtClean="0"/>
              <a:pPr/>
              <a:t>9</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10</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11</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12</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13</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14</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20484" name="Slide Number Placeholder 3"/>
          <p:cNvSpPr>
            <a:spLocks noGrp="1"/>
          </p:cNvSpPr>
          <p:nvPr>
            <p:ph type="sldNum" sz="quarter" idx="5"/>
          </p:nvPr>
        </p:nvSpPr>
        <p:spPr>
          <a:noFill/>
        </p:spPr>
        <p:txBody>
          <a:bodyPr/>
          <a:lstStyle/>
          <a:p>
            <a:fld id="{BA80E2A2-C3F3-4D28-BC2F-4365266EE678}" type="slidenum">
              <a:rPr lang="en-US" smtClean="0"/>
              <a:pPr/>
              <a:t>16</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17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18</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19</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20484" name="Slide Number Placeholder 3"/>
          <p:cNvSpPr>
            <a:spLocks noGrp="1"/>
          </p:cNvSpPr>
          <p:nvPr>
            <p:ph type="sldNum" sz="quarter" idx="5"/>
          </p:nvPr>
        </p:nvSpPr>
        <p:spPr>
          <a:noFill/>
        </p:spPr>
        <p:txBody>
          <a:bodyPr/>
          <a:lstStyle/>
          <a:p>
            <a:fld id="{BA80E2A2-C3F3-4D28-BC2F-4365266EE678}" type="slidenum">
              <a:rPr lang="en-US" smtClean="0"/>
              <a:pPr/>
              <a:t>1</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20</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21</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22</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23</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20484" name="Slide Number Placeholder 3"/>
          <p:cNvSpPr>
            <a:spLocks noGrp="1"/>
          </p:cNvSpPr>
          <p:nvPr>
            <p:ph type="sldNum" sz="quarter" idx="5"/>
          </p:nvPr>
        </p:nvSpPr>
        <p:spPr>
          <a:noFill/>
        </p:spPr>
        <p:txBody>
          <a:bodyPr/>
          <a:lstStyle/>
          <a:p>
            <a:fld id="{BA80E2A2-C3F3-4D28-BC2F-4365266EE678}" type="slidenum">
              <a:rPr lang="en-US" smtClean="0"/>
              <a:pPr/>
              <a:t>24</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25</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26</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27</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28</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29</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20484" name="Slide Number Placeholder 3"/>
          <p:cNvSpPr>
            <a:spLocks noGrp="1"/>
          </p:cNvSpPr>
          <p:nvPr>
            <p:ph type="sldNum" sz="quarter" idx="5"/>
          </p:nvPr>
        </p:nvSpPr>
        <p:spPr>
          <a:noFill/>
        </p:spPr>
        <p:txBody>
          <a:bodyPr/>
          <a:lstStyle/>
          <a:p>
            <a:fld id="{BA80E2A2-C3F3-4D28-BC2F-4365266EE678}" type="slidenum">
              <a:rPr lang="en-US" smtClean="0"/>
              <a:pPr/>
              <a:t>2</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30</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20484" name="Slide Number Placeholder 3"/>
          <p:cNvSpPr>
            <a:spLocks noGrp="1"/>
          </p:cNvSpPr>
          <p:nvPr>
            <p:ph type="sldNum" sz="quarter" idx="5"/>
          </p:nvPr>
        </p:nvSpPr>
        <p:spPr>
          <a:noFill/>
        </p:spPr>
        <p:txBody>
          <a:bodyPr/>
          <a:lstStyle/>
          <a:p>
            <a:fld id="{BA80E2A2-C3F3-4D28-BC2F-4365266EE678}" type="slidenum">
              <a:rPr lang="en-US" smtClean="0"/>
              <a:pPr/>
              <a:t>31</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33</a:t>
            </a:fld>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34</a:t>
            </a:fld>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35</a:t>
            </a:fld>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36</a:t>
            </a:fld>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38</a:t>
            </a:fld>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39</a:t>
            </a:fld>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20484" name="Slide Number Placeholder 3"/>
          <p:cNvSpPr>
            <a:spLocks noGrp="1"/>
          </p:cNvSpPr>
          <p:nvPr>
            <p:ph type="sldNum" sz="quarter" idx="5"/>
          </p:nvPr>
        </p:nvSpPr>
        <p:spPr>
          <a:noFill/>
        </p:spPr>
        <p:txBody>
          <a:bodyPr/>
          <a:lstStyle/>
          <a:p>
            <a:fld id="{BA80E2A2-C3F3-4D28-BC2F-4365266EE678}" type="slidenum">
              <a:rPr lang="en-US" smtClean="0"/>
              <a:pPr/>
              <a:t>40</a:t>
            </a:fld>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48</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3</a:t>
            </a:fld>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20484" name="Slide Number Placeholder 3"/>
          <p:cNvSpPr>
            <a:spLocks noGrp="1"/>
          </p:cNvSpPr>
          <p:nvPr>
            <p:ph type="sldNum" sz="quarter" idx="5"/>
          </p:nvPr>
        </p:nvSpPr>
        <p:spPr>
          <a:noFill/>
        </p:spPr>
        <p:txBody>
          <a:bodyPr/>
          <a:lstStyle/>
          <a:p>
            <a:fld id="{BA80E2A2-C3F3-4D28-BC2F-4365266EE678}" type="slidenum">
              <a:rPr lang="en-US" smtClean="0"/>
              <a:pPr/>
              <a:t>4</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5</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6</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7</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8</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8" name="Rectangle 7"/>
          <p:cNvSpPr/>
          <p:nvPr userDrawn="1"/>
        </p:nvSpPr>
        <p:spPr>
          <a:xfrm>
            <a:off x="0" y="0"/>
            <a:ext cx="9144000" cy="1143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Arial Narrow" pitchFamily="34" charset="0"/>
            </a:endParaRPr>
          </a:p>
        </p:txBody>
      </p:sp>
      <p:sp>
        <p:nvSpPr>
          <p:cNvPr id="11" name="Rectangle 4"/>
          <p:cNvSpPr>
            <a:spLocks noChangeArrowheads="1"/>
          </p:cNvSpPr>
          <p:nvPr userDrawn="1"/>
        </p:nvSpPr>
        <p:spPr bwMode="auto">
          <a:xfrm>
            <a:off x="1371600" y="6553200"/>
            <a:ext cx="7772400" cy="304800"/>
          </a:xfrm>
          <a:prstGeom prst="rect">
            <a:avLst/>
          </a:prstGeom>
          <a:solidFill>
            <a:schemeClr val="accent3">
              <a:lumMod val="75000"/>
            </a:schemeClr>
          </a:solidFill>
          <a:ln w="9525">
            <a:noFill/>
            <a:miter lim="800000"/>
            <a:headEnd/>
            <a:tailEnd/>
          </a:ln>
          <a:effectLst/>
        </p:spPr>
        <p:txBody>
          <a:bodyPr wrap="none" anchor="ctr"/>
          <a:lstStyle/>
          <a:p>
            <a:endParaRPr lang="en-US" dirty="0">
              <a:latin typeface="Arial Narrow" pitchFamily="34" charset="0"/>
            </a:endParaRPr>
          </a:p>
        </p:txBody>
      </p:sp>
      <p:pic>
        <p:nvPicPr>
          <p:cNvPr id="12" name="Picture 11" descr="HIS Logo.jpg"/>
          <p:cNvPicPr>
            <a:picLocks noChangeAspect="1"/>
          </p:cNvPicPr>
          <p:nvPr userDrawn="1"/>
        </p:nvPicPr>
        <p:blipFill>
          <a:blip r:embed="rId2" cstate="print"/>
          <a:stretch>
            <a:fillRect/>
          </a:stretch>
        </p:blipFill>
        <p:spPr>
          <a:xfrm>
            <a:off x="69980" y="6400800"/>
            <a:ext cx="1225420" cy="300228"/>
          </a:xfrm>
          <a:prstGeom prst="rect">
            <a:avLst/>
          </a:prstGeom>
        </p:spPr>
      </p:pic>
      <p:sp>
        <p:nvSpPr>
          <p:cNvPr id="13" name="Oval 12"/>
          <p:cNvSpPr/>
          <p:nvPr userDrawn="1"/>
        </p:nvSpPr>
        <p:spPr>
          <a:xfrm>
            <a:off x="8534400" y="6477000"/>
            <a:ext cx="304800" cy="304800"/>
          </a:xfrm>
          <a:prstGeom prst="ellips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8515350" y="6489784"/>
            <a:ext cx="349776" cy="253916"/>
          </a:xfrm>
          <a:prstGeom prst="rect">
            <a:avLst/>
          </a:prstGeom>
        </p:spPr>
        <p:txBody>
          <a:bodyPr wrap="none">
            <a:spAutoFit/>
          </a:bodyPr>
          <a:lstStyle/>
          <a:p>
            <a:fld id="{0BBBC450-371C-40CD-A248-84A53417F5F5}" type="slidenum">
              <a:rPr lang="en-US" sz="1050" smtClean="0">
                <a:solidFill>
                  <a:schemeClr val="accent4">
                    <a:lumMod val="75000"/>
                  </a:schemeClr>
                </a:solidFill>
              </a:rPr>
              <a:pPr/>
              <a:t>‹#›</a:t>
            </a:fld>
            <a:endParaRPr lang="en-US" sz="1050" dirty="0">
              <a:solidFill>
                <a:schemeClr val="accent4">
                  <a:lumMod val="75000"/>
                </a:scheme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1F6EB6-2FB1-4F44-895F-6F20780D5E68}" type="datetimeFigureOut">
              <a:rPr lang="en-US" smtClean="0"/>
              <a:pPr/>
              <a:t>6/27/2011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10EB42-8EB9-45AD-9072-D2F2759D98C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1F6EB6-2FB1-4F44-895F-6F20780D5E68}" type="datetimeFigureOut">
              <a:rPr lang="en-US" smtClean="0"/>
              <a:pPr/>
              <a:t>6/27/2011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10EB42-8EB9-45AD-9072-D2F2759D98CA}"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1F6EB6-2FB1-4F44-895F-6F20780D5E68}" type="datetimeFigureOut">
              <a:rPr lang="en-US" smtClean="0"/>
              <a:pPr/>
              <a:t>6/27/2011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10EB42-8EB9-45AD-9072-D2F2759D98CA}"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1F6EB6-2FB1-4F44-895F-6F20780D5E68}" type="datetimeFigureOut">
              <a:rPr lang="en-US" smtClean="0"/>
              <a:pPr/>
              <a:t>6/27/2011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10EB42-8EB9-45AD-9072-D2F2759D98C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1F6EB6-2FB1-4F44-895F-6F20780D5E68}" type="datetimeFigureOut">
              <a:rPr lang="en-US" smtClean="0"/>
              <a:pPr/>
              <a:t>6/27/2011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10EB42-8EB9-45AD-9072-D2F2759D98C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1F6EB6-2FB1-4F44-895F-6F20780D5E68}" type="datetimeFigureOut">
              <a:rPr lang="en-US" smtClean="0"/>
              <a:pPr/>
              <a:t>6/27/2011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10EB42-8EB9-45AD-9072-D2F2759D98C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1F6EB6-2FB1-4F44-895F-6F20780D5E68}" type="datetimeFigureOut">
              <a:rPr lang="en-US" smtClean="0"/>
              <a:pPr/>
              <a:t>6/27/2011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10EB42-8EB9-45AD-9072-D2F2759D98C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1F6EB6-2FB1-4F44-895F-6F20780D5E68}" type="datetimeFigureOut">
              <a:rPr lang="en-US" smtClean="0"/>
              <a:pPr/>
              <a:t>6/27/2011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10EB42-8EB9-45AD-9072-D2F2759D98C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1F6EB6-2FB1-4F44-895F-6F20780D5E68}" type="datetimeFigureOut">
              <a:rPr lang="en-US" smtClean="0"/>
              <a:pPr/>
              <a:t>6/27/2011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910EB42-8EB9-45AD-9072-D2F2759D98C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1F6EB6-2FB1-4F44-895F-6F20780D5E68}" type="datetimeFigureOut">
              <a:rPr lang="en-US" smtClean="0"/>
              <a:pPr/>
              <a:t>6/27/2011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910EB42-8EB9-45AD-9072-D2F2759D98C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Oval 1"/>
          <p:cNvSpPr/>
          <p:nvPr userDrawn="1"/>
        </p:nvSpPr>
        <p:spPr>
          <a:xfrm>
            <a:off x="8534400" y="6477000"/>
            <a:ext cx="304800" cy="304800"/>
          </a:xfrm>
          <a:prstGeom prst="ellips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8515350" y="6489784"/>
            <a:ext cx="349776" cy="253916"/>
          </a:xfrm>
          <a:prstGeom prst="rect">
            <a:avLst/>
          </a:prstGeom>
        </p:spPr>
        <p:txBody>
          <a:bodyPr wrap="none">
            <a:spAutoFit/>
          </a:bodyPr>
          <a:lstStyle/>
          <a:p>
            <a:fld id="{0BBBC450-371C-40CD-A248-84A53417F5F5}" type="slidenum">
              <a:rPr lang="en-US" sz="1050" smtClean="0">
                <a:solidFill>
                  <a:schemeClr val="accent4">
                    <a:lumMod val="75000"/>
                  </a:schemeClr>
                </a:solidFill>
              </a:rPr>
              <a:pPr/>
              <a:t>‹#›</a:t>
            </a:fld>
            <a:endParaRPr lang="en-US" sz="1050" dirty="0">
              <a:solidFill>
                <a:schemeClr val="accent4">
                  <a:lumMod val="75000"/>
                </a:scheme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1F6EB6-2FB1-4F44-895F-6F20780D5E68}" type="datetimeFigureOut">
              <a:rPr lang="en-US" smtClean="0"/>
              <a:pPr/>
              <a:t>6/27/2011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10EB42-8EB9-45AD-9072-D2F2759D98C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9" r:id="rId9"/>
    <p:sldLayoutId id="2147483685" r:id="rId10"/>
    <p:sldLayoutId id="2147483686" r:id="rId11"/>
    <p:sldLayoutId id="2147483687" r:id="rId12"/>
    <p:sldLayoutId id="2147483688"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Microsoft_Excel_97-2003_Worksheet1.xls"/></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0" y="4743450"/>
            <a:ext cx="9144000" cy="857250"/>
          </a:xfrm>
          <a:prstGeom prst="rect">
            <a:avLst/>
          </a:prstGeom>
          <a:solidFill>
            <a:schemeClr val="accent4">
              <a:lumMod val="75000"/>
            </a:schemeClr>
          </a:solidFill>
          <a:ln w="9525">
            <a:noFill/>
            <a:miter lim="800000"/>
            <a:headEnd/>
            <a:tailEnd/>
          </a:ln>
          <a:effectLst/>
        </p:spPr>
        <p:txBody>
          <a:bodyPr wrap="none" anchor="ctr"/>
          <a:lstStyle/>
          <a:p>
            <a:endParaRPr lang="en-US" dirty="0">
              <a:latin typeface="Arial Narrow" pitchFamily="34" charset="0"/>
            </a:endParaRPr>
          </a:p>
        </p:txBody>
      </p:sp>
      <p:sp>
        <p:nvSpPr>
          <p:cNvPr id="7" name="Text Box 10"/>
          <p:cNvSpPr txBox="1">
            <a:spLocks noChangeArrowheads="1"/>
          </p:cNvSpPr>
          <p:nvPr/>
        </p:nvSpPr>
        <p:spPr bwMode="auto">
          <a:xfrm>
            <a:off x="4229100" y="1657350"/>
            <a:ext cx="4629150" cy="1754326"/>
          </a:xfrm>
          <a:prstGeom prst="rect">
            <a:avLst/>
          </a:prstGeom>
          <a:noFill/>
          <a:ln w="9525">
            <a:noFill/>
            <a:miter lim="800000"/>
            <a:headEnd/>
            <a:tailEnd/>
          </a:ln>
        </p:spPr>
        <p:txBody>
          <a:bodyPr wrap="square">
            <a:spAutoFit/>
          </a:bodyPr>
          <a:lstStyle/>
          <a:p>
            <a:pPr algn="ctr"/>
            <a:r>
              <a:rPr lang="en-US" sz="3600" b="1" i="1" dirty="0" smtClean="0">
                <a:solidFill>
                  <a:schemeClr val="accent4">
                    <a:lumMod val="75000"/>
                  </a:schemeClr>
                </a:solidFill>
                <a:latin typeface="Arial Narrow" pitchFamily="34" charset="0"/>
              </a:rPr>
              <a:t>THAT WAS THEN…</a:t>
            </a:r>
          </a:p>
          <a:p>
            <a:pPr algn="ctr"/>
            <a:endParaRPr lang="en-US" sz="3600" b="1" i="1" dirty="0" smtClean="0">
              <a:solidFill>
                <a:schemeClr val="accent4">
                  <a:lumMod val="75000"/>
                </a:schemeClr>
              </a:solidFill>
              <a:latin typeface="Arial Narrow" pitchFamily="34" charset="0"/>
            </a:endParaRPr>
          </a:p>
          <a:p>
            <a:pPr algn="ctr"/>
            <a:r>
              <a:rPr lang="en-US" sz="3600" b="1" i="1" dirty="0" smtClean="0">
                <a:solidFill>
                  <a:schemeClr val="accent4">
                    <a:lumMod val="75000"/>
                  </a:schemeClr>
                </a:solidFill>
                <a:latin typeface="Arial Narrow" pitchFamily="34" charset="0"/>
              </a:rPr>
              <a:t>…THIS IS NOW!</a:t>
            </a:r>
            <a:endParaRPr lang="en-US" sz="3200" b="1" i="1" dirty="0">
              <a:solidFill>
                <a:schemeClr val="accent4">
                  <a:lumMod val="75000"/>
                </a:schemeClr>
              </a:solidFill>
              <a:latin typeface="Arial Narrow" pitchFamily="34" charset="0"/>
            </a:endParaRPr>
          </a:p>
        </p:txBody>
      </p:sp>
      <p:pic>
        <p:nvPicPr>
          <p:cNvPr id="10" name="Picture 9" descr="HIS Logo.jpg"/>
          <p:cNvPicPr>
            <a:picLocks noChangeAspect="1"/>
          </p:cNvPicPr>
          <p:nvPr/>
        </p:nvPicPr>
        <p:blipFill>
          <a:blip r:embed="rId3" cstate="print"/>
          <a:stretch>
            <a:fillRect/>
          </a:stretch>
        </p:blipFill>
        <p:spPr>
          <a:xfrm>
            <a:off x="7143750" y="6115050"/>
            <a:ext cx="1714500" cy="420053"/>
          </a:xfrm>
          <a:prstGeom prst="rect">
            <a:avLst/>
          </a:prstGeom>
        </p:spPr>
      </p:pic>
      <p:pic>
        <p:nvPicPr>
          <p:cNvPr id="101378" name="Picture 2" descr="https://my.klc.org/UserFiles/KCTCS%20Logo.jpg"/>
          <p:cNvPicPr>
            <a:picLocks noChangeAspect="1" noChangeArrowheads="1"/>
          </p:cNvPicPr>
          <p:nvPr/>
        </p:nvPicPr>
        <p:blipFill>
          <a:blip r:embed="rId4" cstate="print"/>
          <a:srcRect/>
          <a:stretch>
            <a:fillRect/>
          </a:stretch>
        </p:blipFill>
        <p:spPr bwMode="auto">
          <a:xfrm>
            <a:off x="342900" y="1085850"/>
            <a:ext cx="3886200" cy="2872409"/>
          </a:xfrm>
          <a:prstGeom prst="rect">
            <a:avLst/>
          </a:prstGeom>
          <a:noFill/>
        </p:spPr>
      </p:pic>
      <p:sp>
        <p:nvSpPr>
          <p:cNvPr id="6" name="Rectangle 5"/>
          <p:cNvSpPr/>
          <p:nvPr/>
        </p:nvSpPr>
        <p:spPr>
          <a:xfrm>
            <a:off x="228600" y="4800600"/>
            <a:ext cx="3328540" cy="1015663"/>
          </a:xfrm>
          <a:prstGeom prst="rect">
            <a:avLst/>
          </a:prstGeom>
        </p:spPr>
        <p:txBody>
          <a:bodyPr wrap="none">
            <a:spAutoFit/>
          </a:bodyPr>
          <a:lstStyle/>
          <a:p>
            <a:r>
              <a:rPr lang="en-US" sz="2000" b="1" i="1" dirty="0" smtClean="0">
                <a:solidFill>
                  <a:schemeClr val="bg1"/>
                </a:solidFill>
                <a:latin typeface="Arial Narrow" pitchFamily="34" charset="0"/>
              </a:rPr>
              <a:t>2011 Brand Market Assessment</a:t>
            </a:r>
          </a:p>
          <a:p>
            <a:r>
              <a:rPr lang="en-US" sz="2000" b="1" i="1" dirty="0" smtClean="0">
                <a:solidFill>
                  <a:schemeClr val="bg1"/>
                </a:solidFill>
                <a:latin typeface="Arial Narrow" pitchFamily="34" charset="0"/>
              </a:rPr>
              <a:t>June, 2011</a:t>
            </a:r>
          </a:p>
          <a:p>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0"/>
          <p:cNvSpPr txBox="1">
            <a:spLocks noChangeArrowheads="1"/>
          </p:cNvSpPr>
          <p:nvPr/>
        </p:nvSpPr>
        <p:spPr bwMode="auto">
          <a:xfrm>
            <a:off x="4057650" y="2514600"/>
            <a:ext cx="4629150" cy="1754326"/>
          </a:xfrm>
          <a:prstGeom prst="rect">
            <a:avLst/>
          </a:prstGeom>
          <a:noFill/>
          <a:ln w="9525">
            <a:noFill/>
            <a:miter lim="800000"/>
            <a:headEnd/>
            <a:tailEnd/>
          </a:ln>
        </p:spPr>
        <p:txBody>
          <a:bodyPr wrap="square">
            <a:spAutoFit/>
          </a:bodyPr>
          <a:lstStyle/>
          <a:p>
            <a:pPr algn="ctr"/>
            <a:r>
              <a:rPr lang="en-US" sz="3600" b="1" i="1" dirty="0" smtClean="0">
                <a:solidFill>
                  <a:schemeClr val="accent3">
                    <a:lumMod val="75000"/>
                  </a:schemeClr>
                </a:solidFill>
                <a:latin typeface="Arial Narrow" pitchFamily="34" charset="0"/>
              </a:rPr>
              <a:t>The Changing </a:t>
            </a:r>
          </a:p>
          <a:p>
            <a:pPr algn="ctr"/>
            <a:r>
              <a:rPr lang="en-US" sz="3600" b="1" i="1" dirty="0" smtClean="0">
                <a:solidFill>
                  <a:schemeClr val="accent3">
                    <a:lumMod val="75000"/>
                  </a:schemeClr>
                </a:solidFill>
                <a:latin typeface="Arial Narrow" pitchFamily="34" charset="0"/>
              </a:rPr>
              <a:t>Economic </a:t>
            </a:r>
          </a:p>
          <a:p>
            <a:pPr algn="ctr"/>
            <a:r>
              <a:rPr lang="en-US" sz="3600" b="1" i="1" dirty="0" smtClean="0">
                <a:solidFill>
                  <a:schemeClr val="accent3">
                    <a:lumMod val="75000"/>
                  </a:schemeClr>
                </a:solidFill>
                <a:latin typeface="Arial Narrow" pitchFamily="34" charset="0"/>
              </a:rPr>
              <a:t> Landscape</a:t>
            </a:r>
            <a:endParaRPr lang="en-US" sz="3200" b="1" i="1" dirty="0">
              <a:solidFill>
                <a:schemeClr val="accent3">
                  <a:lumMod val="75000"/>
                </a:schemeClr>
              </a:solidFill>
              <a:latin typeface="Arial Narrow" pitchFamily="34" charset="0"/>
            </a:endParaRPr>
          </a:p>
        </p:txBody>
      </p:sp>
      <p:pic>
        <p:nvPicPr>
          <p:cNvPr id="4" name="Picture 3" descr="change-architect-sign1.jpg"/>
          <p:cNvPicPr>
            <a:picLocks noChangeAspect="1"/>
          </p:cNvPicPr>
          <p:nvPr/>
        </p:nvPicPr>
        <p:blipFill>
          <a:blip r:embed="rId3" cstate="print"/>
          <a:stretch>
            <a:fillRect/>
          </a:stretch>
        </p:blipFill>
        <p:spPr>
          <a:xfrm>
            <a:off x="481903" y="2046432"/>
            <a:ext cx="3714171" cy="278562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258050" y="3028950"/>
            <a:ext cx="678391" cy="461665"/>
          </a:xfrm>
          <a:prstGeom prst="rect">
            <a:avLst/>
          </a:prstGeom>
        </p:spPr>
        <p:txBody>
          <a:bodyPr wrap="none">
            <a:spAutoFit/>
          </a:bodyPr>
          <a:lstStyle/>
          <a:p>
            <a:r>
              <a:rPr lang="en-US" sz="2400" b="1" i="1" dirty="0" smtClean="0">
                <a:solidFill>
                  <a:schemeClr val="accent4">
                    <a:lumMod val="75000"/>
                  </a:schemeClr>
                </a:solidFill>
                <a:latin typeface="Arial Narrow" pitchFamily="34" charset="0"/>
              </a:rPr>
              <a:t>10.3</a:t>
            </a:r>
            <a:endParaRPr lang="en-US" sz="2400" dirty="0">
              <a:solidFill>
                <a:schemeClr val="accent4">
                  <a:lumMod val="75000"/>
                </a:schemeClr>
              </a:solidFill>
            </a:endParaRPr>
          </a:p>
        </p:txBody>
      </p:sp>
      <p:sp>
        <p:nvSpPr>
          <p:cNvPr id="19" name="TextBox 18"/>
          <p:cNvSpPr txBox="1"/>
          <p:nvPr/>
        </p:nvSpPr>
        <p:spPr>
          <a:xfrm rot="10800000" flipV="1">
            <a:off x="78655" y="70307"/>
            <a:ext cx="8950133" cy="954107"/>
          </a:xfrm>
          <a:prstGeom prst="rect">
            <a:avLst/>
          </a:prstGeom>
          <a:noFill/>
          <a:ln>
            <a:noFill/>
          </a:ln>
        </p:spPr>
        <p:txBody>
          <a:bodyPr wrap="square" rtlCol="0">
            <a:spAutoFit/>
          </a:bodyPr>
          <a:lstStyle/>
          <a:p>
            <a:pPr algn="ctr"/>
            <a:r>
              <a:rPr lang="en-US" sz="2800" b="1" i="1" dirty="0" smtClean="0">
                <a:solidFill>
                  <a:schemeClr val="bg1"/>
                </a:solidFill>
                <a:latin typeface="Arial Narrow" pitchFamily="34" charset="0"/>
              </a:rPr>
              <a:t>The economy of the past five years has had a dramatic impact on many people’s “world view.” Education was no exception.</a:t>
            </a:r>
            <a:endParaRPr lang="en-US" sz="2800" b="1" i="1" dirty="0">
              <a:solidFill>
                <a:schemeClr val="bg1"/>
              </a:solidFill>
              <a:latin typeface="Arial Narrow" pitchFamily="34" charset="0"/>
            </a:endParaRPr>
          </a:p>
        </p:txBody>
      </p:sp>
      <p:graphicFrame>
        <p:nvGraphicFramePr>
          <p:cNvPr id="9" name="Chart 8"/>
          <p:cNvGraphicFramePr/>
          <p:nvPr/>
        </p:nvGraphicFramePr>
        <p:xfrm>
          <a:off x="1085850" y="1314450"/>
          <a:ext cx="6972300" cy="4749800"/>
        </p:xfrm>
        <a:graphic>
          <a:graphicData uri="http://schemas.openxmlformats.org/drawingml/2006/chart">
            <c:chart xmlns:c="http://schemas.openxmlformats.org/drawingml/2006/chart" xmlns:r="http://schemas.openxmlformats.org/officeDocument/2006/relationships" r:id="rId3"/>
          </a:graphicData>
        </a:graphic>
      </p:graphicFrame>
      <p:sp>
        <p:nvSpPr>
          <p:cNvPr id="7" name="Rounded Rectangle 6"/>
          <p:cNvSpPr/>
          <p:nvPr/>
        </p:nvSpPr>
        <p:spPr>
          <a:xfrm>
            <a:off x="6645853" y="2161646"/>
            <a:ext cx="2155248" cy="739751"/>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 increase of  63% over five years</a:t>
            </a:r>
            <a:endParaRPr lang="en-US" dirty="0"/>
          </a:p>
        </p:txBody>
      </p:sp>
      <p:sp>
        <p:nvSpPr>
          <p:cNvPr id="11" name="Rectangle 10"/>
          <p:cNvSpPr/>
          <p:nvPr/>
        </p:nvSpPr>
        <p:spPr>
          <a:xfrm>
            <a:off x="2000250" y="4400550"/>
            <a:ext cx="537327" cy="461665"/>
          </a:xfrm>
          <a:prstGeom prst="rect">
            <a:avLst/>
          </a:prstGeom>
        </p:spPr>
        <p:txBody>
          <a:bodyPr wrap="none">
            <a:spAutoFit/>
          </a:bodyPr>
          <a:lstStyle/>
          <a:p>
            <a:r>
              <a:rPr lang="en-US" sz="2400" b="1" i="1" dirty="0" smtClean="0">
                <a:solidFill>
                  <a:schemeClr val="accent4">
                    <a:lumMod val="75000"/>
                  </a:schemeClr>
                </a:solidFill>
                <a:latin typeface="Arial Narrow" pitchFamily="34" charset="0"/>
              </a:rPr>
              <a:t>6.3</a:t>
            </a:r>
            <a:endParaRPr lang="en-US" sz="2400" dirty="0">
              <a:solidFill>
                <a:schemeClr val="accent4">
                  <a:lumMod val="75000"/>
                </a:schemeClr>
              </a:solidFill>
            </a:endParaRPr>
          </a:p>
        </p:txBody>
      </p:sp>
      <p:sp>
        <p:nvSpPr>
          <p:cNvPr id="14" name="Rectangle 13"/>
          <p:cNvSpPr/>
          <p:nvPr/>
        </p:nvSpPr>
        <p:spPr>
          <a:xfrm>
            <a:off x="7310358" y="3947463"/>
            <a:ext cx="1249060" cy="307777"/>
          </a:xfrm>
          <a:prstGeom prst="rect">
            <a:avLst/>
          </a:prstGeom>
        </p:spPr>
        <p:txBody>
          <a:bodyPr wrap="none">
            <a:spAutoFit/>
          </a:bodyPr>
          <a:lstStyle/>
          <a:p>
            <a:r>
              <a:rPr lang="en-US" sz="1400" b="1" i="1" dirty="0" smtClean="0">
                <a:solidFill>
                  <a:schemeClr val="accent3">
                    <a:lumMod val="75000"/>
                  </a:schemeClr>
                </a:solidFill>
                <a:latin typeface="Arial Narrow" pitchFamily="34" charset="0"/>
              </a:rPr>
              <a:t>Unemployment</a:t>
            </a:r>
            <a:endParaRPr lang="en-US" sz="1400" dirty="0">
              <a:solidFill>
                <a:schemeClr val="accent3">
                  <a:lumMod val="75000"/>
                </a:schemeClr>
              </a:solidFill>
            </a:endParaRPr>
          </a:p>
        </p:txBody>
      </p:sp>
      <p:sp>
        <p:nvSpPr>
          <p:cNvPr id="15" name="Rectangle 14"/>
          <p:cNvSpPr/>
          <p:nvPr/>
        </p:nvSpPr>
        <p:spPr>
          <a:xfrm>
            <a:off x="7310358" y="4984389"/>
            <a:ext cx="1478290" cy="307777"/>
          </a:xfrm>
          <a:prstGeom prst="rect">
            <a:avLst/>
          </a:prstGeom>
        </p:spPr>
        <p:txBody>
          <a:bodyPr wrap="none">
            <a:spAutoFit/>
          </a:bodyPr>
          <a:lstStyle/>
          <a:p>
            <a:r>
              <a:rPr lang="en-US" sz="1400" b="1" i="1" dirty="0" smtClean="0">
                <a:solidFill>
                  <a:schemeClr val="accent3">
                    <a:lumMod val="75000"/>
                  </a:schemeClr>
                </a:solidFill>
                <a:latin typeface="Arial Narrow" pitchFamily="34" charset="0"/>
              </a:rPr>
              <a:t>Underemployment</a:t>
            </a:r>
            <a:endParaRPr lang="en-US" sz="1400" dirty="0">
              <a:solidFill>
                <a:schemeClr val="accent3">
                  <a:lumMod val="75000"/>
                </a:schemeClr>
              </a:solidFill>
            </a:endParaRPr>
          </a:p>
        </p:txBody>
      </p:sp>
      <p:sp>
        <p:nvSpPr>
          <p:cNvPr id="16" name="Rectangle 15"/>
          <p:cNvSpPr/>
          <p:nvPr/>
        </p:nvSpPr>
        <p:spPr>
          <a:xfrm>
            <a:off x="7310358" y="4293105"/>
            <a:ext cx="1109599" cy="307777"/>
          </a:xfrm>
          <a:prstGeom prst="rect">
            <a:avLst/>
          </a:prstGeom>
        </p:spPr>
        <p:txBody>
          <a:bodyPr wrap="none">
            <a:spAutoFit/>
          </a:bodyPr>
          <a:lstStyle/>
          <a:p>
            <a:r>
              <a:rPr lang="en-US" sz="1400" b="1" i="1" dirty="0" smtClean="0">
                <a:solidFill>
                  <a:schemeClr val="accent3">
                    <a:lumMod val="75000"/>
                  </a:schemeClr>
                </a:solidFill>
                <a:latin typeface="Arial Narrow" pitchFamily="34" charset="0"/>
              </a:rPr>
              <a:t>Foreclosures</a:t>
            </a:r>
            <a:endParaRPr lang="en-US" sz="1400" dirty="0">
              <a:solidFill>
                <a:schemeClr val="accent3">
                  <a:lumMod val="75000"/>
                </a:schemeClr>
              </a:solidFill>
            </a:endParaRPr>
          </a:p>
        </p:txBody>
      </p:sp>
      <p:sp>
        <p:nvSpPr>
          <p:cNvPr id="17" name="Rectangle 16"/>
          <p:cNvSpPr/>
          <p:nvPr/>
        </p:nvSpPr>
        <p:spPr>
          <a:xfrm>
            <a:off x="7306307" y="4638747"/>
            <a:ext cx="1010148" cy="307777"/>
          </a:xfrm>
          <a:prstGeom prst="rect">
            <a:avLst/>
          </a:prstGeom>
        </p:spPr>
        <p:txBody>
          <a:bodyPr wrap="none">
            <a:spAutoFit/>
          </a:bodyPr>
          <a:lstStyle/>
          <a:p>
            <a:r>
              <a:rPr lang="en-US" sz="1400" b="1" i="1" dirty="0" smtClean="0">
                <a:solidFill>
                  <a:schemeClr val="accent3">
                    <a:lumMod val="75000"/>
                  </a:schemeClr>
                </a:solidFill>
                <a:latin typeface="Arial Narrow" pitchFamily="34" charset="0"/>
              </a:rPr>
              <a:t>Tight Credit</a:t>
            </a:r>
            <a:endParaRPr lang="en-US" sz="1400"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rot="10800000" flipV="1">
            <a:off x="597116" y="131862"/>
            <a:ext cx="8007373" cy="830997"/>
          </a:xfrm>
          <a:prstGeom prst="rect">
            <a:avLst/>
          </a:prstGeom>
          <a:noFill/>
          <a:ln>
            <a:noFill/>
          </a:ln>
        </p:spPr>
        <p:txBody>
          <a:bodyPr wrap="square" rtlCol="0">
            <a:spAutoFit/>
          </a:bodyPr>
          <a:lstStyle/>
          <a:p>
            <a:pPr algn="ctr"/>
            <a:r>
              <a:rPr lang="en-US" sz="2400" b="1" i="1" dirty="0" smtClean="0">
                <a:solidFill>
                  <a:schemeClr val="bg1"/>
                </a:solidFill>
                <a:latin typeface="Arial Narrow" pitchFamily="34" charset="0"/>
              </a:rPr>
              <a:t>More than three fourths have been touched by the severity of the recent recession.</a:t>
            </a:r>
            <a:endParaRPr lang="en-US" sz="2400" b="1" i="1" dirty="0">
              <a:solidFill>
                <a:schemeClr val="bg1"/>
              </a:solidFill>
              <a:latin typeface="Arial Narrow" pitchFamily="34" charset="0"/>
            </a:endParaRPr>
          </a:p>
        </p:txBody>
      </p:sp>
      <p:graphicFrame>
        <p:nvGraphicFramePr>
          <p:cNvPr id="4" name="Chart 3"/>
          <p:cNvGraphicFramePr/>
          <p:nvPr/>
        </p:nvGraphicFramePr>
        <p:xfrm>
          <a:off x="481903" y="2161646"/>
          <a:ext cx="3686847" cy="35140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5090463" y="2161646"/>
          <a:ext cx="3686847" cy="3514027"/>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rot="10800000" flipV="1">
            <a:off x="2901397" y="1355148"/>
            <a:ext cx="3341206"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How much has the economy of the last several years  affected you and your household?</a:t>
            </a:r>
            <a:endParaRPr lang="en-US" sz="1200" b="1" i="1" dirty="0">
              <a:solidFill>
                <a:schemeClr val="tx1">
                  <a:lumMod val="50000"/>
                  <a:lumOff val="50000"/>
                </a:schemeClr>
              </a:solidFill>
              <a:latin typeface="Arial Narrow" pitchFamily="34" charset="0"/>
            </a:endParaRPr>
          </a:p>
        </p:txBody>
      </p:sp>
      <p:sp>
        <p:nvSpPr>
          <p:cNvPr id="8" name="TextBox 7"/>
          <p:cNvSpPr txBox="1"/>
          <p:nvPr/>
        </p:nvSpPr>
        <p:spPr>
          <a:xfrm rot="10800000" flipV="1">
            <a:off x="1057973" y="5733280"/>
            <a:ext cx="2228850" cy="400110"/>
          </a:xfrm>
          <a:prstGeom prst="rect">
            <a:avLst/>
          </a:prstGeom>
          <a:noFill/>
          <a:ln>
            <a:solidFill>
              <a:schemeClr val="accent3">
                <a:lumMod val="75000"/>
              </a:schemeClr>
            </a:solidFill>
          </a:ln>
        </p:spPr>
        <p:txBody>
          <a:bodyPr wrap="square" rtlCol="0">
            <a:spAutoFit/>
          </a:bodyPr>
          <a:lstStyle/>
          <a:p>
            <a:pPr algn="ctr"/>
            <a:r>
              <a:rPr lang="en-US" sz="2000" b="1" i="1" dirty="0" smtClean="0">
                <a:solidFill>
                  <a:schemeClr val="accent4">
                    <a:lumMod val="75000"/>
                  </a:schemeClr>
                </a:solidFill>
                <a:latin typeface="Arial Narrow" pitchFamily="34" charset="0"/>
              </a:rPr>
              <a:t>Older Prospects</a:t>
            </a:r>
            <a:endParaRPr lang="en-US" sz="2000" b="1" i="1" dirty="0">
              <a:solidFill>
                <a:schemeClr val="accent4">
                  <a:lumMod val="75000"/>
                </a:schemeClr>
              </a:solidFill>
              <a:latin typeface="Arial Narrow" pitchFamily="34" charset="0"/>
            </a:endParaRPr>
          </a:p>
        </p:txBody>
      </p:sp>
      <p:sp>
        <p:nvSpPr>
          <p:cNvPr id="9" name="TextBox 8"/>
          <p:cNvSpPr txBox="1"/>
          <p:nvPr/>
        </p:nvSpPr>
        <p:spPr>
          <a:xfrm rot="10800000" flipV="1">
            <a:off x="5839354" y="5733280"/>
            <a:ext cx="2228850" cy="400110"/>
          </a:xfrm>
          <a:prstGeom prst="rect">
            <a:avLst/>
          </a:prstGeom>
          <a:noFill/>
          <a:ln>
            <a:solidFill>
              <a:schemeClr val="accent3">
                <a:lumMod val="75000"/>
              </a:schemeClr>
            </a:solidFill>
          </a:ln>
        </p:spPr>
        <p:txBody>
          <a:bodyPr wrap="square" rtlCol="0">
            <a:spAutoFit/>
          </a:bodyPr>
          <a:lstStyle/>
          <a:p>
            <a:pPr algn="ctr"/>
            <a:r>
              <a:rPr lang="en-US" sz="2000" b="1" i="1" dirty="0" smtClean="0">
                <a:solidFill>
                  <a:schemeClr val="accent4">
                    <a:lumMod val="75000"/>
                  </a:schemeClr>
                </a:solidFill>
                <a:latin typeface="Arial Narrow" pitchFamily="34" charset="0"/>
              </a:rPr>
              <a:t>Parents</a:t>
            </a:r>
            <a:endParaRPr lang="en-US" sz="2000" b="1" i="1" dirty="0">
              <a:solidFill>
                <a:schemeClr val="accent4">
                  <a:lumMod val="75000"/>
                </a:schemeClr>
              </a:solidFill>
              <a:latin typeface="Arial Narrow" pitchFamily="34" charset="0"/>
            </a:endParaRPr>
          </a:p>
        </p:txBody>
      </p:sp>
      <p:sp>
        <p:nvSpPr>
          <p:cNvPr id="10" name="TextBox 9"/>
          <p:cNvSpPr txBox="1"/>
          <p:nvPr/>
        </p:nvSpPr>
        <p:spPr>
          <a:xfrm rot="10800000" flipV="1">
            <a:off x="2843790" y="1931218"/>
            <a:ext cx="3371850" cy="400110"/>
          </a:xfrm>
          <a:prstGeom prst="rect">
            <a:avLst/>
          </a:prstGeom>
          <a:noFill/>
          <a:ln>
            <a:noFill/>
          </a:ln>
        </p:spPr>
        <p:txBody>
          <a:bodyPr wrap="square" rtlCol="0">
            <a:spAutoFit/>
          </a:bodyPr>
          <a:lstStyle/>
          <a:p>
            <a:pPr algn="ctr"/>
            <a:r>
              <a:rPr lang="en-US" sz="2000" b="1" dirty="0" smtClean="0">
                <a:solidFill>
                  <a:schemeClr val="accent3">
                    <a:lumMod val="75000"/>
                  </a:schemeClr>
                </a:solidFill>
                <a:latin typeface="Arial Narrow" pitchFamily="34" charset="0"/>
              </a:rPr>
              <a:t>2011 Only</a:t>
            </a:r>
            <a:endParaRPr lang="en-US" sz="2000" b="1" u="sng" dirty="0">
              <a:solidFill>
                <a:schemeClr val="accent3">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4744821" y="2507288"/>
          <a:ext cx="3686847" cy="35140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424296" y="2334467"/>
          <a:ext cx="3686847" cy="3514027"/>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rot="10800000" flipV="1">
            <a:off x="2786183" y="1355149"/>
            <a:ext cx="3341206" cy="646331"/>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Although a typical 4 year state college or university in Kentucky can cost a lot, it offers a value that is worth students going there all  four years</a:t>
            </a:r>
            <a:endParaRPr lang="en-US" sz="1200" b="1" i="1" dirty="0">
              <a:solidFill>
                <a:schemeClr val="tx1">
                  <a:lumMod val="50000"/>
                  <a:lumOff val="50000"/>
                </a:schemeClr>
              </a:solidFill>
              <a:latin typeface="Arial Narrow" pitchFamily="34" charset="0"/>
            </a:endParaRPr>
          </a:p>
        </p:txBody>
      </p:sp>
      <p:sp>
        <p:nvSpPr>
          <p:cNvPr id="9" name="TextBox 8"/>
          <p:cNvSpPr txBox="1"/>
          <p:nvPr/>
        </p:nvSpPr>
        <p:spPr>
          <a:xfrm rot="10800000" flipV="1">
            <a:off x="136262" y="178508"/>
            <a:ext cx="8892526" cy="707886"/>
          </a:xfrm>
          <a:prstGeom prst="rect">
            <a:avLst/>
          </a:prstGeom>
          <a:noFill/>
          <a:ln>
            <a:noFill/>
          </a:ln>
        </p:spPr>
        <p:txBody>
          <a:bodyPr wrap="square" rtlCol="0">
            <a:spAutoFit/>
          </a:bodyPr>
          <a:lstStyle/>
          <a:p>
            <a:pPr algn="ctr"/>
            <a:r>
              <a:rPr lang="en-US" sz="2000" b="1" i="1" dirty="0" smtClean="0">
                <a:solidFill>
                  <a:schemeClr val="bg1"/>
                </a:solidFill>
                <a:latin typeface="Arial Narrow" pitchFamily="34" charset="0"/>
              </a:rPr>
              <a:t>Teachers may think that higher tuitions coupled with the economy and other “complexities” make a four year college a less attractive alternative then before.</a:t>
            </a:r>
            <a:endParaRPr lang="en-US" sz="2000" b="1" i="1" dirty="0">
              <a:solidFill>
                <a:schemeClr val="bg1"/>
              </a:solidFill>
              <a:latin typeface="Arial Narrow" pitchFamily="34" charset="0"/>
            </a:endParaRPr>
          </a:p>
        </p:txBody>
      </p:sp>
      <p:sp>
        <p:nvSpPr>
          <p:cNvPr id="7" name="Text Box 3"/>
          <p:cNvSpPr txBox="1">
            <a:spLocks noChangeArrowheads="1"/>
          </p:cNvSpPr>
          <p:nvPr/>
        </p:nvSpPr>
        <p:spPr bwMode="auto">
          <a:xfrm>
            <a:off x="1806864" y="2219253"/>
            <a:ext cx="636713"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u="sng" dirty="0" smtClean="0">
                <a:solidFill>
                  <a:schemeClr val="bg1">
                    <a:lumMod val="50000"/>
                  </a:schemeClr>
                </a:solidFill>
                <a:latin typeface="Arial Narrow" pitchFamily="34" charset="0"/>
              </a:rPr>
              <a:t>Then</a:t>
            </a:r>
          </a:p>
        </p:txBody>
      </p:sp>
      <p:sp>
        <p:nvSpPr>
          <p:cNvPr id="8" name="Text Box 3"/>
          <p:cNvSpPr txBox="1">
            <a:spLocks noChangeArrowheads="1"/>
          </p:cNvSpPr>
          <p:nvPr/>
        </p:nvSpPr>
        <p:spPr bwMode="auto">
          <a:xfrm>
            <a:off x="6415424" y="2219253"/>
            <a:ext cx="583814"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u="sng" dirty="0" smtClean="0">
                <a:solidFill>
                  <a:schemeClr val="accent4">
                    <a:lumMod val="75000"/>
                  </a:schemeClr>
                </a:solidFill>
                <a:latin typeface="Arial Narrow" pitchFamily="34" charset="0"/>
              </a:rPr>
              <a:t>Now</a:t>
            </a:r>
          </a:p>
        </p:txBody>
      </p:sp>
      <p:sp>
        <p:nvSpPr>
          <p:cNvPr id="14" name="Rectangle 13"/>
          <p:cNvSpPr/>
          <p:nvPr/>
        </p:nvSpPr>
        <p:spPr>
          <a:xfrm>
            <a:off x="7797992" y="4350712"/>
            <a:ext cx="864105" cy="461665"/>
          </a:xfrm>
          <a:prstGeom prst="rect">
            <a:avLst/>
          </a:prstGeom>
          <a:ln>
            <a:solidFill>
              <a:srgbClr val="77933C"/>
            </a:solidFill>
          </a:ln>
        </p:spPr>
        <p:txBody>
          <a:bodyPr wrap="square">
            <a:spAutoFit/>
          </a:bodyPr>
          <a:lstStyle/>
          <a:p>
            <a:pPr algn="ctr"/>
            <a:r>
              <a:rPr lang="en-US" sz="1200" b="1" dirty="0" smtClean="0">
                <a:solidFill>
                  <a:schemeClr val="accent3">
                    <a:lumMod val="75000"/>
                  </a:schemeClr>
                </a:solidFill>
              </a:rPr>
              <a:t>-16</a:t>
            </a:r>
          </a:p>
          <a:p>
            <a:pPr algn="ctr"/>
            <a:r>
              <a:rPr lang="en-US" sz="1200" b="1" dirty="0" smtClean="0">
                <a:solidFill>
                  <a:schemeClr val="accent3">
                    <a:lumMod val="75000"/>
                  </a:schemeClr>
                </a:solidFill>
              </a:rPr>
              <a:t>From ‘06</a:t>
            </a:r>
            <a:endParaRPr lang="en-US" sz="1200" b="1"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nvGraphicFramePr>
        <p:xfrm>
          <a:off x="0" y="742950"/>
          <a:ext cx="9144000" cy="440055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p:cNvSpPr txBox="1"/>
          <p:nvPr/>
        </p:nvSpPr>
        <p:spPr>
          <a:xfrm rot="10800000" flipV="1">
            <a:off x="-151773" y="4984389"/>
            <a:ext cx="1600200" cy="369332"/>
          </a:xfrm>
          <a:prstGeom prst="rect">
            <a:avLst/>
          </a:prstGeom>
          <a:noFill/>
          <a:ln>
            <a:noFill/>
          </a:ln>
        </p:spPr>
        <p:txBody>
          <a:bodyPr wrap="square" rtlCol="0">
            <a:spAutoFit/>
          </a:bodyPr>
          <a:lstStyle/>
          <a:p>
            <a:pPr algn="ctr"/>
            <a:r>
              <a:rPr lang="en-US" dirty="0" smtClean="0">
                <a:solidFill>
                  <a:schemeClr val="accent3">
                    <a:lumMod val="75000"/>
                  </a:schemeClr>
                </a:solidFill>
                <a:latin typeface="Arial Narrow" pitchFamily="34" charset="0"/>
              </a:rPr>
              <a:t>Better Myself</a:t>
            </a:r>
            <a:endParaRPr lang="en-US" dirty="0">
              <a:solidFill>
                <a:schemeClr val="accent3">
                  <a:lumMod val="75000"/>
                </a:schemeClr>
              </a:solidFill>
              <a:latin typeface="Arial Narrow" pitchFamily="34" charset="0"/>
            </a:endParaRPr>
          </a:p>
        </p:txBody>
      </p:sp>
      <p:sp>
        <p:nvSpPr>
          <p:cNvPr id="7" name="TextBox 6"/>
          <p:cNvSpPr txBox="1"/>
          <p:nvPr/>
        </p:nvSpPr>
        <p:spPr>
          <a:xfrm rot="10800000" flipV="1">
            <a:off x="1403615" y="4926782"/>
            <a:ext cx="1187354" cy="646331"/>
          </a:xfrm>
          <a:prstGeom prst="rect">
            <a:avLst/>
          </a:prstGeom>
          <a:noFill/>
          <a:ln>
            <a:noFill/>
          </a:ln>
        </p:spPr>
        <p:txBody>
          <a:bodyPr wrap="square" rtlCol="0">
            <a:spAutoFit/>
          </a:bodyPr>
          <a:lstStyle/>
          <a:p>
            <a:pPr algn="ctr"/>
            <a:r>
              <a:rPr lang="en-US" dirty="0" smtClean="0">
                <a:solidFill>
                  <a:schemeClr val="accent3">
                    <a:lumMod val="75000"/>
                  </a:schemeClr>
                </a:solidFill>
                <a:latin typeface="Arial Narrow" pitchFamily="34" charset="0"/>
              </a:rPr>
              <a:t>I want a better job</a:t>
            </a:r>
            <a:endParaRPr lang="en-US" dirty="0">
              <a:solidFill>
                <a:schemeClr val="accent3">
                  <a:lumMod val="75000"/>
                </a:schemeClr>
              </a:solidFill>
              <a:latin typeface="Arial Narrow" pitchFamily="34" charset="0"/>
            </a:endParaRPr>
          </a:p>
        </p:txBody>
      </p:sp>
      <p:sp>
        <p:nvSpPr>
          <p:cNvPr id="8" name="TextBox 7"/>
          <p:cNvSpPr txBox="1"/>
          <p:nvPr/>
        </p:nvSpPr>
        <p:spPr>
          <a:xfrm rot="10800000" flipV="1">
            <a:off x="2555756" y="4926782"/>
            <a:ext cx="1600200" cy="646331"/>
          </a:xfrm>
          <a:prstGeom prst="rect">
            <a:avLst/>
          </a:prstGeom>
          <a:noFill/>
          <a:ln>
            <a:noFill/>
          </a:ln>
        </p:spPr>
        <p:txBody>
          <a:bodyPr wrap="square" rtlCol="0">
            <a:spAutoFit/>
          </a:bodyPr>
          <a:lstStyle/>
          <a:p>
            <a:pPr algn="ctr"/>
            <a:r>
              <a:rPr lang="en-US" dirty="0" smtClean="0">
                <a:solidFill>
                  <a:schemeClr val="accent3">
                    <a:lumMod val="75000"/>
                  </a:schemeClr>
                </a:solidFill>
                <a:latin typeface="Arial Narrow" pitchFamily="34" charset="0"/>
              </a:rPr>
              <a:t>I want to make more money</a:t>
            </a:r>
            <a:endParaRPr lang="en-US" dirty="0">
              <a:solidFill>
                <a:schemeClr val="accent3">
                  <a:lumMod val="75000"/>
                </a:schemeClr>
              </a:solidFill>
              <a:latin typeface="Arial Narrow" pitchFamily="34" charset="0"/>
            </a:endParaRPr>
          </a:p>
        </p:txBody>
      </p:sp>
      <p:sp>
        <p:nvSpPr>
          <p:cNvPr id="14" name="TextBox 13"/>
          <p:cNvSpPr txBox="1"/>
          <p:nvPr/>
        </p:nvSpPr>
        <p:spPr>
          <a:xfrm rot="10800000" flipV="1">
            <a:off x="0" y="-52804"/>
            <a:ext cx="9144000" cy="1200329"/>
          </a:xfrm>
          <a:prstGeom prst="rect">
            <a:avLst/>
          </a:prstGeom>
          <a:noFill/>
          <a:ln>
            <a:noFill/>
          </a:ln>
        </p:spPr>
        <p:txBody>
          <a:bodyPr wrap="square" rtlCol="0">
            <a:spAutoFit/>
          </a:bodyPr>
          <a:lstStyle/>
          <a:p>
            <a:pPr algn="ctr"/>
            <a:r>
              <a:rPr lang="en-US" sz="2400" b="1" i="1" dirty="0" smtClean="0">
                <a:solidFill>
                  <a:schemeClr val="bg1"/>
                </a:solidFill>
                <a:latin typeface="Arial Narrow" pitchFamily="34" charset="0"/>
              </a:rPr>
              <a:t>Even though interest in postsecondary education is up, the reasons for pursuing it are changing for older and younger prospects alike.  Good jobs and good money are now a much bigger part of the equation.</a:t>
            </a:r>
            <a:endParaRPr lang="en-US" sz="2400" b="1" i="1" dirty="0">
              <a:solidFill>
                <a:schemeClr val="bg1"/>
              </a:solidFill>
              <a:latin typeface="Arial Narrow" pitchFamily="34" charset="0"/>
            </a:endParaRPr>
          </a:p>
        </p:txBody>
      </p:sp>
      <p:sp>
        <p:nvSpPr>
          <p:cNvPr id="10" name="TextBox 9"/>
          <p:cNvSpPr txBox="1"/>
          <p:nvPr/>
        </p:nvSpPr>
        <p:spPr>
          <a:xfrm rot="10800000" flipV="1">
            <a:off x="4283965" y="4984389"/>
            <a:ext cx="1600200" cy="369332"/>
          </a:xfrm>
          <a:prstGeom prst="rect">
            <a:avLst/>
          </a:prstGeom>
          <a:noFill/>
          <a:ln>
            <a:noFill/>
          </a:ln>
        </p:spPr>
        <p:txBody>
          <a:bodyPr wrap="square" rtlCol="0">
            <a:spAutoFit/>
          </a:bodyPr>
          <a:lstStyle/>
          <a:p>
            <a:pPr algn="ctr"/>
            <a:r>
              <a:rPr lang="en-US" dirty="0" smtClean="0">
                <a:solidFill>
                  <a:schemeClr val="accent3">
                    <a:lumMod val="75000"/>
                  </a:schemeClr>
                </a:solidFill>
                <a:latin typeface="Arial Narrow" pitchFamily="34" charset="0"/>
              </a:rPr>
              <a:t>Better Myself</a:t>
            </a:r>
            <a:endParaRPr lang="en-US" dirty="0">
              <a:solidFill>
                <a:schemeClr val="accent3">
                  <a:lumMod val="75000"/>
                </a:schemeClr>
              </a:solidFill>
              <a:latin typeface="Arial Narrow" pitchFamily="34" charset="0"/>
            </a:endParaRPr>
          </a:p>
        </p:txBody>
      </p:sp>
      <p:sp>
        <p:nvSpPr>
          <p:cNvPr id="11" name="TextBox 10"/>
          <p:cNvSpPr txBox="1"/>
          <p:nvPr/>
        </p:nvSpPr>
        <p:spPr>
          <a:xfrm rot="10800000" flipV="1">
            <a:off x="5954568" y="4926782"/>
            <a:ext cx="1187354" cy="646331"/>
          </a:xfrm>
          <a:prstGeom prst="rect">
            <a:avLst/>
          </a:prstGeom>
          <a:noFill/>
          <a:ln>
            <a:noFill/>
          </a:ln>
        </p:spPr>
        <p:txBody>
          <a:bodyPr wrap="square" rtlCol="0">
            <a:spAutoFit/>
          </a:bodyPr>
          <a:lstStyle/>
          <a:p>
            <a:pPr algn="ctr"/>
            <a:r>
              <a:rPr lang="en-US" dirty="0" smtClean="0">
                <a:solidFill>
                  <a:schemeClr val="accent3">
                    <a:lumMod val="75000"/>
                  </a:schemeClr>
                </a:solidFill>
                <a:latin typeface="Arial Narrow" pitchFamily="34" charset="0"/>
              </a:rPr>
              <a:t>I want a better job</a:t>
            </a:r>
            <a:endParaRPr lang="en-US" dirty="0">
              <a:solidFill>
                <a:schemeClr val="accent3">
                  <a:lumMod val="75000"/>
                </a:schemeClr>
              </a:solidFill>
              <a:latin typeface="Arial Narrow" pitchFamily="34" charset="0"/>
            </a:endParaRPr>
          </a:p>
        </p:txBody>
      </p:sp>
      <p:sp>
        <p:nvSpPr>
          <p:cNvPr id="15" name="TextBox 14"/>
          <p:cNvSpPr txBox="1"/>
          <p:nvPr/>
        </p:nvSpPr>
        <p:spPr>
          <a:xfrm rot="10800000" flipV="1">
            <a:off x="7337136" y="4926782"/>
            <a:ext cx="1600200" cy="646331"/>
          </a:xfrm>
          <a:prstGeom prst="rect">
            <a:avLst/>
          </a:prstGeom>
          <a:noFill/>
          <a:ln>
            <a:noFill/>
          </a:ln>
        </p:spPr>
        <p:txBody>
          <a:bodyPr wrap="square" rtlCol="0">
            <a:spAutoFit/>
          </a:bodyPr>
          <a:lstStyle/>
          <a:p>
            <a:pPr algn="ctr"/>
            <a:r>
              <a:rPr lang="en-US" dirty="0" smtClean="0">
                <a:solidFill>
                  <a:schemeClr val="accent3">
                    <a:lumMod val="75000"/>
                  </a:schemeClr>
                </a:solidFill>
                <a:latin typeface="Arial Narrow" pitchFamily="34" charset="0"/>
              </a:rPr>
              <a:t>I want to make more money</a:t>
            </a:r>
            <a:endParaRPr lang="en-US" dirty="0">
              <a:solidFill>
                <a:schemeClr val="accent3">
                  <a:lumMod val="75000"/>
                </a:schemeClr>
              </a:solidFill>
              <a:latin typeface="Arial Narrow" pitchFamily="34" charset="0"/>
            </a:endParaRPr>
          </a:p>
        </p:txBody>
      </p:sp>
      <p:sp>
        <p:nvSpPr>
          <p:cNvPr id="12" name="Right Brace 11"/>
          <p:cNvSpPr/>
          <p:nvPr/>
        </p:nvSpPr>
        <p:spPr>
          <a:xfrm rot="5400000">
            <a:off x="6329012" y="4149089"/>
            <a:ext cx="518464" cy="3225991"/>
          </a:xfrm>
          <a:prstGeom prst="rightBrace">
            <a:avLst>
              <a:gd name="adj1" fmla="val 8333"/>
              <a:gd name="adj2" fmla="val 50000"/>
            </a:avLst>
          </a:prstGeom>
          <a:noFill/>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Right Brace 17"/>
          <p:cNvSpPr/>
          <p:nvPr/>
        </p:nvSpPr>
        <p:spPr>
          <a:xfrm rot="5400000">
            <a:off x="1835667" y="4149089"/>
            <a:ext cx="518464" cy="3225991"/>
          </a:xfrm>
          <a:prstGeom prst="rightBrace">
            <a:avLst>
              <a:gd name="adj1" fmla="val 8333"/>
              <a:gd name="adj2" fmla="val 50000"/>
            </a:avLst>
          </a:prstGeom>
          <a:noFill/>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9" name="Straight Connector 18"/>
          <p:cNvCxnSpPr/>
          <p:nvPr/>
        </p:nvCxnSpPr>
        <p:spPr>
          <a:xfrm rot="5400000">
            <a:off x="2642164" y="2881732"/>
            <a:ext cx="3398813" cy="2"/>
          </a:xfrm>
          <a:prstGeom prst="line">
            <a:avLst/>
          </a:prstGeom>
          <a:ln>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52506" y="2910537"/>
            <a:ext cx="434734" cy="307777"/>
          </a:xfrm>
          <a:prstGeom prst="rect">
            <a:avLst/>
          </a:prstGeom>
          <a:noFill/>
        </p:spPr>
        <p:txBody>
          <a:bodyPr wrap="none" rtlCol="0">
            <a:spAutoFit/>
          </a:bodyPr>
          <a:lstStyle/>
          <a:p>
            <a:r>
              <a:rPr lang="en-US" sz="1400" b="1" dirty="0" smtClean="0">
                <a:solidFill>
                  <a:schemeClr val="accent3">
                    <a:lumMod val="75000"/>
                  </a:schemeClr>
                </a:solidFill>
                <a:latin typeface="Arial Narrow" pitchFamily="34" charset="0"/>
              </a:rPr>
              <a:t>+10</a:t>
            </a:r>
            <a:endParaRPr lang="en-US" sz="1400" b="1" dirty="0">
              <a:solidFill>
                <a:schemeClr val="accent3">
                  <a:lumMod val="75000"/>
                </a:schemeClr>
              </a:solidFill>
              <a:latin typeface="Arial Narrow" pitchFamily="34" charset="0"/>
            </a:endParaRPr>
          </a:p>
        </p:txBody>
      </p:sp>
      <p:sp>
        <p:nvSpPr>
          <p:cNvPr id="21" name="TextBox 20"/>
          <p:cNvSpPr txBox="1"/>
          <p:nvPr/>
        </p:nvSpPr>
        <p:spPr>
          <a:xfrm>
            <a:off x="3642948" y="3524472"/>
            <a:ext cx="352982" cy="307777"/>
          </a:xfrm>
          <a:prstGeom prst="rect">
            <a:avLst/>
          </a:prstGeom>
          <a:noFill/>
        </p:spPr>
        <p:txBody>
          <a:bodyPr wrap="none" rtlCol="0">
            <a:spAutoFit/>
          </a:bodyPr>
          <a:lstStyle/>
          <a:p>
            <a:r>
              <a:rPr lang="en-US" sz="1400" b="1" dirty="0" smtClean="0">
                <a:solidFill>
                  <a:schemeClr val="accent3">
                    <a:lumMod val="75000"/>
                  </a:schemeClr>
                </a:solidFill>
                <a:latin typeface="Arial Narrow" pitchFamily="34" charset="0"/>
              </a:rPr>
              <a:t>+8</a:t>
            </a:r>
            <a:endParaRPr lang="en-US" sz="1400" b="1" dirty="0">
              <a:solidFill>
                <a:schemeClr val="accent3">
                  <a:lumMod val="75000"/>
                </a:schemeClr>
              </a:solidFill>
              <a:latin typeface="Arial Narrow" pitchFamily="34" charset="0"/>
            </a:endParaRPr>
          </a:p>
        </p:txBody>
      </p:sp>
      <p:sp>
        <p:nvSpPr>
          <p:cNvPr id="22" name="TextBox 21"/>
          <p:cNvSpPr txBox="1"/>
          <p:nvPr/>
        </p:nvSpPr>
        <p:spPr>
          <a:xfrm>
            <a:off x="6556760" y="1816004"/>
            <a:ext cx="434734" cy="307777"/>
          </a:xfrm>
          <a:prstGeom prst="rect">
            <a:avLst/>
          </a:prstGeom>
          <a:noFill/>
        </p:spPr>
        <p:txBody>
          <a:bodyPr wrap="none" rtlCol="0">
            <a:spAutoFit/>
          </a:bodyPr>
          <a:lstStyle/>
          <a:p>
            <a:r>
              <a:rPr lang="en-US" sz="1400" b="1" dirty="0" smtClean="0">
                <a:solidFill>
                  <a:schemeClr val="accent3">
                    <a:lumMod val="75000"/>
                  </a:schemeClr>
                </a:solidFill>
                <a:latin typeface="Arial Narrow" pitchFamily="34" charset="0"/>
              </a:rPr>
              <a:t>+31</a:t>
            </a:r>
            <a:endParaRPr lang="en-US" sz="1400" b="1" dirty="0">
              <a:solidFill>
                <a:schemeClr val="accent3">
                  <a:lumMod val="75000"/>
                </a:schemeClr>
              </a:solidFill>
              <a:latin typeface="Arial Narrow" pitchFamily="34" charset="0"/>
            </a:endParaRPr>
          </a:p>
        </p:txBody>
      </p:sp>
      <p:sp>
        <p:nvSpPr>
          <p:cNvPr id="23" name="TextBox 22"/>
          <p:cNvSpPr txBox="1"/>
          <p:nvPr/>
        </p:nvSpPr>
        <p:spPr>
          <a:xfrm>
            <a:off x="8054542" y="3351651"/>
            <a:ext cx="434734" cy="307777"/>
          </a:xfrm>
          <a:prstGeom prst="rect">
            <a:avLst/>
          </a:prstGeom>
          <a:noFill/>
        </p:spPr>
        <p:txBody>
          <a:bodyPr wrap="none" rtlCol="0">
            <a:spAutoFit/>
          </a:bodyPr>
          <a:lstStyle/>
          <a:p>
            <a:r>
              <a:rPr lang="en-US" sz="1400" b="1" dirty="0" smtClean="0">
                <a:solidFill>
                  <a:schemeClr val="accent3">
                    <a:lumMod val="75000"/>
                  </a:schemeClr>
                </a:solidFill>
                <a:latin typeface="Arial Narrow" pitchFamily="34" charset="0"/>
              </a:rPr>
              <a:t>+17</a:t>
            </a:r>
            <a:endParaRPr lang="en-US" sz="1400" b="1" dirty="0">
              <a:solidFill>
                <a:schemeClr val="accent3">
                  <a:lumMod val="75000"/>
                </a:schemeClr>
              </a:solidFill>
              <a:latin typeface="Arial Narrow" pitchFamily="34" charset="0"/>
            </a:endParaRPr>
          </a:p>
        </p:txBody>
      </p:sp>
      <p:sp>
        <p:nvSpPr>
          <p:cNvPr id="25" name="Oval 24"/>
          <p:cNvSpPr/>
          <p:nvPr/>
        </p:nvSpPr>
        <p:spPr>
          <a:xfrm>
            <a:off x="2152506" y="2910537"/>
            <a:ext cx="518463" cy="345642"/>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3592681" y="3486607"/>
            <a:ext cx="518463" cy="345642"/>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6530638" y="1758397"/>
            <a:ext cx="518463" cy="345642"/>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8028420" y="3313786"/>
            <a:ext cx="518463" cy="345642"/>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rot="10800000" flipV="1">
            <a:off x="1057973" y="6078922"/>
            <a:ext cx="2228850" cy="400110"/>
          </a:xfrm>
          <a:prstGeom prst="rect">
            <a:avLst/>
          </a:prstGeom>
          <a:noFill/>
          <a:ln>
            <a:solidFill>
              <a:schemeClr val="accent3">
                <a:lumMod val="75000"/>
              </a:schemeClr>
            </a:solidFill>
          </a:ln>
        </p:spPr>
        <p:txBody>
          <a:bodyPr wrap="square" rtlCol="0">
            <a:spAutoFit/>
          </a:bodyPr>
          <a:lstStyle/>
          <a:p>
            <a:pPr algn="ctr"/>
            <a:r>
              <a:rPr lang="en-US" sz="2000" b="1" i="1" dirty="0" smtClean="0">
                <a:solidFill>
                  <a:schemeClr val="accent4">
                    <a:lumMod val="75000"/>
                  </a:schemeClr>
                </a:solidFill>
                <a:latin typeface="Arial Narrow" pitchFamily="34" charset="0"/>
              </a:rPr>
              <a:t>Older Prospects</a:t>
            </a:r>
            <a:endParaRPr lang="en-US" sz="2000" b="1" i="1" dirty="0">
              <a:solidFill>
                <a:schemeClr val="accent4">
                  <a:lumMod val="75000"/>
                </a:schemeClr>
              </a:solidFill>
              <a:latin typeface="Arial Narrow" pitchFamily="34" charset="0"/>
            </a:endParaRPr>
          </a:p>
        </p:txBody>
      </p:sp>
      <p:sp>
        <p:nvSpPr>
          <p:cNvPr id="30" name="TextBox 29"/>
          <p:cNvSpPr txBox="1"/>
          <p:nvPr/>
        </p:nvSpPr>
        <p:spPr>
          <a:xfrm rot="10800000" flipV="1">
            <a:off x="5493712" y="6078922"/>
            <a:ext cx="2228850" cy="400110"/>
          </a:xfrm>
          <a:prstGeom prst="rect">
            <a:avLst/>
          </a:prstGeom>
          <a:noFill/>
          <a:ln>
            <a:solidFill>
              <a:schemeClr val="accent3">
                <a:lumMod val="75000"/>
              </a:schemeClr>
            </a:solidFill>
          </a:ln>
        </p:spPr>
        <p:txBody>
          <a:bodyPr wrap="square" rtlCol="0">
            <a:spAutoFit/>
          </a:bodyPr>
          <a:lstStyle/>
          <a:p>
            <a:pPr algn="ctr"/>
            <a:r>
              <a:rPr lang="en-US" sz="2000" b="1" i="1" dirty="0" smtClean="0">
                <a:solidFill>
                  <a:schemeClr val="accent4">
                    <a:lumMod val="75000"/>
                  </a:schemeClr>
                </a:solidFill>
                <a:latin typeface="Arial Narrow" pitchFamily="34" charset="0"/>
              </a:rPr>
              <a:t>Younger Prospects</a:t>
            </a:r>
            <a:endParaRPr lang="en-US" sz="2000" b="1" i="1" dirty="0">
              <a:solidFill>
                <a:schemeClr val="accent4">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rot="10800000" flipV="1">
            <a:off x="366688" y="131862"/>
            <a:ext cx="8410621" cy="830997"/>
          </a:xfrm>
          <a:prstGeom prst="rect">
            <a:avLst/>
          </a:prstGeom>
          <a:noFill/>
          <a:ln>
            <a:noFill/>
          </a:ln>
        </p:spPr>
        <p:txBody>
          <a:bodyPr wrap="square" rtlCol="0">
            <a:spAutoFit/>
          </a:bodyPr>
          <a:lstStyle/>
          <a:p>
            <a:pPr algn="ctr"/>
            <a:r>
              <a:rPr lang="en-US" sz="2400" b="1" i="1" dirty="0" smtClean="0">
                <a:solidFill>
                  <a:schemeClr val="bg1"/>
                </a:solidFill>
                <a:latin typeface="Arial Narrow" pitchFamily="34" charset="0"/>
              </a:rPr>
              <a:t>To summarize the top five reasons for pursuing education no matter what the segment . . .</a:t>
            </a:r>
            <a:endParaRPr lang="en-US" sz="2400" b="1" i="1" dirty="0">
              <a:solidFill>
                <a:schemeClr val="bg1"/>
              </a:solidFill>
              <a:latin typeface="Arial Narrow" pitchFamily="34" charset="0"/>
            </a:endParaRPr>
          </a:p>
        </p:txBody>
      </p:sp>
      <p:sp>
        <p:nvSpPr>
          <p:cNvPr id="12" name="TextBox 11"/>
          <p:cNvSpPr txBox="1"/>
          <p:nvPr/>
        </p:nvSpPr>
        <p:spPr>
          <a:xfrm>
            <a:off x="2950035" y="1355148"/>
            <a:ext cx="3292568" cy="400110"/>
          </a:xfrm>
          <a:prstGeom prst="rect">
            <a:avLst/>
          </a:prstGeom>
          <a:noFill/>
        </p:spPr>
        <p:txBody>
          <a:bodyPr wrap="none" rtlCol="0">
            <a:spAutoFit/>
          </a:bodyPr>
          <a:lstStyle/>
          <a:p>
            <a:r>
              <a:rPr lang="en-US" sz="2000" u="sng" dirty="0" smtClean="0">
                <a:solidFill>
                  <a:srgbClr val="77933C"/>
                </a:solidFill>
                <a:latin typeface="Arial Narrow" pitchFamily="34" charset="0"/>
              </a:rPr>
              <a:t>Drivers of Educational Attainment</a:t>
            </a:r>
            <a:endParaRPr lang="en-US" sz="2000" u="sng" dirty="0">
              <a:solidFill>
                <a:srgbClr val="77933C"/>
              </a:solidFill>
              <a:latin typeface="Arial Narrow" pitchFamily="34" charset="0"/>
            </a:endParaRPr>
          </a:p>
        </p:txBody>
      </p:sp>
      <p:sp>
        <p:nvSpPr>
          <p:cNvPr id="18" name="TextBox 17"/>
          <p:cNvSpPr txBox="1"/>
          <p:nvPr/>
        </p:nvSpPr>
        <p:spPr>
          <a:xfrm>
            <a:off x="2037292" y="2449681"/>
            <a:ext cx="6394377" cy="3477875"/>
          </a:xfrm>
          <a:prstGeom prst="rect">
            <a:avLst/>
          </a:prstGeom>
          <a:noFill/>
        </p:spPr>
        <p:txBody>
          <a:bodyPr wrap="square" rtlCol="0">
            <a:spAutoFit/>
          </a:bodyPr>
          <a:lstStyle/>
          <a:p>
            <a:pPr>
              <a:lnSpc>
                <a:spcPct val="150000"/>
              </a:lnSpc>
            </a:pPr>
            <a:r>
              <a:rPr lang="en-US" sz="1600" dirty="0" smtClean="0">
                <a:solidFill>
                  <a:srgbClr val="604A7B"/>
                </a:solidFill>
                <a:latin typeface="Lucida Handwriting" pitchFamily="66" charset="0"/>
              </a:rPr>
              <a:t>“</a:t>
            </a:r>
            <a:r>
              <a:rPr lang="en-US" sz="1600" b="1" dirty="0" smtClean="0">
                <a:solidFill>
                  <a:srgbClr val="604A7B"/>
                </a:solidFill>
                <a:latin typeface="Lucida Handwriting" pitchFamily="66" charset="0"/>
              </a:rPr>
              <a:t>I want to improve my (child’s) future opportunities by getting a specialized degree or certification that would make me (him/her) an authority on a special topic or subject in order to get a better, more lucrative job.”</a:t>
            </a:r>
          </a:p>
          <a:p>
            <a:pPr>
              <a:lnSpc>
                <a:spcPct val="150000"/>
              </a:lnSpc>
            </a:pPr>
            <a:endParaRPr lang="en-US" sz="1600" b="1" dirty="0" smtClean="0">
              <a:solidFill>
                <a:srgbClr val="604A7B"/>
              </a:solidFill>
              <a:latin typeface="Lucida Handwriting" pitchFamily="66" charset="0"/>
            </a:endParaRPr>
          </a:p>
          <a:p>
            <a:r>
              <a:rPr lang="en-US" sz="1600" b="1" dirty="0" smtClean="0">
                <a:solidFill>
                  <a:srgbClr val="604A7B"/>
                </a:solidFill>
                <a:latin typeface="Lucida Handwriting" pitchFamily="66" charset="0"/>
              </a:rPr>
              <a:t>				Sincerely,</a:t>
            </a:r>
          </a:p>
          <a:p>
            <a:r>
              <a:rPr lang="en-US" sz="1600" b="1" dirty="0" smtClean="0">
                <a:solidFill>
                  <a:srgbClr val="604A7B"/>
                </a:solidFill>
                <a:latin typeface="Lucida Handwriting" pitchFamily="66" charset="0"/>
              </a:rPr>
              <a:t>				Older Prospect</a:t>
            </a:r>
          </a:p>
          <a:p>
            <a:r>
              <a:rPr lang="en-US" sz="1600" b="1" dirty="0" smtClean="0">
                <a:solidFill>
                  <a:srgbClr val="604A7B"/>
                </a:solidFill>
                <a:latin typeface="Lucida Handwriting" pitchFamily="66" charset="0"/>
              </a:rPr>
              <a:t>				High School Student</a:t>
            </a:r>
          </a:p>
          <a:p>
            <a:r>
              <a:rPr lang="en-US" sz="1600" b="1" dirty="0" smtClean="0">
                <a:solidFill>
                  <a:srgbClr val="604A7B"/>
                </a:solidFill>
                <a:latin typeface="Lucida Handwriting" pitchFamily="66" charset="0"/>
              </a:rPr>
              <a:t>				Parent</a:t>
            </a:r>
          </a:p>
          <a:p>
            <a:endParaRPr lang="en-US" sz="1200" dirty="0">
              <a:solidFill>
                <a:srgbClr val="604A7B"/>
              </a:solidFill>
              <a:latin typeface="Lucida Handwriting" pitchFamily="66" charset="0"/>
            </a:endParaRPr>
          </a:p>
        </p:txBody>
      </p:sp>
      <p:sp>
        <p:nvSpPr>
          <p:cNvPr id="35" name="Down Arrow Callout 34"/>
          <p:cNvSpPr/>
          <p:nvPr/>
        </p:nvSpPr>
        <p:spPr>
          <a:xfrm>
            <a:off x="136261" y="2350919"/>
            <a:ext cx="1670603" cy="502011"/>
          </a:xfrm>
          <a:prstGeom prst="downArrowCallout">
            <a:avLst/>
          </a:prstGeom>
          <a:solidFill>
            <a:schemeClr val="accent3">
              <a:lumMod val="75000"/>
            </a:schemeClr>
          </a:solidFill>
          <a:ln>
            <a:solidFill>
              <a:srgbClr val="7793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Education</a:t>
            </a:r>
            <a:endParaRPr lang="en-US" dirty="0"/>
          </a:p>
        </p:txBody>
      </p:sp>
      <p:sp>
        <p:nvSpPr>
          <p:cNvPr id="36" name="Down Arrow Callout 35"/>
          <p:cNvSpPr/>
          <p:nvPr/>
        </p:nvSpPr>
        <p:spPr>
          <a:xfrm>
            <a:off x="136261" y="3042204"/>
            <a:ext cx="1670603" cy="444404"/>
          </a:xfrm>
          <a:prstGeom prst="downArrowCallout">
            <a:avLst>
              <a:gd name="adj1" fmla="val 25000"/>
              <a:gd name="adj2" fmla="val 25000"/>
              <a:gd name="adj3" fmla="val 25000"/>
              <a:gd name="adj4" fmla="val 64977"/>
            </a:avLst>
          </a:prstGeom>
          <a:solidFill>
            <a:schemeClr val="accent3">
              <a:lumMod val="75000"/>
            </a:schemeClr>
          </a:solidFill>
          <a:ln>
            <a:solidFill>
              <a:srgbClr val="7793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Specialization</a:t>
            </a:r>
            <a:endParaRPr lang="en-US" dirty="0"/>
          </a:p>
        </p:txBody>
      </p:sp>
      <p:sp>
        <p:nvSpPr>
          <p:cNvPr id="37" name="Down Arrow Callout 36"/>
          <p:cNvSpPr/>
          <p:nvPr/>
        </p:nvSpPr>
        <p:spPr>
          <a:xfrm>
            <a:off x="136261" y="3733487"/>
            <a:ext cx="1670603" cy="502011"/>
          </a:xfrm>
          <a:prstGeom prst="downArrowCallout">
            <a:avLst/>
          </a:prstGeom>
          <a:solidFill>
            <a:schemeClr val="accent3">
              <a:lumMod val="75000"/>
            </a:schemeClr>
          </a:solidFill>
          <a:ln>
            <a:solidFill>
              <a:srgbClr val="7793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Job</a:t>
            </a:r>
            <a:endParaRPr lang="en-US" dirty="0"/>
          </a:p>
        </p:txBody>
      </p:sp>
      <p:sp>
        <p:nvSpPr>
          <p:cNvPr id="9" name="TextBox 8"/>
          <p:cNvSpPr txBox="1"/>
          <p:nvPr/>
        </p:nvSpPr>
        <p:spPr>
          <a:xfrm>
            <a:off x="78654" y="4350712"/>
            <a:ext cx="1728210" cy="369332"/>
          </a:xfrm>
          <a:prstGeom prst="rect">
            <a:avLst/>
          </a:prstGeom>
          <a:solidFill>
            <a:srgbClr val="77933C"/>
          </a:solidFill>
          <a:ln>
            <a:solidFill>
              <a:schemeClr val="accent3">
                <a:lumMod val="75000"/>
              </a:schemeClr>
            </a:solidFill>
          </a:ln>
        </p:spPr>
        <p:txBody>
          <a:bodyPr wrap="square" rtlCol="0">
            <a:spAutoFit/>
          </a:bodyPr>
          <a:lstStyle/>
          <a:p>
            <a:pPr algn="ctr"/>
            <a:r>
              <a:rPr lang="en-US" dirty="0" smtClean="0">
                <a:solidFill>
                  <a:schemeClr val="bg1"/>
                </a:solidFill>
                <a:latin typeface="+mn-lt"/>
              </a:rPr>
              <a:t>Money</a:t>
            </a:r>
            <a:endParaRPr lang="en-US" dirty="0">
              <a:solidFill>
                <a:schemeClr val="bg1"/>
              </a:solidFill>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10800000" flipV="1">
            <a:off x="366688" y="131862"/>
            <a:ext cx="8410621" cy="830997"/>
          </a:xfrm>
          <a:prstGeom prst="rect">
            <a:avLst/>
          </a:prstGeom>
          <a:noFill/>
          <a:ln>
            <a:noFill/>
          </a:ln>
        </p:spPr>
        <p:txBody>
          <a:bodyPr wrap="square" rtlCol="0">
            <a:spAutoFit/>
          </a:bodyPr>
          <a:lstStyle/>
          <a:p>
            <a:pPr algn="ctr"/>
            <a:r>
              <a:rPr lang="en-US" sz="2400" b="1" i="1" dirty="0" smtClean="0">
                <a:solidFill>
                  <a:schemeClr val="bg1"/>
                </a:solidFill>
                <a:latin typeface="Arial Narrow" pitchFamily="34" charset="0"/>
              </a:rPr>
              <a:t>The KCTCS “desired outcomes” are clearly consistent with market wants and needs, and definition of success. </a:t>
            </a:r>
            <a:endParaRPr lang="en-US" sz="2400" b="1" i="1" dirty="0">
              <a:solidFill>
                <a:schemeClr val="bg1"/>
              </a:solidFill>
              <a:latin typeface="Arial Narrow" pitchFamily="34" charset="0"/>
            </a:endParaRPr>
          </a:p>
        </p:txBody>
      </p:sp>
      <p:grpSp>
        <p:nvGrpSpPr>
          <p:cNvPr id="17" name="Group 16"/>
          <p:cNvGrpSpPr/>
          <p:nvPr/>
        </p:nvGrpSpPr>
        <p:grpSpPr>
          <a:xfrm>
            <a:off x="1403615" y="1527969"/>
            <a:ext cx="6473031" cy="4550953"/>
            <a:chOff x="1403615" y="1527969"/>
            <a:chExt cx="6473031" cy="4550953"/>
          </a:xfrm>
        </p:grpSpPr>
        <p:pic>
          <p:nvPicPr>
            <p:cNvPr id="210946" name="Picture 2"/>
            <p:cNvPicPr>
              <a:picLocks noChangeAspect="1" noChangeArrowheads="1"/>
            </p:cNvPicPr>
            <p:nvPr/>
          </p:nvPicPr>
          <p:blipFill>
            <a:blip r:embed="rId2" cstate="print"/>
            <a:srcRect l="27384" t="24038" r="6250" b="16900"/>
            <a:stretch>
              <a:fillRect/>
            </a:stretch>
          </p:blipFill>
          <p:spPr bwMode="auto">
            <a:xfrm>
              <a:off x="1403615" y="1758397"/>
              <a:ext cx="6473031" cy="4320525"/>
            </a:xfrm>
            <a:prstGeom prst="rect">
              <a:avLst/>
            </a:prstGeom>
            <a:noFill/>
            <a:ln w="9525">
              <a:noFill/>
              <a:miter lim="800000"/>
              <a:headEnd/>
              <a:tailEnd/>
            </a:ln>
          </p:spPr>
        </p:pic>
        <p:sp>
          <p:nvSpPr>
            <p:cNvPr id="15" name="Rectangle 14"/>
            <p:cNvSpPr/>
            <p:nvPr/>
          </p:nvSpPr>
          <p:spPr>
            <a:xfrm>
              <a:off x="1979685" y="1527969"/>
              <a:ext cx="5242237" cy="1440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2094899" y="1758397"/>
              <a:ext cx="5011809" cy="1087445"/>
              <a:chOff x="1749257" y="2219253"/>
              <a:chExt cx="5011809" cy="1087445"/>
            </a:xfrm>
          </p:grpSpPr>
          <p:sp>
            <p:nvSpPr>
              <p:cNvPr id="10" name="TextBox 9"/>
              <p:cNvSpPr txBox="1"/>
              <p:nvPr/>
            </p:nvSpPr>
            <p:spPr>
              <a:xfrm>
                <a:off x="1749257" y="2622502"/>
                <a:ext cx="1670603" cy="338554"/>
              </a:xfrm>
              <a:prstGeom prst="rect">
                <a:avLst/>
              </a:prstGeom>
              <a:solidFill>
                <a:schemeClr val="accent4">
                  <a:lumMod val="75000"/>
                </a:schemeClr>
              </a:solidFill>
              <a:ln>
                <a:solidFill>
                  <a:schemeClr val="accent4">
                    <a:lumMod val="50000"/>
                  </a:schemeClr>
                </a:solidFill>
              </a:ln>
            </p:spPr>
            <p:txBody>
              <a:bodyPr wrap="square" rtlCol="0">
                <a:spAutoFit/>
              </a:bodyPr>
              <a:lstStyle/>
              <a:p>
                <a:pPr algn="ctr"/>
                <a:r>
                  <a:rPr lang="en-US" sz="1600" dirty="0" smtClean="0">
                    <a:solidFill>
                      <a:schemeClr val="bg1"/>
                    </a:solidFill>
                    <a:latin typeface="Arial Narrow" pitchFamily="34" charset="0"/>
                  </a:rPr>
                  <a:t>EMPLOYABILITY</a:t>
                </a:r>
                <a:endParaRPr lang="en-US" sz="1600" dirty="0">
                  <a:solidFill>
                    <a:schemeClr val="bg1"/>
                  </a:solidFill>
                  <a:latin typeface="Arial Narrow" pitchFamily="34" charset="0"/>
                </a:endParaRPr>
              </a:p>
            </p:txBody>
          </p:sp>
          <p:sp>
            <p:nvSpPr>
              <p:cNvPr id="11" name="TextBox 10"/>
              <p:cNvSpPr txBox="1"/>
              <p:nvPr/>
            </p:nvSpPr>
            <p:spPr>
              <a:xfrm>
                <a:off x="3419860" y="2622502"/>
                <a:ext cx="1670603" cy="338554"/>
              </a:xfrm>
              <a:prstGeom prst="rect">
                <a:avLst/>
              </a:prstGeom>
              <a:solidFill>
                <a:schemeClr val="accent4">
                  <a:lumMod val="75000"/>
                </a:schemeClr>
              </a:solidFill>
              <a:ln>
                <a:solidFill>
                  <a:schemeClr val="accent4">
                    <a:lumMod val="50000"/>
                  </a:schemeClr>
                </a:solidFill>
              </a:ln>
            </p:spPr>
            <p:txBody>
              <a:bodyPr wrap="square" rtlCol="0">
                <a:spAutoFit/>
              </a:bodyPr>
              <a:lstStyle/>
              <a:p>
                <a:pPr algn="ctr"/>
                <a:r>
                  <a:rPr lang="en-US" sz="1600" dirty="0" smtClean="0">
                    <a:solidFill>
                      <a:schemeClr val="bg1"/>
                    </a:solidFill>
                    <a:latin typeface="Arial Narrow" pitchFamily="34" charset="0"/>
                  </a:rPr>
                  <a:t>QUALITY OF LIFE</a:t>
                </a:r>
                <a:endParaRPr lang="en-US" sz="1600" dirty="0">
                  <a:solidFill>
                    <a:schemeClr val="bg1"/>
                  </a:solidFill>
                  <a:latin typeface="Arial Narrow" pitchFamily="34" charset="0"/>
                </a:endParaRPr>
              </a:p>
            </p:txBody>
          </p:sp>
          <p:sp>
            <p:nvSpPr>
              <p:cNvPr id="12" name="TextBox 11"/>
              <p:cNvSpPr txBox="1"/>
              <p:nvPr/>
            </p:nvSpPr>
            <p:spPr>
              <a:xfrm>
                <a:off x="5090463" y="2622502"/>
                <a:ext cx="1670603" cy="338554"/>
              </a:xfrm>
              <a:prstGeom prst="rect">
                <a:avLst/>
              </a:prstGeom>
              <a:solidFill>
                <a:schemeClr val="accent4">
                  <a:lumMod val="75000"/>
                </a:schemeClr>
              </a:solidFill>
              <a:ln>
                <a:solidFill>
                  <a:schemeClr val="accent4">
                    <a:lumMod val="50000"/>
                  </a:schemeClr>
                </a:solidFill>
              </a:ln>
            </p:spPr>
            <p:txBody>
              <a:bodyPr wrap="square" rtlCol="0">
                <a:spAutoFit/>
              </a:bodyPr>
              <a:lstStyle/>
              <a:p>
                <a:pPr algn="ctr"/>
                <a:r>
                  <a:rPr lang="en-US" sz="1600" dirty="0" smtClean="0">
                    <a:solidFill>
                      <a:schemeClr val="bg1"/>
                    </a:solidFill>
                    <a:latin typeface="Arial Narrow" pitchFamily="34" charset="0"/>
                  </a:rPr>
                  <a:t>PROSPERITY</a:t>
                </a:r>
                <a:endParaRPr lang="en-US" sz="1600" dirty="0">
                  <a:solidFill>
                    <a:schemeClr val="bg1"/>
                  </a:solidFill>
                  <a:latin typeface="Arial Narrow" pitchFamily="34" charset="0"/>
                </a:endParaRPr>
              </a:p>
            </p:txBody>
          </p:sp>
          <p:sp>
            <p:nvSpPr>
              <p:cNvPr id="13" name="TextBox 12"/>
              <p:cNvSpPr txBox="1"/>
              <p:nvPr/>
            </p:nvSpPr>
            <p:spPr>
              <a:xfrm>
                <a:off x="2843790" y="2968144"/>
                <a:ext cx="2937957" cy="338554"/>
              </a:xfrm>
              <a:prstGeom prst="rect">
                <a:avLst/>
              </a:prstGeom>
              <a:solidFill>
                <a:schemeClr val="accent4">
                  <a:lumMod val="75000"/>
                </a:schemeClr>
              </a:solidFill>
              <a:ln>
                <a:solidFill>
                  <a:schemeClr val="accent4">
                    <a:lumMod val="50000"/>
                  </a:schemeClr>
                </a:solidFill>
              </a:ln>
            </p:spPr>
            <p:txBody>
              <a:bodyPr wrap="square" rtlCol="0">
                <a:spAutoFit/>
              </a:bodyPr>
              <a:lstStyle/>
              <a:p>
                <a:pPr algn="ctr"/>
                <a:r>
                  <a:rPr lang="en-US" sz="1600" dirty="0" smtClean="0">
                    <a:solidFill>
                      <a:schemeClr val="bg1"/>
                    </a:solidFill>
                    <a:latin typeface="Arial Narrow" pitchFamily="34" charset="0"/>
                  </a:rPr>
                  <a:t>GLOBAL COMPETITIVENESS</a:t>
                </a:r>
              </a:p>
            </p:txBody>
          </p:sp>
          <p:sp>
            <p:nvSpPr>
              <p:cNvPr id="14" name="TextBox 13"/>
              <p:cNvSpPr txBox="1"/>
              <p:nvPr/>
            </p:nvSpPr>
            <p:spPr>
              <a:xfrm>
                <a:off x="1979685" y="2219253"/>
                <a:ext cx="4550953" cy="369332"/>
              </a:xfrm>
              <a:prstGeom prst="rect">
                <a:avLst/>
              </a:prstGeom>
              <a:noFill/>
            </p:spPr>
            <p:txBody>
              <a:bodyPr wrap="square" rtlCol="0">
                <a:spAutoFit/>
              </a:bodyPr>
              <a:lstStyle/>
              <a:p>
                <a:pPr algn="ctr"/>
                <a:r>
                  <a:rPr lang="en-US" b="1" dirty="0" smtClean="0">
                    <a:solidFill>
                      <a:schemeClr val="accent4">
                        <a:lumMod val="75000"/>
                      </a:schemeClr>
                    </a:solidFill>
                  </a:rPr>
                  <a:t>Kentucky’s Desired Outcomes</a:t>
                </a:r>
                <a:endParaRPr lang="en-US" b="1" dirty="0">
                  <a:solidFill>
                    <a:schemeClr val="accent4">
                      <a:lumMod val="75000"/>
                    </a:schemeClr>
                  </a:solidFill>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0"/>
          <p:cNvSpPr txBox="1">
            <a:spLocks noChangeArrowheads="1"/>
          </p:cNvSpPr>
          <p:nvPr/>
        </p:nvSpPr>
        <p:spPr bwMode="auto">
          <a:xfrm>
            <a:off x="4057650" y="2514600"/>
            <a:ext cx="4629150" cy="1754326"/>
          </a:xfrm>
          <a:prstGeom prst="rect">
            <a:avLst/>
          </a:prstGeom>
          <a:noFill/>
          <a:ln w="9525">
            <a:noFill/>
            <a:miter lim="800000"/>
            <a:headEnd/>
            <a:tailEnd/>
          </a:ln>
        </p:spPr>
        <p:txBody>
          <a:bodyPr wrap="square">
            <a:spAutoFit/>
          </a:bodyPr>
          <a:lstStyle/>
          <a:p>
            <a:pPr algn="ctr"/>
            <a:r>
              <a:rPr lang="en-US" sz="3600" b="1" i="1" dirty="0" smtClean="0">
                <a:solidFill>
                  <a:schemeClr val="accent3">
                    <a:lumMod val="75000"/>
                  </a:schemeClr>
                </a:solidFill>
                <a:latin typeface="Arial Narrow" pitchFamily="34" charset="0"/>
              </a:rPr>
              <a:t>The Barriers </a:t>
            </a:r>
          </a:p>
          <a:p>
            <a:pPr algn="ctr"/>
            <a:r>
              <a:rPr lang="en-US" sz="3600" b="1" i="1" dirty="0" smtClean="0">
                <a:solidFill>
                  <a:schemeClr val="accent3">
                    <a:lumMod val="75000"/>
                  </a:schemeClr>
                </a:solidFill>
                <a:latin typeface="Arial Narrow" pitchFamily="34" charset="0"/>
              </a:rPr>
              <a:t>To  </a:t>
            </a:r>
          </a:p>
          <a:p>
            <a:pPr algn="ctr"/>
            <a:r>
              <a:rPr lang="en-US" sz="3600" b="1" i="1" dirty="0" smtClean="0">
                <a:solidFill>
                  <a:schemeClr val="accent3">
                    <a:lumMod val="75000"/>
                  </a:schemeClr>
                </a:solidFill>
                <a:latin typeface="Arial Narrow" pitchFamily="34" charset="0"/>
              </a:rPr>
              <a:t> Success</a:t>
            </a:r>
            <a:endParaRPr lang="en-US" sz="3200" b="1" i="1" dirty="0">
              <a:solidFill>
                <a:schemeClr val="accent3">
                  <a:lumMod val="75000"/>
                </a:schemeClr>
              </a:solidFill>
              <a:latin typeface="Arial Narrow" pitchFamily="34" charset="0"/>
            </a:endParaRPr>
          </a:p>
        </p:txBody>
      </p:sp>
      <p:pic>
        <p:nvPicPr>
          <p:cNvPr id="4" name="Picture 3" descr="hurdle.jpg"/>
          <p:cNvPicPr>
            <a:picLocks noChangeAspect="1"/>
          </p:cNvPicPr>
          <p:nvPr/>
        </p:nvPicPr>
        <p:blipFill>
          <a:blip r:embed="rId3" cstate="print"/>
          <a:stretch>
            <a:fillRect/>
          </a:stretch>
        </p:blipFill>
        <p:spPr>
          <a:xfrm>
            <a:off x="597117" y="1988825"/>
            <a:ext cx="3629241" cy="306670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nvGraphicFramePr>
        <p:xfrm>
          <a:off x="0" y="1323380"/>
          <a:ext cx="8801100" cy="440055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p:cNvSpPr txBox="1"/>
          <p:nvPr/>
        </p:nvSpPr>
        <p:spPr>
          <a:xfrm rot="10800000" flipV="1">
            <a:off x="4744822" y="5698958"/>
            <a:ext cx="1600200" cy="369332"/>
          </a:xfrm>
          <a:prstGeom prst="rect">
            <a:avLst/>
          </a:prstGeom>
          <a:noFill/>
          <a:ln>
            <a:noFill/>
          </a:ln>
        </p:spPr>
        <p:txBody>
          <a:bodyPr wrap="square" rtlCol="0">
            <a:spAutoFit/>
          </a:bodyPr>
          <a:lstStyle/>
          <a:p>
            <a:pPr algn="ctr"/>
            <a:r>
              <a:rPr lang="en-US" dirty="0" smtClean="0">
                <a:solidFill>
                  <a:schemeClr val="accent3">
                    <a:lumMod val="75000"/>
                  </a:schemeClr>
                </a:solidFill>
                <a:latin typeface="Arial Narrow" pitchFamily="34" charset="0"/>
              </a:rPr>
              <a:t>Teachers</a:t>
            </a:r>
            <a:endParaRPr lang="en-US" dirty="0">
              <a:solidFill>
                <a:schemeClr val="accent3">
                  <a:lumMod val="75000"/>
                </a:schemeClr>
              </a:solidFill>
              <a:latin typeface="Arial Narrow" pitchFamily="34" charset="0"/>
            </a:endParaRPr>
          </a:p>
        </p:txBody>
      </p:sp>
      <p:sp>
        <p:nvSpPr>
          <p:cNvPr id="7" name="TextBox 6"/>
          <p:cNvSpPr txBox="1"/>
          <p:nvPr/>
        </p:nvSpPr>
        <p:spPr>
          <a:xfrm rot="10800000" flipV="1">
            <a:off x="136262" y="5715000"/>
            <a:ext cx="1600200" cy="369332"/>
          </a:xfrm>
          <a:prstGeom prst="rect">
            <a:avLst/>
          </a:prstGeom>
          <a:noFill/>
          <a:ln>
            <a:noFill/>
          </a:ln>
        </p:spPr>
        <p:txBody>
          <a:bodyPr wrap="square" rtlCol="0">
            <a:spAutoFit/>
          </a:bodyPr>
          <a:lstStyle/>
          <a:p>
            <a:pPr algn="ctr"/>
            <a:r>
              <a:rPr lang="en-US" dirty="0" smtClean="0">
                <a:solidFill>
                  <a:schemeClr val="accent3">
                    <a:lumMod val="75000"/>
                  </a:schemeClr>
                </a:solidFill>
                <a:latin typeface="Arial Narrow" pitchFamily="34" charset="0"/>
              </a:rPr>
              <a:t>Older Prospects</a:t>
            </a:r>
            <a:endParaRPr lang="en-US" dirty="0">
              <a:solidFill>
                <a:schemeClr val="accent3">
                  <a:lumMod val="75000"/>
                </a:schemeClr>
              </a:solidFill>
              <a:latin typeface="Arial Narrow" pitchFamily="34" charset="0"/>
            </a:endParaRPr>
          </a:p>
        </p:txBody>
      </p:sp>
      <p:sp>
        <p:nvSpPr>
          <p:cNvPr id="8" name="TextBox 7"/>
          <p:cNvSpPr txBox="1"/>
          <p:nvPr/>
        </p:nvSpPr>
        <p:spPr>
          <a:xfrm rot="10800000" flipV="1">
            <a:off x="6876281" y="5709589"/>
            <a:ext cx="2024496" cy="369332"/>
          </a:xfrm>
          <a:prstGeom prst="rect">
            <a:avLst/>
          </a:prstGeom>
          <a:noFill/>
          <a:ln>
            <a:noFill/>
          </a:ln>
        </p:spPr>
        <p:txBody>
          <a:bodyPr wrap="square" rtlCol="0">
            <a:spAutoFit/>
          </a:bodyPr>
          <a:lstStyle/>
          <a:p>
            <a:pPr algn="ctr"/>
            <a:r>
              <a:rPr lang="en-US" dirty="0" smtClean="0">
                <a:solidFill>
                  <a:schemeClr val="accent3">
                    <a:lumMod val="75000"/>
                  </a:schemeClr>
                </a:solidFill>
                <a:latin typeface="Arial Narrow" pitchFamily="34" charset="0"/>
              </a:rPr>
              <a:t>High School Students</a:t>
            </a:r>
            <a:endParaRPr lang="en-US" dirty="0">
              <a:solidFill>
                <a:schemeClr val="accent3">
                  <a:lumMod val="75000"/>
                </a:schemeClr>
              </a:solidFill>
              <a:latin typeface="Arial Narrow" pitchFamily="34" charset="0"/>
            </a:endParaRPr>
          </a:p>
        </p:txBody>
      </p:sp>
      <p:sp>
        <p:nvSpPr>
          <p:cNvPr id="12" name="TextBox 11"/>
          <p:cNvSpPr txBox="1"/>
          <p:nvPr/>
        </p:nvSpPr>
        <p:spPr>
          <a:xfrm rot="10800000" flipV="1">
            <a:off x="2440541" y="5715000"/>
            <a:ext cx="1600200" cy="369332"/>
          </a:xfrm>
          <a:prstGeom prst="rect">
            <a:avLst/>
          </a:prstGeom>
          <a:noFill/>
          <a:ln>
            <a:noFill/>
          </a:ln>
        </p:spPr>
        <p:txBody>
          <a:bodyPr wrap="square" rtlCol="0">
            <a:spAutoFit/>
          </a:bodyPr>
          <a:lstStyle/>
          <a:p>
            <a:pPr algn="ctr"/>
            <a:r>
              <a:rPr lang="en-US" dirty="0" smtClean="0">
                <a:solidFill>
                  <a:schemeClr val="accent3">
                    <a:lumMod val="75000"/>
                  </a:schemeClr>
                </a:solidFill>
                <a:latin typeface="Arial Narrow" pitchFamily="34" charset="0"/>
              </a:rPr>
              <a:t>Parents</a:t>
            </a:r>
            <a:endParaRPr lang="en-US" dirty="0">
              <a:solidFill>
                <a:schemeClr val="accent3">
                  <a:lumMod val="75000"/>
                </a:schemeClr>
              </a:solidFill>
              <a:latin typeface="Arial Narrow" pitchFamily="34" charset="0"/>
            </a:endParaRPr>
          </a:p>
        </p:txBody>
      </p:sp>
      <p:sp>
        <p:nvSpPr>
          <p:cNvPr id="14" name="TextBox 13"/>
          <p:cNvSpPr txBox="1"/>
          <p:nvPr/>
        </p:nvSpPr>
        <p:spPr>
          <a:xfrm rot="10800000" flipV="1">
            <a:off x="114301" y="131862"/>
            <a:ext cx="8915400" cy="830997"/>
          </a:xfrm>
          <a:prstGeom prst="rect">
            <a:avLst/>
          </a:prstGeom>
          <a:noFill/>
          <a:ln>
            <a:noFill/>
          </a:ln>
        </p:spPr>
        <p:txBody>
          <a:bodyPr wrap="square" rtlCol="0">
            <a:spAutoFit/>
          </a:bodyPr>
          <a:lstStyle/>
          <a:p>
            <a:pPr algn="ctr"/>
            <a:r>
              <a:rPr lang="en-US" sz="2400" b="1" i="1" dirty="0" smtClean="0">
                <a:solidFill>
                  <a:schemeClr val="bg1"/>
                </a:solidFill>
                <a:latin typeface="Arial Narrow" pitchFamily="34" charset="0"/>
              </a:rPr>
              <a:t>The biggest barriers are financial.  That includes unaffordable tuition and difficulty getting financial aid.</a:t>
            </a:r>
            <a:endParaRPr lang="en-US" sz="2400" b="1" i="1" dirty="0">
              <a:solidFill>
                <a:schemeClr val="bg1"/>
              </a:solidFill>
              <a:latin typeface="Arial Narrow" pitchFamily="34" charset="0"/>
            </a:endParaRPr>
          </a:p>
        </p:txBody>
      </p:sp>
      <p:sp>
        <p:nvSpPr>
          <p:cNvPr id="9" name="Rectangle 8"/>
          <p:cNvSpPr/>
          <p:nvPr/>
        </p:nvSpPr>
        <p:spPr>
          <a:xfrm>
            <a:off x="3404530" y="1239934"/>
            <a:ext cx="2519024" cy="707886"/>
          </a:xfrm>
          <a:prstGeom prst="rect">
            <a:avLst/>
          </a:prstGeom>
        </p:spPr>
        <p:txBody>
          <a:bodyPr wrap="none">
            <a:spAutoFit/>
          </a:bodyPr>
          <a:lstStyle/>
          <a:p>
            <a:pPr algn="ctr"/>
            <a:r>
              <a:rPr lang="en-US" sz="2000" dirty="0" smtClean="0">
                <a:solidFill>
                  <a:srgbClr val="77933C"/>
                </a:solidFill>
                <a:latin typeface="Arial Narrow" pitchFamily="34" charset="0"/>
              </a:rPr>
              <a:t>Top Barrier</a:t>
            </a:r>
          </a:p>
          <a:p>
            <a:pPr algn="ctr"/>
            <a:r>
              <a:rPr lang="en-US" sz="2000" u="sng" dirty="0" smtClean="0">
                <a:solidFill>
                  <a:srgbClr val="77933C"/>
                </a:solidFill>
                <a:latin typeface="Arial Narrow" pitchFamily="34" charset="0"/>
              </a:rPr>
              <a:t>“Tuition is too expensive”</a:t>
            </a:r>
            <a:endParaRPr lang="en-US" sz="2000" u="sng" dirty="0">
              <a:solidFill>
                <a:srgbClr val="77933C"/>
              </a:solidFill>
              <a:latin typeface="Arial Narrow"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nvGraphicFramePr>
        <p:xfrm>
          <a:off x="149032" y="1505551"/>
          <a:ext cx="8801100" cy="4400550"/>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p:cNvSpPr txBox="1"/>
          <p:nvPr/>
        </p:nvSpPr>
        <p:spPr>
          <a:xfrm rot="10800000" flipV="1">
            <a:off x="424297" y="131862"/>
            <a:ext cx="8180194" cy="830997"/>
          </a:xfrm>
          <a:prstGeom prst="rect">
            <a:avLst/>
          </a:prstGeom>
          <a:noFill/>
          <a:ln>
            <a:noFill/>
          </a:ln>
        </p:spPr>
        <p:txBody>
          <a:bodyPr wrap="square" rtlCol="0">
            <a:spAutoFit/>
          </a:bodyPr>
          <a:lstStyle/>
          <a:p>
            <a:pPr algn="ctr"/>
            <a:r>
              <a:rPr lang="en-US" sz="2400" b="1" i="1" dirty="0" smtClean="0">
                <a:solidFill>
                  <a:schemeClr val="bg1"/>
                </a:solidFill>
                <a:latin typeface="Arial Narrow" pitchFamily="34" charset="0"/>
              </a:rPr>
              <a:t>There may be growing concerns that state budget cuts mean they have less access to student aid.</a:t>
            </a:r>
            <a:endParaRPr lang="en-US" sz="2400" b="1" i="1" dirty="0">
              <a:solidFill>
                <a:schemeClr val="bg1"/>
              </a:solidFill>
              <a:latin typeface="Arial Narrow" pitchFamily="34" charset="0"/>
            </a:endParaRPr>
          </a:p>
        </p:txBody>
      </p:sp>
      <p:sp>
        <p:nvSpPr>
          <p:cNvPr id="27" name="TextBox 26"/>
          <p:cNvSpPr txBox="1"/>
          <p:nvPr/>
        </p:nvSpPr>
        <p:spPr>
          <a:xfrm rot="10800000" flipV="1">
            <a:off x="136261" y="5851633"/>
            <a:ext cx="2400300" cy="400110"/>
          </a:xfrm>
          <a:prstGeom prst="rect">
            <a:avLst/>
          </a:prstGeom>
          <a:noFill/>
          <a:ln>
            <a:noFill/>
          </a:ln>
        </p:spPr>
        <p:txBody>
          <a:bodyPr wrap="square" rtlCol="0">
            <a:spAutoFit/>
          </a:bodyPr>
          <a:lstStyle/>
          <a:p>
            <a:pPr algn="ctr"/>
            <a:r>
              <a:rPr lang="en-US" sz="2000" dirty="0" smtClean="0">
                <a:solidFill>
                  <a:schemeClr val="accent3">
                    <a:lumMod val="75000"/>
                  </a:schemeClr>
                </a:solidFill>
                <a:latin typeface="Arial Narrow" pitchFamily="34" charset="0"/>
              </a:rPr>
              <a:t>Older Prospects</a:t>
            </a:r>
            <a:endParaRPr lang="en-US" sz="2000" dirty="0">
              <a:solidFill>
                <a:schemeClr val="accent3">
                  <a:lumMod val="75000"/>
                </a:schemeClr>
              </a:solidFill>
              <a:latin typeface="Arial Narrow" pitchFamily="34" charset="0"/>
            </a:endParaRPr>
          </a:p>
        </p:txBody>
      </p:sp>
      <p:sp>
        <p:nvSpPr>
          <p:cNvPr id="10" name="TextBox 9"/>
          <p:cNvSpPr txBox="1"/>
          <p:nvPr/>
        </p:nvSpPr>
        <p:spPr>
          <a:xfrm rot="10800000" flipV="1">
            <a:off x="3381447" y="5851632"/>
            <a:ext cx="2400300" cy="400110"/>
          </a:xfrm>
          <a:prstGeom prst="rect">
            <a:avLst/>
          </a:prstGeom>
          <a:noFill/>
          <a:ln>
            <a:noFill/>
          </a:ln>
        </p:spPr>
        <p:txBody>
          <a:bodyPr wrap="square" rtlCol="0">
            <a:spAutoFit/>
          </a:bodyPr>
          <a:lstStyle/>
          <a:p>
            <a:pPr algn="ctr"/>
            <a:r>
              <a:rPr lang="en-US" sz="2000" dirty="0" smtClean="0">
                <a:solidFill>
                  <a:schemeClr val="accent3">
                    <a:lumMod val="75000"/>
                  </a:schemeClr>
                </a:solidFill>
                <a:latin typeface="Arial Narrow" pitchFamily="34" charset="0"/>
              </a:rPr>
              <a:t>Parents</a:t>
            </a:r>
            <a:endParaRPr lang="en-US" sz="2000" dirty="0">
              <a:solidFill>
                <a:schemeClr val="accent3">
                  <a:lumMod val="75000"/>
                </a:schemeClr>
              </a:solidFill>
              <a:latin typeface="Arial Narrow" pitchFamily="34" charset="0"/>
            </a:endParaRPr>
          </a:p>
        </p:txBody>
      </p:sp>
      <p:sp>
        <p:nvSpPr>
          <p:cNvPr id="11" name="TextBox 10"/>
          <p:cNvSpPr txBox="1"/>
          <p:nvPr/>
        </p:nvSpPr>
        <p:spPr>
          <a:xfrm rot="10800000" flipV="1">
            <a:off x="6439188" y="5867021"/>
            <a:ext cx="2453337" cy="400110"/>
          </a:xfrm>
          <a:prstGeom prst="rect">
            <a:avLst/>
          </a:prstGeom>
          <a:noFill/>
          <a:ln>
            <a:noFill/>
          </a:ln>
        </p:spPr>
        <p:txBody>
          <a:bodyPr wrap="square" rtlCol="0">
            <a:spAutoFit/>
          </a:bodyPr>
          <a:lstStyle/>
          <a:p>
            <a:pPr algn="ctr"/>
            <a:r>
              <a:rPr lang="en-US" sz="2000" dirty="0" smtClean="0">
                <a:solidFill>
                  <a:schemeClr val="accent3">
                    <a:lumMod val="75000"/>
                  </a:schemeClr>
                </a:solidFill>
                <a:latin typeface="Arial Narrow" pitchFamily="34" charset="0"/>
              </a:rPr>
              <a:t>High School Students</a:t>
            </a:r>
            <a:endParaRPr lang="en-US" sz="2000" dirty="0">
              <a:solidFill>
                <a:schemeClr val="accent3">
                  <a:lumMod val="75000"/>
                </a:schemeClr>
              </a:solidFill>
              <a:latin typeface="Arial Narrow" pitchFamily="34" charset="0"/>
            </a:endParaRPr>
          </a:p>
        </p:txBody>
      </p:sp>
      <p:sp>
        <p:nvSpPr>
          <p:cNvPr id="7" name="TextBox 6"/>
          <p:cNvSpPr txBox="1"/>
          <p:nvPr/>
        </p:nvSpPr>
        <p:spPr>
          <a:xfrm rot="10800000" flipV="1">
            <a:off x="2440540" y="1355148"/>
            <a:ext cx="4262919" cy="707886"/>
          </a:xfrm>
          <a:prstGeom prst="rect">
            <a:avLst/>
          </a:prstGeom>
          <a:noFill/>
          <a:ln>
            <a:noFill/>
          </a:ln>
        </p:spPr>
        <p:txBody>
          <a:bodyPr wrap="square" rtlCol="0">
            <a:spAutoFit/>
          </a:bodyPr>
          <a:lstStyle/>
          <a:p>
            <a:pPr algn="ctr"/>
            <a:r>
              <a:rPr lang="en-US" sz="2000" dirty="0" smtClean="0">
                <a:solidFill>
                  <a:schemeClr val="accent3">
                    <a:lumMod val="75000"/>
                  </a:schemeClr>
                </a:solidFill>
                <a:latin typeface="Arial Narrow" pitchFamily="34" charset="0"/>
              </a:rPr>
              <a:t>Primary Barrier</a:t>
            </a:r>
          </a:p>
          <a:p>
            <a:pPr algn="ctr"/>
            <a:r>
              <a:rPr lang="en-US" sz="2000" u="sng" dirty="0" smtClean="0">
                <a:solidFill>
                  <a:schemeClr val="accent3">
                    <a:lumMod val="75000"/>
                  </a:schemeClr>
                </a:solidFill>
                <a:latin typeface="Arial Narrow" pitchFamily="34" charset="0"/>
              </a:rPr>
              <a:t>“There is no financial aid for people like me”</a:t>
            </a:r>
            <a:endParaRPr lang="en-US" sz="2000" u="sng" dirty="0">
              <a:solidFill>
                <a:schemeClr val="accent3">
                  <a:lumMod val="75000"/>
                </a:schemeClr>
              </a:solidFill>
              <a:latin typeface="Arial Narrow" pitchFamily="34" charset="0"/>
            </a:endParaRPr>
          </a:p>
        </p:txBody>
      </p:sp>
      <p:sp>
        <p:nvSpPr>
          <p:cNvPr id="14" name="TextBox 13"/>
          <p:cNvSpPr txBox="1"/>
          <p:nvPr/>
        </p:nvSpPr>
        <p:spPr>
          <a:xfrm rot="10800000" flipV="1">
            <a:off x="1346008" y="2983532"/>
            <a:ext cx="806498" cy="307777"/>
          </a:xfrm>
          <a:prstGeom prst="rect">
            <a:avLst/>
          </a:prstGeom>
          <a:noFill/>
          <a:ln>
            <a:noFill/>
          </a:ln>
        </p:spPr>
        <p:txBody>
          <a:bodyPr wrap="square" rtlCol="0">
            <a:spAutoFit/>
          </a:bodyPr>
          <a:lstStyle/>
          <a:p>
            <a:pPr algn="ctr"/>
            <a:r>
              <a:rPr lang="en-US" sz="1400" b="1" dirty="0" smtClean="0">
                <a:solidFill>
                  <a:schemeClr val="accent3">
                    <a:lumMod val="75000"/>
                  </a:schemeClr>
                </a:solidFill>
                <a:latin typeface="Arial Narrow" pitchFamily="34" charset="0"/>
              </a:rPr>
              <a:t>+15</a:t>
            </a:r>
            <a:endParaRPr lang="en-US" sz="1400" b="1" dirty="0">
              <a:solidFill>
                <a:schemeClr val="accent3">
                  <a:lumMod val="75000"/>
                </a:schemeClr>
              </a:solidFill>
              <a:latin typeface="Arial Narrow" pitchFamily="34" charset="0"/>
            </a:endParaRPr>
          </a:p>
        </p:txBody>
      </p:sp>
      <p:sp>
        <p:nvSpPr>
          <p:cNvPr id="15" name="TextBox 14"/>
          <p:cNvSpPr txBox="1"/>
          <p:nvPr/>
        </p:nvSpPr>
        <p:spPr>
          <a:xfrm rot="10800000" flipV="1">
            <a:off x="7740386" y="3905244"/>
            <a:ext cx="806498" cy="307777"/>
          </a:xfrm>
          <a:prstGeom prst="rect">
            <a:avLst/>
          </a:prstGeom>
          <a:noFill/>
          <a:ln>
            <a:noFill/>
          </a:ln>
        </p:spPr>
        <p:txBody>
          <a:bodyPr wrap="square" rtlCol="0">
            <a:spAutoFit/>
          </a:bodyPr>
          <a:lstStyle/>
          <a:p>
            <a:pPr algn="ctr"/>
            <a:r>
              <a:rPr lang="en-US" sz="1400" b="1" dirty="0" smtClean="0">
                <a:solidFill>
                  <a:schemeClr val="accent3">
                    <a:lumMod val="75000"/>
                  </a:schemeClr>
                </a:solidFill>
                <a:latin typeface="Arial Narrow" pitchFamily="34" charset="0"/>
              </a:rPr>
              <a:t>+5</a:t>
            </a:r>
            <a:endParaRPr lang="en-US" sz="1400" b="1" dirty="0">
              <a:solidFill>
                <a:schemeClr val="accent3">
                  <a:lumMod val="75000"/>
                </a:schemeClr>
              </a:solidFill>
              <a:latin typeface="Arial Narrow" pitchFamily="34" charset="0"/>
            </a:endParaRPr>
          </a:p>
        </p:txBody>
      </p:sp>
      <p:sp>
        <p:nvSpPr>
          <p:cNvPr id="12" name="Oval 11"/>
          <p:cNvSpPr/>
          <p:nvPr/>
        </p:nvSpPr>
        <p:spPr>
          <a:xfrm>
            <a:off x="1518828" y="2968145"/>
            <a:ext cx="518463" cy="345642"/>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7913206" y="3889856"/>
            <a:ext cx="518463" cy="345642"/>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0"/>
          <p:cNvSpPr txBox="1">
            <a:spLocks noChangeArrowheads="1"/>
          </p:cNvSpPr>
          <p:nvPr/>
        </p:nvSpPr>
        <p:spPr bwMode="auto">
          <a:xfrm>
            <a:off x="4057650" y="2571750"/>
            <a:ext cx="4629150" cy="1569660"/>
          </a:xfrm>
          <a:prstGeom prst="rect">
            <a:avLst/>
          </a:prstGeom>
          <a:noFill/>
          <a:ln w="9525">
            <a:noFill/>
            <a:miter lim="800000"/>
            <a:headEnd/>
            <a:tailEnd/>
          </a:ln>
        </p:spPr>
        <p:txBody>
          <a:bodyPr wrap="square">
            <a:spAutoFit/>
          </a:bodyPr>
          <a:lstStyle/>
          <a:p>
            <a:pPr algn="ctr"/>
            <a:r>
              <a:rPr lang="en-US" sz="3200" b="1" i="1" dirty="0" smtClean="0">
                <a:solidFill>
                  <a:schemeClr val="accent3">
                    <a:lumMod val="75000"/>
                  </a:schemeClr>
                </a:solidFill>
                <a:latin typeface="Arial Narrow" pitchFamily="34" charset="0"/>
              </a:rPr>
              <a:t>Objectives</a:t>
            </a:r>
          </a:p>
          <a:p>
            <a:pPr algn="ctr"/>
            <a:r>
              <a:rPr lang="en-US" sz="3200" b="1" i="1" dirty="0" smtClean="0">
                <a:solidFill>
                  <a:schemeClr val="accent3">
                    <a:lumMod val="75000"/>
                  </a:schemeClr>
                </a:solidFill>
                <a:latin typeface="Arial Narrow" pitchFamily="34" charset="0"/>
              </a:rPr>
              <a:t>&amp;</a:t>
            </a:r>
          </a:p>
          <a:p>
            <a:pPr algn="ctr"/>
            <a:r>
              <a:rPr lang="en-US" sz="3200" b="1" i="1" dirty="0" smtClean="0">
                <a:solidFill>
                  <a:schemeClr val="accent3">
                    <a:lumMod val="75000"/>
                  </a:schemeClr>
                </a:solidFill>
                <a:latin typeface="Arial Narrow" pitchFamily="34" charset="0"/>
              </a:rPr>
              <a:t>Measurement</a:t>
            </a:r>
            <a:endParaRPr lang="en-US" sz="3200" b="1" i="1" dirty="0">
              <a:solidFill>
                <a:schemeClr val="accent3">
                  <a:lumMod val="75000"/>
                </a:schemeClr>
              </a:solidFill>
              <a:latin typeface="Arial Narrow" pitchFamily="34" charset="0"/>
            </a:endParaRPr>
          </a:p>
        </p:txBody>
      </p:sp>
      <p:pic>
        <p:nvPicPr>
          <p:cNvPr id="60417" name="Picture 1"/>
          <p:cNvPicPr>
            <a:picLocks noChangeAspect="1" noChangeArrowheads="1"/>
          </p:cNvPicPr>
          <p:nvPr/>
        </p:nvPicPr>
        <p:blipFill>
          <a:blip r:embed="rId3" cstate="print"/>
          <a:srcRect/>
          <a:stretch>
            <a:fillRect/>
          </a:stretch>
        </p:blipFill>
        <p:spPr bwMode="auto">
          <a:xfrm>
            <a:off x="597117" y="1700790"/>
            <a:ext cx="3514027" cy="3508798"/>
          </a:xfrm>
          <a:prstGeom prst="rect">
            <a:avLst/>
          </a:prstGeom>
          <a:noFill/>
          <a:ln w="9525">
            <a:noFill/>
            <a:miter lim="800000"/>
            <a:headEnd/>
            <a:tailEnd/>
          </a:ln>
          <a:effectLst/>
        </p:spPr>
      </p:pic>
      <p:sp>
        <p:nvSpPr>
          <p:cNvPr id="4" name="TextBox 3"/>
          <p:cNvSpPr txBox="1"/>
          <p:nvPr/>
        </p:nvSpPr>
        <p:spPr>
          <a:xfrm rot="21088468">
            <a:off x="654724" y="836685"/>
            <a:ext cx="2592315" cy="369332"/>
          </a:xfrm>
          <a:prstGeom prst="rect">
            <a:avLst/>
          </a:prstGeom>
          <a:noFill/>
        </p:spPr>
        <p:txBody>
          <a:bodyPr wrap="square" rtlCol="0">
            <a:spAutoFit/>
          </a:bodyPr>
          <a:lstStyle/>
          <a:p>
            <a:r>
              <a:rPr lang="en-US" b="1" i="1" dirty="0" smtClean="0">
                <a:solidFill>
                  <a:schemeClr val="accent4">
                    <a:lumMod val="75000"/>
                  </a:schemeClr>
                </a:solidFill>
              </a:rPr>
              <a:t>High School Students</a:t>
            </a:r>
            <a:endParaRPr lang="en-US" b="1" i="1" dirty="0">
              <a:solidFill>
                <a:schemeClr val="accent4">
                  <a:lumMod val="75000"/>
                </a:schemeClr>
              </a:solidFill>
            </a:endParaRPr>
          </a:p>
        </p:txBody>
      </p:sp>
      <p:sp>
        <p:nvSpPr>
          <p:cNvPr id="5" name="TextBox 4"/>
          <p:cNvSpPr txBox="1"/>
          <p:nvPr/>
        </p:nvSpPr>
        <p:spPr>
          <a:xfrm rot="318713">
            <a:off x="5447634" y="932601"/>
            <a:ext cx="2592315" cy="646331"/>
          </a:xfrm>
          <a:prstGeom prst="rect">
            <a:avLst/>
          </a:prstGeom>
          <a:noFill/>
        </p:spPr>
        <p:txBody>
          <a:bodyPr wrap="square" rtlCol="0">
            <a:spAutoFit/>
          </a:bodyPr>
          <a:lstStyle/>
          <a:p>
            <a:pPr algn="ctr"/>
            <a:r>
              <a:rPr lang="en-US" b="1" i="1" dirty="0" smtClean="0">
                <a:solidFill>
                  <a:schemeClr val="accent4">
                    <a:lumMod val="75000"/>
                  </a:schemeClr>
                </a:solidFill>
              </a:rPr>
              <a:t>Incumbent Workers/</a:t>
            </a:r>
          </a:p>
          <a:p>
            <a:pPr algn="ctr"/>
            <a:r>
              <a:rPr lang="en-US" b="1" i="1" dirty="0" smtClean="0">
                <a:solidFill>
                  <a:schemeClr val="accent4">
                    <a:lumMod val="75000"/>
                  </a:schemeClr>
                </a:solidFill>
              </a:rPr>
              <a:t>Unemployed Adults</a:t>
            </a:r>
            <a:endParaRPr lang="en-US" b="1" i="1" dirty="0">
              <a:solidFill>
                <a:schemeClr val="accent4">
                  <a:lumMod val="75000"/>
                </a:schemeClr>
              </a:solidFill>
            </a:endParaRPr>
          </a:p>
        </p:txBody>
      </p:sp>
      <p:sp>
        <p:nvSpPr>
          <p:cNvPr id="6" name="TextBox 5"/>
          <p:cNvSpPr txBox="1"/>
          <p:nvPr/>
        </p:nvSpPr>
        <p:spPr>
          <a:xfrm rot="20994358">
            <a:off x="5439348" y="5204414"/>
            <a:ext cx="2592315" cy="923330"/>
          </a:xfrm>
          <a:prstGeom prst="rect">
            <a:avLst/>
          </a:prstGeom>
          <a:noFill/>
        </p:spPr>
        <p:txBody>
          <a:bodyPr wrap="square" rtlCol="0">
            <a:spAutoFit/>
          </a:bodyPr>
          <a:lstStyle/>
          <a:p>
            <a:pPr algn="ctr"/>
            <a:r>
              <a:rPr lang="en-US" b="1" i="1" dirty="0" smtClean="0">
                <a:solidFill>
                  <a:schemeClr val="accent4">
                    <a:lumMod val="75000"/>
                  </a:schemeClr>
                </a:solidFill>
              </a:rPr>
              <a:t>Pursuing Baccalaureate Degrees</a:t>
            </a:r>
            <a:endParaRPr lang="en-US" b="1" i="1" dirty="0">
              <a:solidFill>
                <a:schemeClr val="accent4">
                  <a:lumMod val="75000"/>
                </a:schemeClr>
              </a:solidFill>
            </a:endParaRPr>
          </a:p>
        </p:txBody>
      </p:sp>
      <p:sp>
        <p:nvSpPr>
          <p:cNvPr id="7" name="TextBox 6"/>
          <p:cNvSpPr txBox="1"/>
          <p:nvPr/>
        </p:nvSpPr>
        <p:spPr>
          <a:xfrm rot="318713">
            <a:off x="839074" y="5622054"/>
            <a:ext cx="2592315" cy="369332"/>
          </a:xfrm>
          <a:prstGeom prst="rect">
            <a:avLst/>
          </a:prstGeom>
          <a:noFill/>
        </p:spPr>
        <p:txBody>
          <a:bodyPr wrap="square" rtlCol="0">
            <a:spAutoFit/>
          </a:bodyPr>
          <a:lstStyle/>
          <a:p>
            <a:pPr algn="ctr"/>
            <a:r>
              <a:rPr lang="en-US" b="1" i="1" dirty="0" smtClean="0">
                <a:solidFill>
                  <a:schemeClr val="accent4">
                    <a:lumMod val="75000"/>
                  </a:schemeClr>
                </a:solidFill>
              </a:rPr>
              <a:t>Gainful Employment</a:t>
            </a:r>
            <a:endParaRPr lang="en-US" b="1" i="1"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rot="10800000" flipV="1">
            <a:off x="0" y="70307"/>
            <a:ext cx="9144000" cy="954107"/>
          </a:xfrm>
          <a:prstGeom prst="rect">
            <a:avLst/>
          </a:prstGeom>
          <a:noFill/>
          <a:ln>
            <a:noFill/>
          </a:ln>
        </p:spPr>
        <p:txBody>
          <a:bodyPr wrap="square" rtlCol="0">
            <a:spAutoFit/>
          </a:bodyPr>
          <a:lstStyle/>
          <a:p>
            <a:pPr algn="ctr"/>
            <a:r>
              <a:rPr lang="en-US" sz="2800" b="1" i="1" dirty="0" smtClean="0">
                <a:solidFill>
                  <a:schemeClr val="bg1"/>
                </a:solidFill>
                <a:latin typeface="Arial Narrow" pitchFamily="34" charset="0"/>
              </a:rPr>
              <a:t>A busy lifestyle is getting even busier challenging education to become more convenient and accommodating.</a:t>
            </a:r>
            <a:endParaRPr lang="en-US" sz="2800" b="1" i="1" dirty="0">
              <a:solidFill>
                <a:schemeClr val="bg1"/>
              </a:solidFill>
              <a:latin typeface="Arial Narrow" pitchFamily="34" charset="0"/>
            </a:endParaRPr>
          </a:p>
        </p:txBody>
      </p:sp>
      <p:graphicFrame>
        <p:nvGraphicFramePr>
          <p:cNvPr id="4" name="Chart 3"/>
          <p:cNvGraphicFramePr/>
          <p:nvPr/>
        </p:nvGraphicFramePr>
        <p:xfrm>
          <a:off x="457200" y="1314450"/>
          <a:ext cx="6972300" cy="4749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10800000" flipV="1">
            <a:off x="6203276" y="3903762"/>
            <a:ext cx="2286000" cy="707886"/>
          </a:xfrm>
          <a:prstGeom prst="rect">
            <a:avLst/>
          </a:prstGeom>
          <a:noFill/>
          <a:ln>
            <a:noFill/>
          </a:ln>
        </p:spPr>
        <p:txBody>
          <a:bodyPr wrap="square" rtlCol="0">
            <a:spAutoFit/>
          </a:bodyPr>
          <a:lstStyle/>
          <a:p>
            <a:pPr algn="ctr"/>
            <a:r>
              <a:rPr lang="en-US" sz="2000" i="1" dirty="0" smtClean="0">
                <a:solidFill>
                  <a:schemeClr val="accent3">
                    <a:lumMod val="75000"/>
                  </a:schemeClr>
                </a:solidFill>
                <a:latin typeface="Arial Narrow" pitchFamily="34" charset="0"/>
              </a:rPr>
              <a:t>Classes are offered at a convenient time</a:t>
            </a:r>
            <a:endParaRPr lang="en-US" sz="2000" i="1" dirty="0">
              <a:solidFill>
                <a:schemeClr val="accent3">
                  <a:lumMod val="75000"/>
                </a:schemeClr>
              </a:solidFill>
              <a:latin typeface="Arial Narrow" pitchFamily="34" charset="0"/>
            </a:endParaRPr>
          </a:p>
        </p:txBody>
      </p:sp>
      <p:sp>
        <p:nvSpPr>
          <p:cNvPr id="6" name="TextBox 5"/>
          <p:cNvSpPr txBox="1"/>
          <p:nvPr/>
        </p:nvSpPr>
        <p:spPr>
          <a:xfrm rot="10800000" flipV="1">
            <a:off x="6172200" y="2549664"/>
            <a:ext cx="2286000" cy="707886"/>
          </a:xfrm>
          <a:prstGeom prst="rect">
            <a:avLst/>
          </a:prstGeom>
          <a:noFill/>
          <a:ln>
            <a:noFill/>
          </a:ln>
        </p:spPr>
        <p:txBody>
          <a:bodyPr wrap="square" rtlCol="0">
            <a:spAutoFit/>
          </a:bodyPr>
          <a:lstStyle/>
          <a:p>
            <a:pPr algn="ctr"/>
            <a:r>
              <a:rPr lang="en-US" sz="2000" i="1" dirty="0" smtClean="0">
                <a:solidFill>
                  <a:schemeClr val="accent4">
                    <a:lumMod val="75000"/>
                  </a:schemeClr>
                </a:solidFill>
                <a:latin typeface="Arial Narrow" pitchFamily="34" charset="0"/>
              </a:rPr>
              <a:t>My life is too busy for class</a:t>
            </a:r>
            <a:endParaRPr lang="en-US" sz="2000" i="1" dirty="0">
              <a:solidFill>
                <a:schemeClr val="accent4">
                  <a:lumMod val="75000"/>
                </a:schemeClr>
              </a:solidFill>
              <a:latin typeface="Arial Narrow" pitchFamily="34" charset="0"/>
            </a:endParaRPr>
          </a:p>
        </p:txBody>
      </p:sp>
      <p:sp>
        <p:nvSpPr>
          <p:cNvPr id="7" name="TextBox 6"/>
          <p:cNvSpPr txBox="1"/>
          <p:nvPr/>
        </p:nvSpPr>
        <p:spPr>
          <a:xfrm rot="10800000" flipV="1">
            <a:off x="2613362" y="1412755"/>
            <a:ext cx="3371850" cy="707886"/>
          </a:xfrm>
          <a:prstGeom prst="rect">
            <a:avLst/>
          </a:prstGeom>
          <a:noFill/>
          <a:ln>
            <a:noFill/>
          </a:ln>
        </p:spPr>
        <p:txBody>
          <a:bodyPr wrap="square" rtlCol="0">
            <a:spAutoFit/>
          </a:bodyPr>
          <a:lstStyle/>
          <a:p>
            <a:pPr algn="ctr"/>
            <a:r>
              <a:rPr lang="en-US" sz="2000" dirty="0" smtClean="0">
                <a:solidFill>
                  <a:schemeClr val="accent3">
                    <a:lumMod val="75000"/>
                  </a:schemeClr>
                </a:solidFill>
                <a:latin typeface="Arial Narrow" pitchFamily="34" charset="0"/>
              </a:rPr>
              <a:t>Older Prospects</a:t>
            </a:r>
          </a:p>
          <a:p>
            <a:pPr algn="ctr"/>
            <a:r>
              <a:rPr lang="en-US" sz="2000" u="sng" dirty="0" smtClean="0">
                <a:solidFill>
                  <a:schemeClr val="accent3">
                    <a:lumMod val="75000"/>
                  </a:schemeClr>
                </a:solidFill>
                <a:latin typeface="Arial Narrow" pitchFamily="34" charset="0"/>
              </a:rPr>
              <a:t>Percent Strongly/Somewhat Agree</a:t>
            </a:r>
          </a:p>
        </p:txBody>
      </p:sp>
      <p:sp>
        <p:nvSpPr>
          <p:cNvPr id="9" name="Isosceles Triangle 8"/>
          <p:cNvSpPr/>
          <p:nvPr/>
        </p:nvSpPr>
        <p:spPr>
          <a:xfrm rot="16200000">
            <a:off x="4270426" y="2666571"/>
            <a:ext cx="921712" cy="1870501"/>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629607" y="3429000"/>
            <a:ext cx="921712" cy="338554"/>
          </a:xfrm>
          <a:prstGeom prst="rect">
            <a:avLst/>
          </a:prstGeom>
          <a:noFill/>
          <a:ln>
            <a:noFill/>
          </a:ln>
        </p:spPr>
        <p:txBody>
          <a:bodyPr wrap="square" rtlCol="0">
            <a:spAutoFit/>
          </a:bodyPr>
          <a:lstStyle/>
          <a:p>
            <a:r>
              <a:rPr lang="en-US" sz="1600" b="1" dirty="0" smtClean="0">
                <a:solidFill>
                  <a:schemeClr val="bg1"/>
                </a:solidFill>
              </a:rPr>
              <a:t>Barrier</a:t>
            </a:r>
            <a:endParaRPr lang="en-US" sz="1600" b="1" dirty="0">
              <a:solidFill>
                <a:schemeClr val="bg1"/>
              </a:solidFill>
            </a:endParaRPr>
          </a:p>
        </p:txBody>
      </p:sp>
      <p:sp>
        <p:nvSpPr>
          <p:cNvPr id="10" name="Oval 9"/>
          <p:cNvSpPr/>
          <p:nvPr/>
        </p:nvSpPr>
        <p:spPr>
          <a:xfrm>
            <a:off x="8258848" y="4235498"/>
            <a:ext cx="518463" cy="345642"/>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7797992" y="2910537"/>
            <a:ext cx="518463" cy="345642"/>
          </a:xfrm>
          <a:prstGeom prst="ellipse">
            <a:avLst/>
          </a:prstGeom>
          <a:noFill/>
          <a:ln>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rot="10800000" flipV="1">
            <a:off x="8086028" y="4235498"/>
            <a:ext cx="806498" cy="307777"/>
          </a:xfrm>
          <a:prstGeom prst="rect">
            <a:avLst/>
          </a:prstGeom>
          <a:noFill/>
          <a:ln>
            <a:noFill/>
          </a:ln>
        </p:spPr>
        <p:txBody>
          <a:bodyPr wrap="square" rtlCol="0">
            <a:spAutoFit/>
          </a:bodyPr>
          <a:lstStyle/>
          <a:p>
            <a:pPr algn="ctr"/>
            <a:r>
              <a:rPr lang="en-US" sz="1400" b="1" dirty="0" smtClean="0">
                <a:solidFill>
                  <a:schemeClr val="accent3">
                    <a:lumMod val="75000"/>
                  </a:schemeClr>
                </a:solidFill>
                <a:latin typeface="Arial Narrow" pitchFamily="34" charset="0"/>
              </a:rPr>
              <a:t>-19</a:t>
            </a:r>
            <a:endParaRPr lang="en-US" sz="1400" b="1" dirty="0">
              <a:solidFill>
                <a:schemeClr val="accent3">
                  <a:lumMod val="75000"/>
                </a:schemeClr>
              </a:solidFill>
              <a:latin typeface="Arial Narrow" pitchFamily="34" charset="0"/>
            </a:endParaRPr>
          </a:p>
        </p:txBody>
      </p:sp>
      <p:sp>
        <p:nvSpPr>
          <p:cNvPr id="13" name="TextBox 12"/>
          <p:cNvSpPr txBox="1"/>
          <p:nvPr/>
        </p:nvSpPr>
        <p:spPr>
          <a:xfrm rot="10800000" flipV="1">
            <a:off x="7625171" y="2910537"/>
            <a:ext cx="806498" cy="307777"/>
          </a:xfrm>
          <a:prstGeom prst="rect">
            <a:avLst/>
          </a:prstGeom>
          <a:noFill/>
          <a:ln>
            <a:noFill/>
          </a:ln>
        </p:spPr>
        <p:txBody>
          <a:bodyPr wrap="square" rtlCol="0">
            <a:spAutoFit/>
          </a:bodyPr>
          <a:lstStyle/>
          <a:p>
            <a:pPr algn="ctr"/>
            <a:r>
              <a:rPr lang="en-US" sz="1400" b="1" dirty="0" smtClean="0">
                <a:solidFill>
                  <a:srgbClr val="653D7B"/>
                </a:solidFill>
                <a:latin typeface="Arial Narrow" pitchFamily="34" charset="0"/>
              </a:rPr>
              <a:t>+15</a:t>
            </a:r>
            <a:endParaRPr lang="en-US" sz="1400" b="1" dirty="0">
              <a:solidFill>
                <a:srgbClr val="653D7B"/>
              </a:solidFill>
              <a:latin typeface="Arial Narrow"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nvGraphicFramePr>
        <p:xfrm>
          <a:off x="0" y="1257300"/>
          <a:ext cx="8801100" cy="4400550"/>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p:cNvSpPr txBox="1"/>
          <p:nvPr/>
        </p:nvSpPr>
        <p:spPr>
          <a:xfrm rot="10800000" flipV="1">
            <a:off x="172822" y="131862"/>
            <a:ext cx="8719703" cy="830997"/>
          </a:xfrm>
          <a:prstGeom prst="rect">
            <a:avLst/>
          </a:prstGeom>
          <a:noFill/>
          <a:ln>
            <a:noFill/>
          </a:ln>
        </p:spPr>
        <p:txBody>
          <a:bodyPr wrap="square" rtlCol="0">
            <a:spAutoFit/>
          </a:bodyPr>
          <a:lstStyle/>
          <a:p>
            <a:pPr algn="ctr"/>
            <a:r>
              <a:rPr lang="en-US" sz="2400" b="1" i="1" dirty="0" smtClean="0">
                <a:solidFill>
                  <a:schemeClr val="bg1"/>
                </a:solidFill>
                <a:latin typeface="Arial Narrow" pitchFamily="34" charset="0"/>
              </a:rPr>
              <a:t>The desire for convenience is demonstrated even more dramatically by the older prospects’ growing interest in online courses.</a:t>
            </a:r>
            <a:endParaRPr lang="en-US" sz="2400" b="1" i="1" dirty="0">
              <a:solidFill>
                <a:schemeClr val="bg1"/>
              </a:solidFill>
              <a:latin typeface="Arial Narrow" pitchFamily="34" charset="0"/>
            </a:endParaRPr>
          </a:p>
        </p:txBody>
      </p:sp>
      <p:sp>
        <p:nvSpPr>
          <p:cNvPr id="27" name="TextBox 26"/>
          <p:cNvSpPr txBox="1"/>
          <p:nvPr/>
        </p:nvSpPr>
        <p:spPr>
          <a:xfrm rot="10800000" flipV="1">
            <a:off x="514350" y="5715000"/>
            <a:ext cx="2400300" cy="400110"/>
          </a:xfrm>
          <a:prstGeom prst="rect">
            <a:avLst/>
          </a:prstGeom>
          <a:noFill/>
          <a:ln>
            <a:noFill/>
          </a:ln>
        </p:spPr>
        <p:txBody>
          <a:bodyPr wrap="square" rtlCol="0">
            <a:spAutoFit/>
          </a:bodyPr>
          <a:lstStyle/>
          <a:p>
            <a:pPr algn="ctr"/>
            <a:r>
              <a:rPr lang="en-US" sz="2000" dirty="0" smtClean="0">
                <a:solidFill>
                  <a:schemeClr val="accent3">
                    <a:lumMod val="75000"/>
                  </a:schemeClr>
                </a:solidFill>
                <a:latin typeface="Arial Narrow" pitchFamily="34" charset="0"/>
              </a:rPr>
              <a:t>Older Prospects</a:t>
            </a:r>
            <a:endParaRPr lang="en-US" sz="2000" dirty="0">
              <a:solidFill>
                <a:schemeClr val="accent3">
                  <a:lumMod val="75000"/>
                </a:schemeClr>
              </a:solidFill>
              <a:latin typeface="Arial Narrow" pitchFamily="34" charset="0"/>
            </a:endParaRPr>
          </a:p>
        </p:txBody>
      </p:sp>
      <p:sp>
        <p:nvSpPr>
          <p:cNvPr id="11" name="TextBox 10"/>
          <p:cNvSpPr txBox="1"/>
          <p:nvPr/>
        </p:nvSpPr>
        <p:spPr>
          <a:xfrm rot="10800000" flipV="1">
            <a:off x="5493713" y="5714939"/>
            <a:ext cx="2971800" cy="400110"/>
          </a:xfrm>
          <a:prstGeom prst="rect">
            <a:avLst/>
          </a:prstGeom>
          <a:noFill/>
          <a:ln>
            <a:noFill/>
          </a:ln>
        </p:spPr>
        <p:txBody>
          <a:bodyPr wrap="square" rtlCol="0">
            <a:spAutoFit/>
          </a:bodyPr>
          <a:lstStyle/>
          <a:p>
            <a:pPr algn="ctr"/>
            <a:r>
              <a:rPr lang="en-US" sz="2000" dirty="0" smtClean="0">
                <a:solidFill>
                  <a:schemeClr val="accent3">
                    <a:lumMod val="75000"/>
                  </a:schemeClr>
                </a:solidFill>
                <a:latin typeface="Arial Narrow" pitchFamily="34" charset="0"/>
              </a:rPr>
              <a:t>High School Students</a:t>
            </a:r>
            <a:endParaRPr lang="en-US" sz="2000" dirty="0">
              <a:solidFill>
                <a:schemeClr val="accent3">
                  <a:lumMod val="75000"/>
                </a:schemeClr>
              </a:solidFill>
              <a:latin typeface="Arial Narrow" pitchFamily="34" charset="0"/>
            </a:endParaRPr>
          </a:p>
        </p:txBody>
      </p:sp>
      <p:sp>
        <p:nvSpPr>
          <p:cNvPr id="7" name="TextBox 6"/>
          <p:cNvSpPr txBox="1"/>
          <p:nvPr/>
        </p:nvSpPr>
        <p:spPr>
          <a:xfrm rot="10800000" flipV="1">
            <a:off x="2743200" y="1771651"/>
            <a:ext cx="3429000" cy="400110"/>
          </a:xfrm>
          <a:prstGeom prst="rect">
            <a:avLst/>
          </a:prstGeom>
          <a:noFill/>
          <a:ln>
            <a:noFill/>
          </a:ln>
        </p:spPr>
        <p:txBody>
          <a:bodyPr wrap="square" rtlCol="0">
            <a:spAutoFit/>
          </a:bodyPr>
          <a:lstStyle/>
          <a:p>
            <a:pPr algn="ctr"/>
            <a:r>
              <a:rPr lang="en-US" sz="2000" u="sng" dirty="0" smtClean="0">
                <a:solidFill>
                  <a:schemeClr val="accent3">
                    <a:lumMod val="75000"/>
                  </a:schemeClr>
                </a:solidFill>
                <a:latin typeface="Arial Narrow" pitchFamily="34" charset="0"/>
              </a:rPr>
              <a:t>Desire For Online Courses</a:t>
            </a:r>
            <a:endParaRPr lang="en-US" sz="2000" u="sng" dirty="0">
              <a:solidFill>
                <a:schemeClr val="accent3">
                  <a:lumMod val="75000"/>
                </a:schemeClr>
              </a:solidFill>
              <a:latin typeface="Arial Narrow" pitchFamily="34" charset="0"/>
            </a:endParaRPr>
          </a:p>
        </p:txBody>
      </p:sp>
      <p:sp>
        <p:nvSpPr>
          <p:cNvPr id="8" name="TextBox 7"/>
          <p:cNvSpPr txBox="1"/>
          <p:nvPr/>
        </p:nvSpPr>
        <p:spPr>
          <a:xfrm rot="10800000" flipV="1">
            <a:off x="2094899" y="2323026"/>
            <a:ext cx="1209747" cy="307777"/>
          </a:xfrm>
          <a:prstGeom prst="rect">
            <a:avLst/>
          </a:prstGeom>
          <a:noFill/>
          <a:ln>
            <a:noFill/>
          </a:ln>
        </p:spPr>
        <p:txBody>
          <a:bodyPr wrap="square" rtlCol="0">
            <a:spAutoFit/>
          </a:bodyPr>
          <a:lstStyle/>
          <a:p>
            <a:pPr algn="ctr"/>
            <a:r>
              <a:rPr lang="en-US" sz="1400" b="1" dirty="0" smtClean="0">
                <a:solidFill>
                  <a:schemeClr val="accent3">
                    <a:lumMod val="75000"/>
                  </a:schemeClr>
                </a:solidFill>
                <a:latin typeface="Arial Narrow" pitchFamily="34" charset="0"/>
              </a:rPr>
              <a:t>+18</a:t>
            </a:r>
          </a:p>
        </p:txBody>
      </p:sp>
      <p:sp>
        <p:nvSpPr>
          <p:cNvPr id="9" name="Oval 8"/>
          <p:cNvSpPr/>
          <p:nvPr/>
        </p:nvSpPr>
        <p:spPr>
          <a:xfrm>
            <a:off x="2440541" y="2334467"/>
            <a:ext cx="518463" cy="345642"/>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rot="10800000" flipV="1">
            <a:off x="885151" y="131862"/>
            <a:ext cx="7488909" cy="830997"/>
          </a:xfrm>
          <a:prstGeom prst="rect">
            <a:avLst/>
          </a:prstGeom>
          <a:noFill/>
          <a:ln>
            <a:noFill/>
          </a:ln>
        </p:spPr>
        <p:txBody>
          <a:bodyPr wrap="square" rtlCol="0">
            <a:spAutoFit/>
          </a:bodyPr>
          <a:lstStyle/>
          <a:p>
            <a:pPr algn="ctr"/>
            <a:r>
              <a:rPr lang="en-US" sz="2400" b="1" i="1" dirty="0" smtClean="0">
                <a:solidFill>
                  <a:schemeClr val="bg1"/>
                </a:solidFill>
                <a:latin typeface="Arial Narrow" pitchFamily="34" charset="0"/>
              </a:rPr>
              <a:t>The “good job” will continue to be a “siren call” for many who are considering postsecondary education.</a:t>
            </a:r>
            <a:endParaRPr lang="en-US" sz="2400" b="1" i="1" dirty="0">
              <a:solidFill>
                <a:schemeClr val="bg1"/>
              </a:solidFill>
              <a:latin typeface="Arial Narrow" pitchFamily="34" charset="0"/>
            </a:endParaRPr>
          </a:p>
        </p:txBody>
      </p:sp>
      <p:graphicFrame>
        <p:nvGraphicFramePr>
          <p:cNvPr id="4" name="Chart 3"/>
          <p:cNvGraphicFramePr/>
          <p:nvPr/>
        </p:nvGraphicFramePr>
        <p:xfrm>
          <a:off x="1346008" y="1585576"/>
          <a:ext cx="6394378" cy="44005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10800000" flipV="1">
            <a:off x="2613362" y="1585576"/>
            <a:ext cx="3789267" cy="646331"/>
          </a:xfrm>
          <a:prstGeom prst="rect">
            <a:avLst/>
          </a:prstGeom>
          <a:noFill/>
          <a:ln>
            <a:noFill/>
          </a:ln>
        </p:spPr>
        <p:txBody>
          <a:bodyPr wrap="square" rtlCol="0">
            <a:spAutoFit/>
          </a:bodyPr>
          <a:lstStyle/>
          <a:p>
            <a:pPr algn="ctr"/>
            <a:r>
              <a:rPr lang="en-US" i="1" dirty="0" smtClean="0">
                <a:solidFill>
                  <a:schemeClr val="accent3">
                    <a:lumMod val="75000"/>
                  </a:schemeClr>
                </a:solidFill>
                <a:latin typeface="Arial Narrow" pitchFamily="34" charset="0"/>
              </a:rPr>
              <a:t>If I did go to school, I would take a job if offered and continue at a slower pace.</a:t>
            </a:r>
            <a:endParaRPr lang="en-US" i="1" dirty="0">
              <a:solidFill>
                <a:schemeClr val="accent3">
                  <a:lumMod val="75000"/>
                </a:schemeClr>
              </a:solidFill>
              <a:latin typeface="Arial Narrow" pitchFamily="34" charset="0"/>
            </a:endParaRPr>
          </a:p>
        </p:txBody>
      </p:sp>
      <p:sp>
        <p:nvSpPr>
          <p:cNvPr id="6" name="TextBox 5"/>
          <p:cNvSpPr txBox="1"/>
          <p:nvPr/>
        </p:nvSpPr>
        <p:spPr>
          <a:xfrm rot="10800000" flipV="1">
            <a:off x="2843790" y="1182327"/>
            <a:ext cx="3371850" cy="400110"/>
          </a:xfrm>
          <a:prstGeom prst="rect">
            <a:avLst/>
          </a:prstGeom>
          <a:noFill/>
          <a:ln>
            <a:noFill/>
          </a:ln>
        </p:spPr>
        <p:txBody>
          <a:bodyPr wrap="square" rtlCol="0">
            <a:spAutoFit/>
          </a:bodyPr>
          <a:lstStyle/>
          <a:p>
            <a:pPr algn="ctr"/>
            <a:r>
              <a:rPr lang="en-US" sz="2000" b="1" dirty="0" smtClean="0">
                <a:solidFill>
                  <a:schemeClr val="accent3">
                    <a:lumMod val="75000"/>
                  </a:schemeClr>
                </a:solidFill>
                <a:latin typeface="Arial Narrow" pitchFamily="34" charset="0"/>
              </a:rPr>
              <a:t>2011 Only</a:t>
            </a:r>
            <a:endParaRPr lang="en-US" sz="2000" b="1" u="sng" dirty="0">
              <a:solidFill>
                <a:schemeClr val="accent3">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rot="10800000" flipV="1">
            <a:off x="885151" y="131862"/>
            <a:ext cx="7488909" cy="830997"/>
          </a:xfrm>
          <a:prstGeom prst="rect">
            <a:avLst/>
          </a:prstGeom>
          <a:noFill/>
          <a:ln>
            <a:noFill/>
          </a:ln>
        </p:spPr>
        <p:txBody>
          <a:bodyPr wrap="square" rtlCol="0">
            <a:spAutoFit/>
          </a:bodyPr>
          <a:lstStyle/>
          <a:p>
            <a:pPr algn="ctr"/>
            <a:r>
              <a:rPr lang="en-US" sz="2400" b="1" i="1" dirty="0" smtClean="0">
                <a:solidFill>
                  <a:schemeClr val="bg1"/>
                </a:solidFill>
                <a:latin typeface="Arial Narrow" pitchFamily="34" charset="0"/>
              </a:rPr>
              <a:t>These four barriers could keep them from pursuing the educational dream.</a:t>
            </a:r>
            <a:endParaRPr lang="en-US" sz="2400" b="1" i="1" dirty="0">
              <a:solidFill>
                <a:schemeClr val="bg1"/>
              </a:solidFill>
              <a:latin typeface="Arial Narrow" pitchFamily="34" charset="0"/>
            </a:endParaRPr>
          </a:p>
        </p:txBody>
      </p:sp>
      <p:sp>
        <p:nvSpPr>
          <p:cNvPr id="9" name="TextBox 8"/>
          <p:cNvSpPr txBox="1"/>
          <p:nvPr/>
        </p:nvSpPr>
        <p:spPr>
          <a:xfrm>
            <a:off x="2670969" y="1758397"/>
            <a:ext cx="4550953" cy="3970318"/>
          </a:xfrm>
          <a:prstGeom prst="rect">
            <a:avLst/>
          </a:prstGeom>
          <a:noFill/>
        </p:spPr>
        <p:txBody>
          <a:bodyPr wrap="square" rtlCol="0">
            <a:spAutoFit/>
          </a:bodyPr>
          <a:lstStyle/>
          <a:p>
            <a:pPr marL="457200" indent="-457200">
              <a:lnSpc>
                <a:spcPct val="150000"/>
              </a:lnSpc>
              <a:buClr>
                <a:schemeClr val="accent4">
                  <a:lumMod val="75000"/>
                </a:schemeClr>
              </a:buClr>
              <a:buFont typeface="Wingdings" pitchFamily="2" charset="2"/>
              <a:buChar char="Ø"/>
            </a:pPr>
            <a:r>
              <a:rPr lang="en-US" sz="2400" dirty="0" smtClean="0">
                <a:solidFill>
                  <a:srgbClr val="77933C"/>
                </a:solidFill>
                <a:latin typeface="Arial Narrow" pitchFamily="34" charset="0"/>
              </a:rPr>
              <a:t>Tuition Expense</a:t>
            </a:r>
          </a:p>
          <a:p>
            <a:pPr marL="457200" indent="-457200">
              <a:lnSpc>
                <a:spcPct val="150000"/>
              </a:lnSpc>
              <a:buClr>
                <a:schemeClr val="accent4">
                  <a:lumMod val="75000"/>
                </a:schemeClr>
              </a:buClr>
              <a:buFont typeface="Wingdings" pitchFamily="2" charset="2"/>
              <a:buChar char="Ø"/>
            </a:pPr>
            <a:endParaRPr lang="en-US" sz="2400" dirty="0" smtClean="0">
              <a:solidFill>
                <a:srgbClr val="77933C"/>
              </a:solidFill>
              <a:latin typeface="Arial Narrow" pitchFamily="34" charset="0"/>
            </a:endParaRPr>
          </a:p>
          <a:p>
            <a:pPr marL="457200" indent="-457200">
              <a:lnSpc>
                <a:spcPct val="150000"/>
              </a:lnSpc>
              <a:buClr>
                <a:schemeClr val="accent4">
                  <a:lumMod val="75000"/>
                </a:schemeClr>
              </a:buClr>
              <a:buFont typeface="Wingdings" pitchFamily="2" charset="2"/>
              <a:buChar char="Ø"/>
            </a:pPr>
            <a:r>
              <a:rPr lang="en-US" sz="2400" dirty="0" smtClean="0">
                <a:solidFill>
                  <a:srgbClr val="77933C"/>
                </a:solidFill>
                <a:latin typeface="Arial Narrow" pitchFamily="34" charset="0"/>
              </a:rPr>
              <a:t>Access to Aid</a:t>
            </a:r>
          </a:p>
          <a:p>
            <a:pPr marL="457200" indent="-457200">
              <a:lnSpc>
                <a:spcPct val="150000"/>
              </a:lnSpc>
              <a:buClr>
                <a:schemeClr val="accent4">
                  <a:lumMod val="75000"/>
                </a:schemeClr>
              </a:buClr>
              <a:buFont typeface="Wingdings" pitchFamily="2" charset="2"/>
              <a:buChar char="Ø"/>
            </a:pPr>
            <a:endParaRPr lang="en-US" sz="2400" dirty="0" smtClean="0">
              <a:solidFill>
                <a:srgbClr val="77933C"/>
              </a:solidFill>
              <a:latin typeface="Arial Narrow" pitchFamily="34" charset="0"/>
            </a:endParaRPr>
          </a:p>
          <a:p>
            <a:pPr marL="457200" indent="-457200">
              <a:lnSpc>
                <a:spcPct val="150000"/>
              </a:lnSpc>
              <a:buClr>
                <a:schemeClr val="accent4">
                  <a:lumMod val="75000"/>
                </a:schemeClr>
              </a:buClr>
              <a:buFont typeface="Wingdings" pitchFamily="2" charset="2"/>
              <a:buChar char="Ø"/>
            </a:pPr>
            <a:r>
              <a:rPr lang="en-US" sz="2400" dirty="0" smtClean="0">
                <a:solidFill>
                  <a:srgbClr val="77933C"/>
                </a:solidFill>
                <a:latin typeface="Arial Narrow" pitchFamily="34" charset="0"/>
              </a:rPr>
              <a:t>Busy Life Style</a:t>
            </a:r>
          </a:p>
          <a:p>
            <a:pPr marL="457200" indent="-457200">
              <a:lnSpc>
                <a:spcPct val="150000"/>
              </a:lnSpc>
              <a:buClr>
                <a:schemeClr val="accent4">
                  <a:lumMod val="75000"/>
                </a:schemeClr>
              </a:buClr>
              <a:buFont typeface="Wingdings" pitchFamily="2" charset="2"/>
              <a:buChar char="Ø"/>
            </a:pPr>
            <a:endParaRPr lang="en-US" sz="2400" dirty="0" smtClean="0">
              <a:solidFill>
                <a:srgbClr val="77933C"/>
              </a:solidFill>
              <a:latin typeface="Arial Narrow" pitchFamily="34" charset="0"/>
            </a:endParaRPr>
          </a:p>
          <a:p>
            <a:pPr marL="457200" indent="-457200">
              <a:lnSpc>
                <a:spcPct val="150000"/>
              </a:lnSpc>
              <a:buClr>
                <a:schemeClr val="accent4">
                  <a:lumMod val="75000"/>
                </a:schemeClr>
              </a:buClr>
              <a:buFont typeface="Wingdings" pitchFamily="2" charset="2"/>
              <a:buChar char="Ø"/>
            </a:pPr>
            <a:r>
              <a:rPr lang="en-US" sz="2400" dirty="0" smtClean="0">
                <a:solidFill>
                  <a:srgbClr val="77933C"/>
                </a:solidFill>
                <a:latin typeface="Arial Narrow" pitchFamily="34" charset="0"/>
              </a:rPr>
              <a:t>“Good” Job Opportunities</a:t>
            </a:r>
            <a:endParaRPr lang="en-US" sz="2400" dirty="0">
              <a:solidFill>
                <a:srgbClr val="77933C"/>
              </a:solidFill>
              <a:latin typeface="Arial Narrow"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rot="10800000" flipV="1">
            <a:off x="-1" y="55398"/>
            <a:ext cx="9143999" cy="954107"/>
          </a:xfrm>
          <a:prstGeom prst="rect">
            <a:avLst/>
          </a:prstGeom>
          <a:noFill/>
          <a:ln>
            <a:noFill/>
          </a:ln>
        </p:spPr>
        <p:txBody>
          <a:bodyPr wrap="square" rtlCol="0">
            <a:spAutoFit/>
          </a:bodyPr>
          <a:lstStyle/>
          <a:p>
            <a:pPr algn="ctr"/>
            <a:r>
              <a:rPr lang="en-US" sz="2800" b="1" i="1" dirty="0" smtClean="0">
                <a:solidFill>
                  <a:schemeClr val="bg1"/>
                </a:solidFill>
                <a:latin typeface="Arial Narrow" pitchFamily="34" charset="0"/>
              </a:rPr>
              <a:t>Recent enrollment data confirm that these barriers do keep many high school students from pursuing the education dream.</a:t>
            </a:r>
            <a:endParaRPr lang="en-US" sz="2800" b="1" i="1" dirty="0">
              <a:solidFill>
                <a:schemeClr val="bg1"/>
              </a:solidFill>
              <a:latin typeface="Arial Narrow" pitchFamily="34" charset="0"/>
            </a:endParaRPr>
          </a:p>
        </p:txBody>
      </p:sp>
      <p:grpSp>
        <p:nvGrpSpPr>
          <p:cNvPr id="8" name="Group 7"/>
          <p:cNvGrpSpPr/>
          <p:nvPr/>
        </p:nvGrpSpPr>
        <p:grpSpPr>
          <a:xfrm>
            <a:off x="628650" y="1714500"/>
            <a:ext cx="7429500" cy="4145730"/>
            <a:chOff x="628650" y="1714500"/>
            <a:chExt cx="7429500" cy="4145730"/>
          </a:xfrm>
        </p:grpSpPr>
        <p:pic>
          <p:nvPicPr>
            <p:cNvPr id="2050" name="Picture 2" descr="College Readiness Chart"/>
            <p:cNvPicPr>
              <a:picLocks noChangeAspect="1" noChangeArrowheads="1"/>
            </p:cNvPicPr>
            <p:nvPr/>
          </p:nvPicPr>
          <p:blipFill>
            <a:blip r:embed="rId3" cstate="print"/>
            <a:srcRect t="19880"/>
            <a:stretch>
              <a:fillRect/>
            </a:stretch>
          </p:blipFill>
          <p:spPr bwMode="auto">
            <a:xfrm>
              <a:off x="628650" y="1714500"/>
              <a:ext cx="7429500" cy="4145730"/>
            </a:xfrm>
            <a:prstGeom prst="rect">
              <a:avLst/>
            </a:prstGeom>
            <a:noFill/>
          </p:spPr>
        </p:pic>
        <p:sp>
          <p:nvSpPr>
            <p:cNvPr id="4" name="Rectangle 3"/>
            <p:cNvSpPr/>
            <p:nvPr/>
          </p:nvSpPr>
          <p:spPr>
            <a:xfrm>
              <a:off x="3304646" y="2449681"/>
              <a:ext cx="2189066" cy="2937957"/>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477467" y="2449681"/>
              <a:ext cx="1901031" cy="338554"/>
            </a:xfrm>
            <a:prstGeom prst="rect">
              <a:avLst/>
            </a:prstGeom>
            <a:noFill/>
          </p:spPr>
          <p:txBody>
            <a:bodyPr wrap="square" rtlCol="0">
              <a:spAutoFit/>
            </a:bodyPr>
            <a:lstStyle/>
            <a:p>
              <a:r>
                <a:rPr lang="en-US" sz="1600" b="1" dirty="0" smtClean="0">
                  <a:solidFill>
                    <a:schemeClr val="bg1"/>
                  </a:solidFill>
                </a:rPr>
                <a:t>Public university</a:t>
              </a:r>
              <a:endParaRPr lang="en-US" sz="1600" b="1" dirty="0">
                <a:solidFill>
                  <a:schemeClr val="bg1"/>
                </a:solidFill>
              </a:endParaRPr>
            </a:p>
          </p:txBody>
        </p:sp>
        <p:sp>
          <p:nvSpPr>
            <p:cNvPr id="6" name="Rectangle 5"/>
            <p:cNvSpPr/>
            <p:nvPr/>
          </p:nvSpPr>
          <p:spPr>
            <a:xfrm>
              <a:off x="5493712" y="2449681"/>
              <a:ext cx="1152140" cy="2937957"/>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551319" y="2449681"/>
              <a:ext cx="1036926" cy="345642"/>
            </a:xfrm>
            <a:prstGeom prst="rect">
              <a:avLst/>
            </a:prstGeom>
            <a:noFill/>
          </p:spPr>
          <p:txBody>
            <a:bodyPr wrap="square" rtlCol="0">
              <a:spAutoFit/>
            </a:bodyPr>
            <a:lstStyle/>
            <a:p>
              <a:pPr algn="ctr"/>
              <a:r>
                <a:rPr lang="en-US" sz="1600" b="1" dirty="0" smtClean="0">
                  <a:solidFill>
                    <a:schemeClr val="bg1"/>
                  </a:solidFill>
                </a:rPr>
                <a:t>KCTCS</a:t>
              </a:r>
              <a:endParaRPr lang="en-US" sz="1600" b="1" dirty="0">
                <a:solidFill>
                  <a:schemeClr val="bg1"/>
                </a:solidFill>
              </a:endParaRPr>
            </a:p>
          </p:txBody>
        </p:sp>
      </p:grpSp>
      <p:sp>
        <p:nvSpPr>
          <p:cNvPr id="9" name="TextBox 8"/>
          <p:cNvSpPr txBox="1"/>
          <p:nvPr/>
        </p:nvSpPr>
        <p:spPr>
          <a:xfrm rot="10800000" flipV="1">
            <a:off x="1749257" y="6167307"/>
            <a:ext cx="5587878" cy="338554"/>
          </a:xfrm>
          <a:prstGeom prst="rect">
            <a:avLst/>
          </a:prstGeom>
          <a:noFill/>
          <a:ln>
            <a:noFill/>
          </a:ln>
        </p:spPr>
        <p:txBody>
          <a:bodyPr wrap="square" rtlCol="0">
            <a:spAutoFit/>
          </a:bodyPr>
          <a:lstStyle/>
          <a:p>
            <a:pPr algn="ctr"/>
            <a:r>
              <a:rPr lang="en-US" sz="1600" i="1" dirty="0" smtClean="0">
                <a:solidFill>
                  <a:schemeClr val="accent3">
                    <a:lumMod val="75000"/>
                  </a:schemeClr>
                </a:solidFill>
                <a:latin typeface="Arial Narrow" pitchFamily="34" charset="0"/>
              </a:rPr>
              <a:t>Source: Kentucky Council on Postsecondary Education</a:t>
            </a:r>
            <a:endParaRPr lang="en-US" sz="1600" i="1" dirty="0">
              <a:solidFill>
                <a:schemeClr val="accent3">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0"/>
          <p:cNvSpPr txBox="1">
            <a:spLocks noChangeArrowheads="1"/>
          </p:cNvSpPr>
          <p:nvPr/>
        </p:nvSpPr>
        <p:spPr bwMode="auto">
          <a:xfrm>
            <a:off x="4057650" y="2571750"/>
            <a:ext cx="4629150" cy="1200329"/>
          </a:xfrm>
          <a:prstGeom prst="rect">
            <a:avLst/>
          </a:prstGeom>
          <a:noFill/>
          <a:ln w="9525">
            <a:noFill/>
            <a:miter lim="800000"/>
            <a:headEnd/>
            <a:tailEnd/>
          </a:ln>
        </p:spPr>
        <p:txBody>
          <a:bodyPr wrap="square">
            <a:spAutoFit/>
          </a:bodyPr>
          <a:lstStyle/>
          <a:p>
            <a:pPr algn="ctr"/>
            <a:r>
              <a:rPr lang="en-US" sz="3600" b="1" i="1" dirty="0" smtClean="0">
                <a:solidFill>
                  <a:schemeClr val="accent3">
                    <a:lumMod val="75000"/>
                  </a:schemeClr>
                </a:solidFill>
                <a:latin typeface="Arial Narrow" pitchFamily="34" charset="0"/>
              </a:rPr>
              <a:t>Marketing &amp; Communications</a:t>
            </a:r>
            <a:endParaRPr lang="en-US" sz="3200" b="1" i="1" dirty="0">
              <a:solidFill>
                <a:schemeClr val="accent3">
                  <a:lumMod val="75000"/>
                </a:schemeClr>
              </a:solidFill>
              <a:latin typeface="Arial Narrow" pitchFamily="34" charset="0"/>
            </a:endParaRPr>
          </a:p>
        </p:txBody>
      </p:sp>
      <p:pic>
        <p:nvPicPr>
          <p:cNvPr id="162820" name="Picture 4" descr="http://homebizsolutions.com/wp-content/uploads/2010/11/istock-marketing-words-green1.jpg"/>
          <p:cNvPicPr>
            <a:picLocks noChangeAspect="1" noChangeArrowheads="1"/>
          </p:cNvPicPr>
          <p:nvPr/>
        </p:nvPicPr>
        <p:blipFill>
          <a:blip r:embed="rId3" cstate="print"/>
          <a:srcRect/>
          <a:stretch>
            <a:fillRect/>
          </a:stretch>
        </p:blipFill>
        <p:spPr bwMode="auto">
          <a:xfrm>
            <a:off x="171450" y="1428750"/>
            <a:ext cx="4302125" cy="326041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rot="10800000" flipV="1">
            <a:off x="1" y="-52804"/>
            <a:ext cx="9144000" cy="1200329"/>
          </a:xfrm>
          <a:prstGeom prst="rect">
            <a:avLst/>
          </a:prstGeom>
          <a:noFill/>
          <a:ln>
            <a:noFill/>
          </a:ln>
        </p:spPr>
        <p:txBody>
          <a:bodyPr wrap="square" rtlCol="0">
            <a:spAutoFit/>
          </a:bodyPr>
          <a:lstStyle/>
          <a:p>
            <a:pPr algn="ctr"/>
            <a:r>
              <a:rPr lang="en-US" sz="2400" b="1" i="1" dirty="0" smtClean="0">
                <a:solidFill>
                  <a:schemeClr val="bg1"/>
                </a:solidFill>
                <a:latin typeface="Arial Narrow" pitchFamily="34" charset="0"/>
              </a:rPr>
              <a:t> Prospects are collecting more information and requesting more feedback than ever before as they consider their educational alternatives.  This is especially true for the older prospects.</a:t>
            </a:r>
            <a:endParaRPr lang="en-US" sz="2400" b="1" i="1" dirty="0">
              <a:solidFill>
                <a:schemeClr val="bg1"/>
              </a:solidFill>
              <a:latin typeface="Arial Narrow" pitchFamily="34" charset="0"/>
            </a:endParaRPr>
          </a:p>
        </p:txBody>
      </p:sp>
      <p:sp>
        <p:nvSpPr>
          <p:cNvPr id="7" name="TextBox 6"/>
          <p:cNvSpPr txBox="1"/>
          <p:nvPr/>
        </p:nvSpPr>
        <p:spPr>
          <a:xfrm rot="10800000" flipV="1">
            <a:off x="307228" y="2214400"/>
            <a:ext cx="1943100" cy="4247317"/>
          </a:xfrm>
          <a:prstGeom prst="rect">
            <a:avLst/>
          </a:prstGeom>
          <a:noFill/>
          <a:ln>
            <a:noFill/>
          </a:ln>
        </p:spPr>
        <p:txBody>
          <a:bodyPr wrap="square" rtlCol="0">
            <a:spAutoFit/>
          </a:bodyPr>
          <a:lstStyle/>
          <a:p>
            <a:pPr algn="r"/>
            <a:r>
              <a:rPr lang="en-US" b="1" i="1" dirty="0" smtClean="0">
                <a:solidFill>
                  <a:schemeClr val="accent4">
                    <a:lumMod val="75000"/>
                  </a:schemeClr>
                </a:solidFill>
                <a:latin typeface="Arial Narrow" pitchFamily="34" charset="0"/>
              </a:rPr>
              <a:t>Friends</a:t>
            </a:r>
          </a:p>
          <a:p>
            <a:pPr algn="r"/>
            <a:endParaRPr lang="en-US" b="1" i="1" dirty="0" smtClean="0">
              <a:solidFill>
                <a:schemeClr val="accent4">
                  <a:lumMod val="75000"/>
                </a:schemeClr>
              </a:solidFill>
              <a:latin typeface="Arial Narrow" pitchFamily="34" charset="0"/>
            </a:endParaRPr>
          </a:p>
          <a:p>
            <a:pPr algn="r"/>
            <a:r>
              <a:rPr lang="en-US" b="1" i="1" dirty="0" smtClean="0">
                <a:solidFill>
                  <a:schemeClr val="accent4">
                    <a:lumMod val="75000"/>
                  </a:schemeClr>
                </a:solidFill>
                <a:latin typeface="Arial Narrow" pitchFamily="34" charset="0"/>
              </a:rPr>
              <a:t>Websites</a:t>
            </a:r>
          </a:p>
          <a:p>
            <a:pPr algn="r"/>
            <a:endParaRPr lang="en-US" b="1" i="1" dirty="0" smtClean="0">
              <a:solidFill>
                <a:schemeClr val="accent4">
                  <a:lumMod val="75000"/>
                </a:schemeClr>
              </a:solidFill>
              <a:latin typeface="Arial Narrow" pitchFamily="34" charset="0"/>
            </a:endParaRPr>
          </a:p>
          <a:p>
            <a:pPr algn="r"/>
            <a:r>
              <a:rPr lang="en-US" b="1" i="1" dirty="0" smtClean="0">
                <a:solidFill>
                  <a:schemeClr val="accent4">
                    <a:lumMod val="75000"/>
                  </a:schemeClr>
                </a:solidFill>
                <a:latin typeface="Arial Narrow" pitchFamily="34" charset="0"/>
              </a:rPr>
              <a:t>Family Members</a:t>
            </a:r>
          </a:p>
          <a:p>
            <a:pPr algn="r"/>
            <a:endParaRPr lang="en-US" b="1" i="1" dirty="0" smtClean="0">
              <a:solidFill>
                <a:schemeClr val="accent4">
                  <a:lumMod val="75000"/>
                </a:schemeClr>
              </a:solidFill>
              <a:latin typeface="Arial Narrow" pitchFamily="34" charset="0"/>
            </a:endParaRPr>
          </a:p>
          <a:p>
            <a:pPr algn="r"/>
            <a:r>
              <a:rPr lang="en-US" b="1" i="1" dirty="0" smtClean="0">
                <a:solidFill>
                  <a:schemeClr val="accent4">
                    <a:lumMod val="75000"/>
                  </a:schemeClr>
                </a:solidFill>
                <a:latin typeface="Arial Narrow" pitchFamily="34" charset="0"/>
              </a:rPr>
              <a:t>Campus Visit</a:t>
            </a:r>
          </a:p>
          <a:p>
            <a:pPr algn="r"/>
            <a:endParaRPr lang="en-US" b="1" i="1" dirty="0" smtClean="0">
              <a:solidFill>
                <a:schemeClr val="accent4">
                  <a:lumMod val="75000"/>
                </a:schemeClr>
              </a:solidFill>
              <a:latin typeface="Arial Narrow" pitchFamily="34" charset="0"/>
            </a:endParaRPr>
          </a:p>
          <a:p>
            <a:pPr algn="r"/>
            <a:r>
              <a:rPr lang="en-US" b="1" i="1" dirty="0" smtClean="0">
                <a:solidFill>
                  <a:schemeClr val="accent4">
                    <a:lumMod val="75000"/>
                  </a:schemeClr>
                </a:solidFill>
                <a:latin typeface="Arial Narrow" pitchFamily="34" charset="0"/>
              </a:rPr>
              <a:t>Brochure</a:t>
            </a:r>
          </a:p>
          <a:p>
            <a:pPr algn="r"/>
            <a:endParaRPr lang="en-US" b="1" i="1" dirty="0" smtClean="0">
              <a:solidFill>
                <a:schemeClr val="accent4">
                  <a:lumMod val="75000"/>
                </a:schemeClr>
              </a:solidFill>
              <a:latin typeface="Arial Narrow" pitchFamily="34" charset="0"/>
            </a:endParaRPr>
          </a:p>
          <a:p>
            <a:pPr algn="r"/>
            <a:r>
              <a:rPr lang="en-US" b="1" i="1" dirty="0" smtClean="0">
                <a:solidFill>
                  <a:schemeClr val="accent4">
                    <a:lumMod val="75000"/>
                  </a:schemeClr>
                </a:solidFill>
                <a:latin typeface="Arial Narrow" pitchFamily="34" charset="0"/>
              </a:rPr>
              <a:t>TV/Radio</a:t>
            </a:r>
          </a:p>
          <a:p>
            <a:pPr algn="r"/>
            <a:endParaRPr lang="en-US" b="1" i="1" dirty="0" smtClean="0">
              <a:solidFill>
                <a:schemeClr val="accent4">
                  <a:lumMod val="75000"/>
                </a:schemeClr>
              </a:solidFill>
              <a:latin typeface="Arial Narrow" pitchFamily="34" charset="0"/>
            </a:endParaRPr>
          </a:p>
          <a:p>
            <a:pPr algn="r"/>
            <a:r>
              <a:rPr lang="en-US" b="1" i="1" dirty="0" smtClean="0">
                <a:solidFill>
                  <a:schemeClr val="accent4">
                    <a:lumMod val="75000"/>
                  </a:schemeClr>
                </a:solidFill>
                <a:latin typeface="Arial Narrow" pitchFamily="34" charset="0"/>
              </a:rPr>
              <a:t>Mail</a:t>
            </a:r>
          </a:p>
          <a:p>
            <a:pPr algn="r"/>
            <a:endParaRPr lang="en-US" b="1" i="1" dirty="0" smtClean="0">
              <a:solidFill>
                <a:schemeClr val="accent4">
                  <a:lumMod val="75000"/>
                </a:schemeClr>
              </a:solidFill>
              <a:latin typeface="Arial Narrow" pitchFamily="34" charset="0"/>
            </a:endParaRPr>
          </a:p>
          <a:p>
            <a:pPr algn="r"/>
            <a:r>
              <a:rPr lang="en-US" b="1" i="1" dirty="0" smtClean="0">
                <a:solidFill>
                  <a:schemeClr val="accent4">
                    <a:lumMod val="75000"/>
                  </a:schemeClr>
                </a:solidFill>
                <a:latin typeface="Arial Narrow" pitchFamily="34" charset="0"/>
              </a:rPr>
              <a:t>Teacher/Counselor</a:t>
            </a:r>
            <a:endParaRPr lang="en-US" b="1" i="1" dirty="0">
              <a:solidFill>
                <a:schemeClr val="accent4">
                  <a:lumMod val="75000"/>
                </a:schemeClr>
              </a:solidFill>
              <a:latin typeface="Arial Narrow" pitchFamily="34" charset="0"/>
            </a:endParaRPr>
          </a:p>
        </p:txBody>
      </p:sp>
      <p:sp>
        <p:nvSpPr>
          <p:cNvPr id="8" name="TextBox 7"/>
          <p:cNvSpPr txBox="1"/>
          <p:nvPr/>
        </p:nvSpPr>
        <p:spPr>
          <a:xfrm rot="10800000" flipV="1">
            <a:off x="3016612" y="2214403"/>
            <a:ext cx="1943100" cy="4247317"/>
          </a:xfrm>
          <a:prstGeom prst="rect">
            <a:avLst/>
          </a:prstGeom>
          <a:noFill/>
          <a:ln>
            <a:noFill/>
          </a:ln>
        </p:spPr>
        <p:txBody>
          <a:bodyPr wrap="square" rtlCol="0">
            <a:spAutoFit/>
          </a:bodyPr>
          <a:lstStyle/>
          <a:p>
            <a:pPr algn="ctr"/>
            <a:r>
              <a:rPr lang="en-US" b="1" i="1" dirty="0" smtClean="0">
                <a:solidFill>
                  <a:schemeClr val="accent4">
                    <a:lumMod val="75000"/>
                  </a:schemeClr>
                </a:solidFill>
                <a:latin typeface="Arial Narrow" pitchFamily="34" charset="0"/>
              </a:rPr>
              <a:t>18</a:t>
            </a:r>
          </a:p>
          <a:p>
            <a:pPr algn="ctr"/>
            <a:endParaRPr lang="en-US" b="1" i="1" dirty="0" smtClean="0">
              <a:solidFill>
                <a:schemeClr val="accent4">
                  <a:lumMod val="75000"/>
                </a:schemeClr>
              </a:solidFill>
              <a:latin typeface="Arial Narrow" pitchFamily="34" charset="0"/>
            </a:endParaRPr>
          </a:p>
          <a:p>
            <a:pPr algn="ctr"/>
            <a:r>
              <a:rPr lang="en-US" b="1" i="1" dirty="0" smtClean="0">
                <a:solidFill>
                  <a:schemeClr val="accent4">
                    <a:lumMod val="75000"/>
                  </a:schemeClr>
                </a:solidFill>
                <a:latin typeface="Arial Narrow" pitchFamily="34" charset="0"/>
              </a:rPr>
              <a:t>29</a:t>
            </a:r>
          </a:p>
          <a:p>
            <a:pPr algn="ctr"/>
            <a:endParaRPr lang="en-US" b="1" i="1" dirty="0" smtClean="0">
              <a:solidFill>
                <a:schemeClr val="accent4">
                  <a:lumMod val="75000"/>
                </a:schemeClr>
              </a:solidFill>
              <a:latin typeface="Arial Narrow" pitchFamily="34" charset="0"/>
            </a:endParaRPr>
          </a:p>
          <a:p>
            <a:pPr algn="ctr"/>
            <a:r>
              <a:rPr lang="en-US" b="1" i="1" dirty="0" smtClean="0">
                <a:solidFill>
                  <a:schemeClr val="accent4">
                    <a:lumMod val="75000"/>
                  </a:schemeClr>
                </a:solidFill>
                <a:latin typeface="Arial Narrow" pitchFamily="34" charset="0"/>
              </a:rPr>
              <a:t>7</a:t>
            </a:r>
          </a:p>
          <a:p>
            <a:pPr algn="ctr"/>
            <a:endParaRPr lang="en-US" b="1" i="1" dirty="0" smtClean="0">
              <a:solidFill>
                <a:schemeClr val="accent4">
                  <a:lumMod val="75000"/>
                </a:schemeClr>
              </a:solidFill>
              <a:latin typeface="Arial Narrow" pitchFamily="34" charset="0"/>
            </a:endParaRPr>
          </a:p>
          <a:p>
            <a:pPr algn="ctr"/>
            <a:r>
              <a:rPr lang="en-US" b="1" i="1" dirty="0" smtClean="0">
                <a:solidFill>
                  <a:schemeClr val="accent4">
                    <a:lumMod val="75000"/>
                  </a:schemeClr>
                </a:solidFill>
                <a:latin typeface="Arial Narrow" pitchFamily="34" charset="0"/>
              </a:rPr>
              <a:t>12</a:t>
            </a:r>
          </a:p>
          <a:p>
            <a:pPr algn="ctr"/>
            <a:endParaRPr lang="en-US" b="1" i="1" dirty="0" smtClean="0">
              <a:solidFill>
                <a:schemeClr val="accent4">
                  <a:lumMod val="75000"/>
                </a:schemeClr>
              </a:solidFill>
              <a:latin typeface="Arial Narrow" pitchFamily="34" charset="0"/>
            </a:endParaRPr>
          </a:p>
          <a:p>
            <a:pPr algn="ctr"/>
            <a:r>
              <a:rPr lang="en-US" b="1" i="1" dirty="0" smtClean="0">
                <a:solidFill>
                  <a:schemeClr val="accent4">
                    <a:lumMod val="75000"/>
                  </a:schemeClr>
                </a:solidFill>
                <a:latin typeface="Arial Narrow" pitchFamily="34" charset="0"/>
              </a:rPr>
              <a:t>17</a:t>
            </a:r>
          </a:p>
          <a:p>
            <a:pPr algn="ctr"/>
            <a:endParaRPr lang="en-US" b="1" i="1" dirty="0" smtClean="0">
              <a:solidFill>
                <a:schemeClr val="accent4">
                  <a:lumMod val="75000"/>
                </a:schemeClr>
              </a:solidFill>
              <a:latin typeface="Arial Narrow" pitchFamily="34" charset="0"/>
            </a:endParaRPr>
          </a:p>
          <a:p>
            <a:pPr algn="ctr"/>
            <a:r>
              <a:rPr lang="en-US" b="1" i="1" dirty="0" smtClean="0">
                <a:solidFill>
                  <a:schemeClr val="accent4">
                    <a:lumMod val="75000"/>
                  </a:schemeClr>
                </a:solidFill>
                <a:latin typeface="Arial Narrow" pitchFamily="34" charset="0"/>
              </a:rPr>
              <a:t>11</a:t>
            </a:r>
          </a:p>
          <a:p>
            <a:pPr algn="ctr"/>
            <a:endParaRPr lang="en-US" b="1" i="1" dirty="0" smtClean="0">
              <a:solidFill>
                <a:schemeClr val="accent4">
                  <a:lumMod val="75000"/>
                </a:schemeClr>
              </a:solidFill>
              <a:latin typeface="Arial Narrow" pitchFamily="34" charset="0"/>
            </a:endParaRPr>
          </a:p>
          <a:p>
            <a:pPr algn="ctr"/>
            <a:r>
              <a:rPr lang="en-US" b="1" i="1" dirty="0" smtClean="0">
                <a:solidFill>
                  <a:schemeClr val="accent4">
                    <a:lumMod val="75000"/>
                  </a:schemeClr>
                </a:solidFill>
                <a:latin typeface="Arial Narrow" pitchFamily="34" charset="0"/>
              </a:rPr>
              <a:t>13</a:t>
            </a:r>
          </a:p>
          <a:p>
            <a:pPr algn="ctr"/>
            <a:endParaRPr lang="en-US" b="1" i="1" dirty="0" smtClean="0">
              <a:solidFill>
                <a:schemeClr val="accent4">
                  <a:lumMod val="75000"/>
                </a:schemeClr>
              </a:solidFill>
              <a:latin typeface="Arial Narrow" pitchFamily="34" charset="0"/>
            </a:endParaRPr>
          </a:p>
          <a:p>
            <a:pPr algn="ctr"/>
            <a:r>
              <a:rPr lang="en-US" b="1" i="1" dirty="0" smtClean="0">
                <a:solidFill>
                  <a:schemeClr val="accent4">
                    <a:lumMod val="75000"/>
                  </a:schemeClr>
                </a:solidFill>
                <a:latin typeface="Arial Narrow" pitchFamily="34" charset="0"/>
              </a:rPr>
              <a:t>7</a:t>
            </a:r>
            <a:endParaRPr lang="en-US" b="1" i="1" dirty="0">
              <a:solidFill>
                <a:schemeClr val="accent4">
                  <a:lumMod val="75000"/>
                </a:schemeClr>
              </a:solidFill>
              <a:latin typeface="Arial Narrow" pitchFamily="34" charset="0"/>
            </a:endParaRPr>
          </a:p>
        </p:txBody>
      </p:sp>
      <p:sp>
        <p:nvSpPr>
          <p:cNvPr id="9" name="TextBox 8"/>
          <p:cNvSpPr txBox="1"/>
          <p:nvPr/>
        </p:nvSpPr>
        <p:spPr>
          <a:xfrm rot="10800000" flipV="1">
            <a:off x="5336429" y="2234853"/>
            <a:ext cx="1943100" cy="4247317"/>
          </a:xfrm>
          <a:prstGeom prst="rect">
            <a:avLst/>
          </a:prstGeom>
          <a:noFill/>
          <a:ln>
            <a:noFill/>
          </a:ln>
        </p:spPr>
        <p:txBody>
          <a:bodyPr wrap="square" rtlCol="0">
            <a:spAutoFit/>
          </a:bodyPr>
          <a:lstStyle/>
          <a:p>
            <a:pPr algn="ctr"/>
            <a:r>
              <a:rPr lang="en-US" b="1" i="1" dirty="0" smtClean="0">
                <a:solidFill>
                  <a:schemeClr val="accent4">
                    <a:lumMod val="75000"/>
                  </a:schemeClr>
                </a:solidFill>
                <a:latin typeface="Arial Narrow" pitchFamily="34" charset="0"/>
              </a:rPr>
              <a:t>7</a:t>
            </a:r>
          </a:p>
          <a:p>
            <a:pPr algn="ctr"/>
            <a:endParaRPr lang="en-US" b="1" i="1" dirty="0" smtClean="0">
              <a:solidFill>
                <a:schemeClr val="accent4">
                  <a:lumMod val="75000"/>
                </a:schemeClr>
              </a:solidFill>
              <a:latin typeface="Arial Narrow" pitchFamily="34" charset="0"/>
            </a:endParaRPr>
          </a:p>
          <a:p>
            <a:pPr algn="ctr"/>
            <a:r>
              <a:rPr lang="en-US" b="1" i="1" dirty="0" smtClean="0">
                <a:solidFill>
                  <a:schemeClr val="accent4">
                    <a:lumMod val="75000"/>
                  </a:schemeClr>
                </a:solidFill>
                <a:latin typeface="Arial Narrow" pitchFamily="34" charset="0"/>
              </a:rPr>
              <a:t>3</a:t>
            </a:r>
          </a:p>
          <a:p>
            <a:pPr algn="ctr"/>
            <a:endParaRPr lang="en-US" b="1" i="1" dirty="0" smtClean="0">
              <a:solidFill>
                <a:schemeClr val="accent4">
                  <a:lumMod val="75000"/>
                </a:schemeClr>
              </a:solidFill>
              <a:latin typeface="Arial Narrow" pitchFamily="34" charset="0"/>
            </a:endParaRPr>
          </a:p>
          <a:p>
            <a:pPr algn="ctr"/>
            <a:r>
              <a:rPr lang="en-US" b="1" i="1" dirty="0" smtClean="0">
                <a:solidFill>
                  <a:schemeClr val="accent4">
                    <a:lumMod val="75000"/>
                  </a:schemeClr>
                </a:solidFill>
                <a:latin typeface="Arial Narrow" pitchFamily="34" charset="0"/>
              </a:rPr>
              <a:t>11</a:t>
            </a:r>
          </a:p>
          <a:p>
            <a:pPr algn="ctr"/>
            <a:endParaRPr lang="en-US" b="1" i="1" dirty="0" smtClean="0">
              <a:solidFill>
                <a:schemeClr val="accent4">
                  <a:lumMod val="75000"/>
                </a:schemeClr>
              </a:solidFill>
              <a:latin typeface="Arial Narrow" pitchFamily="34" charset="0"/>
            </a:endParaRPr>
          </a:p>
          <a:p>
            <a:pPr algn="ctr"/>
            <a:r>
              <a:rPr lang="en-US" b="1" i="1" dirty="0" smtClean="0">
                <a:solidFill>
                  <a:schemeClr val="accent4">
                    <a:lumMod val="75000"/>
                  </a:schemeClr>
                </a:solidFill>
                <a:latin typeface="Arial Narrow" pitchFamily="34" charset="0"/>
              </a:rPr>
              <a:t>3</a:t>
            </a:r>
          </a:p>
          <a:p>
            <a:pPr algn="ctr"/>
            <a:endParaRPr lang="en-US" b="1" i="1" dirty="0" smtClean="0">
              <a:solidFill>
                <a:schemeClr val="accent4">
                  <a:lumMod val="75000"/>
                </a:schemeClr>
              </a:solidFill>
              <a:latin typeface="Arial Narrow" pitchFamily="34" charset="0"/>
            </a:endParaRPr>
          </a:p>
          <a:p>
            <a:pPr algn="ctr"/>
            <a:r>
              <a:rPr lang="en-US" b="1" i="1" dirty="0" smtClean="0">
                <a:solidFill>
                  <a:schemeClr val="accent4">
                    <a:lumMod val="75000"/>
                  </a:schemeClr>
                </a:solidFill>
                <a:latin typeface="Arial Narrow" pitchFamily="34" charset="0"/>
              </a:rPr>
              <a:t>1</a:t>
            </a:r>
          </a:p>
          <a:p>
            <a:pPr algn="ctr"/>
            <a:endParaRPr lang="en-US" b="1" i="1" dirty="0" smtClean="0">
              <a:solidFill>
                <a:schemeClr val="accent4">
                  <a:lumMod val="75000"/>
                </a:schemeClr>
              </a:solidFill>
              <a:latin typeface="Arial Narrow" pitchFamily="34" charset="0"/>
            </a:endParaRPr>
          </a:p>
          <a:p>
            <a:pPr algn="ctr"/>
            <a:r>
              <a:rPr lang="en-US" b="1" i="1" dirty="0" smtClean="0">
                <a:solidFill>
                  <a:schemeClr val="accent4">
                    <a:lumMod val="75000"/>
                  </a:schemeClr>
                </a:solidFill>
                <a:latin typeface="Arial Narrow" pitchFamily="34" charset="0"/>
              </a:rPr>
              <a:t>29</a:t>
            </a:r>
          </a:p>
          <a:p>
            <a:pPr algn="ctr"/>
            <a:endParaRPr lang="en-US" b="1" i="1" dirty="0" smtClean="0">
              <a:solidFill>
                <a:schemeClr val="accent4">
                  <a:lumMod val="75000"/>
                </a:schemeClr>
              </a:solidFill>
              <a:latin typeface="Arial Narrow" pitchFamily="34" charset="0"/>
            </a:endParaRPr>
          </a:p>
          <a:p>
            <a:pPr algn="ctr"/>
            <a:r>
              <a:rPr lang="en-US" b="1" i="1" dirty="0" smtClean="0">
                <a:solidFill>
                  <a:schemeClr val="accent4">
                    <a:lumMod val="75000"/>
                  </a:schemeClr>
                </a:solidFill>
                <a:latin typeface="Arial Narrow" pitchFamily="34" charset="0"/>
              </a:rPr>
              <a:t>1</a:t>
            </a:r>
          </a:p>
          <a:p>
            <a:pPr algn="ctr"/>
            <a:endParaRPr lang="en-US" b="1" i="1" dirty="0" smtClean="0">
              <a:solidFill>
                <a:schemeClr val="accent4">
                  <a:lumMod val="75000"/>
                </a:schemeClr>
              </a:solidFill>
              <a:latin typeface="Arial Narrow" pitchFamily="34" charset="0"/>
            </a:endParaRPr>
          </a:p>
          <a:p>
            <a:pPr algn="ctr"/>
            <a:r>
              <a:rPr lang="en-US" b="1" i="1" dirty="0" smtClean="0">
                <a:solidFill>
                  <a:schemeClr val="accent4">
                    <a:lumMod val="75000"/>
                  </a:schemeClr>
                </a:solidFill>
                <a:latin typeface="Arial Narrow" pitchFamily="34" charset="0"/>
              </a:rPr>
              <a:t>1</a:t>
            </a:r>
            <a:endParaRPr lang="en-US" b="1" i="1" dirty="0">
              <a:solidFill>
                <a:schemeClr val="accent4">
                  <a:lumMod val="75000"/>
                </a:schemeClr>
              </a:solidFill>
              <a:latin typeface="Arial Narrow" pitchFamily="34" charset="0"/>
            </a:endParaRPr>
          </a:p>
        </p:txBody>
      </p:sp>
      <p:sp>
        <p:nvSpPr>
          <p:cNvPr id="10" name="Rectangle 9"/>
          <p:cNvSpPr/>
          <p:nvPr/>
        </p:nvSpPr>
        <p:spPr>
          <a:xfrm>
            <a:off x="135778" y="1585576"/>
            <a:ext cx="2542684" cy="369332"/>
          </a:xfrm>
          <a:prstGeom prst="rect">
            <a:avLst/>
          </a:prstGeom>
        </p:spPr>
        <p:txBody>
          <a:bodyPr wrap="none">
            <a:spAutoFit/>
          </a:bodyPr>
          <a:lstStyle/>
          <a:p>
            <a:r>
              <a:rPr lang="en-US" b="1" i="1" u="sng" dirty="0" smtClean="0">
                <a:solidFill>
                  <a:schemeClr val="accent3">
                    <a:lumMod val="75000"/>
                  </a:schemeClr>
                </a:solidFill>
                <a:latin typeface="Arial Narrow" pitchFamily="34" charset="0"/>
              </a:rPr>
              <a:t>Information Sources Used</a:t>
            </a:r>
            <a:endParaRPr lang="en-US" u="sng" dirty="0"/>
          </a:p>
        </p:txBody>
      </p:sp>
      <p:sp>
        <p:nvSpPr>
          <p:cNvPr id="12" name="Rectangle 11"/>
          <p:cNvSpPr/>
          <p:nvPr/>
        </p:nvSpPr>
        <p:spPr>
          <a:xfrm>
            <a:off x="3189432" y="1585576"/>
            <a:ext cx="1649811" cy="369332"/>
          </a:xfrm>
          <a:prstGeom prst="rect">
            <a:avLst/>
          </a:prstGeom>
        </p:spPr>
        <p:txBody>
          <a:bodyPr wrap="none">
            <a:spAutoFit/>
          </a:bodyPr>
          <a:lstStyle/>
          <a:p>
            <a:r>
              <a:rPr lang="en-US" b="1" i="1" u="sng" dirty="0" smtClean="0">
                <a:solidFill>
                  <a:schemeClr val="accent3">
                    <a:lumMod val="75000"/>
                  </a:schemeClr>
                </a:solidFill>
                <a:latin typeface="Arial Narrow" pitchFamily="34" charset="0"/>
              </a:rPr>
              <a:t>Older Prospects</a:t>
            </a:r>
            <a:endParaRPr lang="en-US" u="sng" dirty="0"/>
          </a:p>
        </p:txBody>
      </p:sp>
      <p:sp>
        <p:nvSpPr>
          <p:cNvPr id="14" name="Rectangle 13"/>
          <p:cNvSpPr/>
          <p:nvPr/>
        </p:nvSpPr>
        <p:spPr>
          <a:xfrm>
            <a:off x="5148070" y="1561886"/>
            <a:ext cx="2477101" cy="369332"/>
          </a:xfrm>
          <a:prstGeom prst="rect">
            <a:avLst/>
          </a:prstGeom>
        </p:spPr>
        <p:txBody>
          <a:bodyPr wrap="square">
            <a:spAutoFit/>
          </a:bodyPr>
          <a:lstStyle/>
          <a:p>
            <a:pPr algn="ctr"/>
            <a:r>
              <a:rPr lang="en-US" b="1" i="1" u="sng" dirty="0" smtClean="0">
                <a:solidFill>
                  <a:schemeClr val="accent3">
                    <a:lumMod val="75000"/>
                  </a:schemeClr>
                </a:solidFill>
                <a:latin typeface="Arial Narrow" pitchFamily="34" charset="0"/>
              </a:rPr>
              <a:t>High School Students</a:t>
            </a:r>
            <a:endParaRPr lang="en-US" u="sng" dirty="0"/>
          </a:p>
        </p:txBody>
      </p:sp>
      <p:cxnSp>
        <p:nvCxnSpPr>
          <p:cNvPr id="16" name="Straight Arrow Connector 15"/>
          <p:cNvCxnSpPr/>
          <p:nvPr/>
        </p:nvCxnSpPr>
        <p:spPr>
          <a:xfrm rot="5400000" flipH="1" flipV="1">
            <a:off x="4084277" y="2434084"/>
            <a:ext cx="285750" cy="1588"/>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flipH="1" flipV="1">
            <a:off x="4084277" y="2948434"/>
            <a:ext cx="285750" cy="1588"/>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4084277" y="3462784"/>
            <a:ext cx="285750" cy="1588"/>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4084277" y="4034284"/>
            <a:ext cx="285750" cy="1588"/>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4084277" y="4605784"/>
            <a:ext cx="285750" cy="1588"/>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4084277" y="5120134"/>
            <a:ext cx="285750" cy="1588"/>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flipH="1" flipV="1">
            <a:off x="4084277" y="5691634"/>
            <a:ext cx="285750" cy="1588"/>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4084277" y="6205984"/>
            <a:ext cx="285750" cy="1588"/>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flipH="1" flipV="1">
            <a:off x="6507209" y="2434084"/>
            <a:ext cx="285750" cy="1588"/>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6507209" y="2948434"/>
            <a:ext cx="285750" cy="1588"/>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flipH="1" flipV="1">
            <a:off x="6507209" y="3462784"/>
            <a:ext cx="285750" cy="1588"/>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flipH="1" flipV="1">
            <a:off x="6507209" y="4034284"/>
            <a:ext cx="285750" cy="1588"/>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flipH="1" flipV="1">
            <a:off x="6507209" y="4605784"/>
            <a:ext cx="285750" cy="1588"/>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flipH="1" flipV="1">
            <a:off x="6507209" y="5120134"/>
            <a:ext cx="285750" cy="1588"/>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flipH="1" flipV="1">
            <a:off x="6507209" y="6205984"/>
            <a:ext cx="285750" cy="1588"/>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6479428" y="5720209"/>
            <a:ext cx="342900" cy="1588"/>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965078" y="4863753"/>
            <a:ext cx="1028700" cy="57150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3592681" y="2692053"/>
            <a:ext cx="1028700" cy="57150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rot="10800000" flipV="1">
            <a:off x="2786183" y="1124720"/>
            <a:ext cx="3659885" cy="400110"/>
          </a:xfrm>
          <a:prstGeom prst="rect">
            <a:avLst/>
          </a:prstGeom>
          <a:noFill/>
          <a:ln>
            <a:noFill/>
          </a:ln>
        </p:spPr>
        <p:txBody>
          <a:bodyPr wrap="square" rtlCol="0">
            <a:spAutoFit/>
          </a:bodyPr>
          <a:lstStyle/>
          <a:p>
            <a:pPr algn="ctr"/>
            <a:r>
              <a:rPr lang="en-US" sz="2000" u="sng" dirty="0" smtClean="0">
                <a:solidFill>
                  <a:schemeClr val="accent3">
                    <a:lumMod val="75000"/>
                  </a:schemeClr>
                </a:solidFill>
                <a:latin typeface="Arial Narrow" pitchFamily="34" charset="0"/>
              </a:rPr>
              <a:t>Percentage Point Change From 2006</a:t>
            </a:r>
            <a:endParaRPr lang="en-US" sz="2000" u="sng" dirty="0">
              <a:solidFill>
                <a:schemeClr val="accent3">
                  <a:lumMod val="75000"/>
                </a:schemeClr>
              </a:solidFill>
              <a:latin typeface="Arial Narrow" pitchFamily="34" charset="0"/>
            </a:endParaRPr>
          </a:p>
        </p:txBody>
      </p:sp>
      <p:sp>
        <p:nvSpPr>
          <p:cNvPr id="37" name="Rectangle 36"/>
          <p:cNvSpPr/>
          <p:nvPr/>
        </p:nvSpPr>
        <p:spPr>
          <a:xfrm>
            <a:off x="7781728" y="1585576"/>
            <a:ext cx="880369" cy="369332"/>
          </a:xfrm>
          <a:prstGeom prst="rect">
            <a:avLst/>
          </a:prstGeom>
        </p:spPr>
        <p:txBody>
          <a:bodyPr wrap="none">
            <a:spAutoFit/>
          </a:bodyPr>
          <a:lstStyle/>
          <a:p>
            <a:r>
              <a:rPr lang="en-US" b="1" i="1" u="sng" dirty="0" smtClean="0">
                <a:solidFill>
                  <a:schemeClr val="accent3">
                    <a:lumMod val="75000"/>
                  </a:schemeClr>
                </a:solidFill>
                <a:latin typeface="Arial Narrow" pitchFamily="34" charset="0"/>
              </a:rPr>
              <a:t>Parents</a:t>
            </a:r>
            <a:endParaRPr lang="en-US" u="sng" dirty="0"/>
          </a:p>
        </p:txBody>
      </p:sp>
      <p:sp>
        <p:nvSpPr>
          <p:cNvPr id="40" name="TextBox 39"/>
          <p:cNvSpPr txBox="1"/>
          <p:nvPr/>
        </p:nvSpPr>
        <p:spPr>
          <a:xfrm rot="10800000" flipV="1">
            <a:off x="7179853" y="2234853"/>
            <a:ext cx="1943100" cy="4247317"/>
          </a:xfrm>
          <a:prstGeom prst="rect">
            <a:avLst/>
          </a:prstGeom>
          <a:noFill/>
          <a:ln>
            <a:noFill/>
          </a:ln>
        </p:spPr>
        <p:txBody>
          <a:bodyPr wrap="square" rtlCol="0">
            <a:spAutoFit/>
          </a:bodyPr>
          <a:lstStyle/>
          <a:p>
            <a:pPr algn="ctr"/>
            <a:r>
              <a:rPr lang="en-US" b="1" i="1" dirty="0" smtClean="0">
                <a:solidFill>
                  <a:schemeClr val="accent4">
                    <a:lumMod val="75000"/>
                  </a:schemeClr>
                </a:solidFill>
                <a:latin typeface="Arial Narrow" pitchFamily="34" charset="0"/>
              </a:rPr>
              <a:t>9</a:t>
            </a:r>
          </a:p>
          <a:p>
            <a:pPr algn="ctr"/>
            <a:endParaRPr lang="en-US" b="1" i="1" dirty="0" smtClean="0">
              <a:solidFill>
                <a:schemeClr val="accent4">
                  <a:lumMod val="75000"/>
                </a:schemeClr>
              </a:solidFill>
              <a:latin typeface="Arial Narrow" pitchFamily="34" charset="0"/>
            </a:endParaRPr>
          </a:p>
          <a:p>
            <a:pPr algn="ctr"/>
            <a:r>
              <a:rPr lang="en-US" b="1" i="1" dirty="0" smtClean="0">
                <a:solidFill>
                  <a:schemeClr val="accent4">
                    <a:lumMod val="75000"/>
                  </a:schemeClr>
                </a:solidFill>
                <a:latin typeface="Arial Narrow" pitchFamily="34" charset="0"/>
              </a:rPr>
              <a:t>22</a:t>
            </a:r>
          </a:p>
          <a:p>
            <a:pPr algn="ctr"/>
            <a:endParaRPr lang="en-US" b="1" i="1" dirty="0" smtClean="0">
              <a:solidFill>
                <a:schemeClr val="accent4">
                  <a:lumMod val="75000"/>
                </a:schemeClr>
              </a:solidFill>
              <a:latin typeface="Arial Narrow" pitchFamily="34" charset="0"/>
            </a:endParaRPr>
          </a:p>
          <a:p>
            <a:pPr algn="ctr"/>
            <a:r>
              <a:rPr lang="en-US" b="1" i="1" dirty="0" smtClean="0">
                <a:solidFill>
                  <a:schemeClr val="accent4">
                    <a:lumMod val="75000"/>
                  </a:schemeClr>
                </a:solidFill>
                <a:latin typeface="Arial Narrow" pitchFamily="34" charset="0"/>
              </a:rPr>
              <a:t>9</a:t>
            </a:r>
          </a:p>
          <a:p>
            <a:pPr algn="ctr"/>
            <a:endParaRPr lang="en-US" b="1" i="1" dirty="0" smtClean="0">
              <a:solidFill>
                <a:schemeClr val="accent4">
                  <a:lumMod val="75000"/>
                </a:schemeClr>
              </a:solidFill>
              <a:latin typeface="Arial Narrow" pitchFamily="34" charset="0"/>
            </a:endParaRPr>
          </a:p>
          <a:p>
            <a:pPr algn="ctr"/>
            <a:r>
              <a:rPr lang="en-US" b="1" i="1" dirty="0" smtClean="0">
                <a:solidFill>
                  <a:schemeClr val="accent4">
                    <a:lumMod val="75000"/>
                  </a:schemeClr>
                </a:solidFill>
                <a:latin typeface="Arial Narrow" pitchFamily="34" charset="0"/>
              </a:rPr>
              <a:t>16</a:t>
            </a:r>
          </a:p>
          <a:p>
            <a:pPr algn="ctr"/>
            <a:endParaRPr lang="en-US" b="1" i="1" dirty="0" smtClean="0">
              <a:solidFill>
                <a:schemeClr val="accent4">
                  <a:lumMod val="75000"/>
                </a:schemeClr>
              </a:solidFill>
              <a:latin typeface="Arial Narrow" pitchFamily="34" charset="0"/>
            </a:endParaRPr>
          </a:p>
          <a:p>
            <a:pPr algn="ctr"/>
            <a:r>
              <a:rPr lang="en-US" b="1" i="1" dirty="0" smtClean="0">
                <a:solidFill>
                  <a:schemeClr val="accent4">
                    <a:lumMod val="75000"/>
                  </a:schemeClr>
                </a:solidFill>
                <a:latin typeface="Arial Narrow" pitchFamily="34" charset="0"/>
              </a:rPr>
              <a:t>11</a:t>
            </a:r>
          </a:p>
          <a:p>
            <a:pPr algn="ctr"/>
            <a:endParaRPr lang="en-US" b="1" i="1" dirty="0" smtClean="0">
              <a:solidFill>
                <a:schemeClr val="accent4">
                  <a:lumMod val="75000"/>
                </a:schemeClr>
              </a:solidFill>
              <a:latin typeface="Arial Narrow" pitchFamily="34" charset="0"/>
            </a:endParaRPr>
          </a:p>
          <a:p>
            <a:pPr algn="ctr"/>
            <a:r>
              <a:rPr lang="en-US" b="1" i="1" dirty="0" smtClean="0">
                <a:solidFill>
                  <a:schemeClr val="accent4">
                    <a:lumMod val="75000"/>
                  </a:schemeClr>
                </a:solidFill>
                <a:latin typeface="Arial Narrow" pitchFamily="34" charset="0"/>
              </a:rPr>
              <a:t>8</a:t>
            </a:r>
          </a:p>
          <a:p>
            <a:pPr algn="ctr"/>
            <a:endParaRPr lang="en-US" b="1" i="1" dirty="0" smtClean="0">
              <a:solidFill>
                <a:schemeClr val="accent4">
                  <a:lumMod val="75000"/>
                </a:schemeClr>
              </a:solidFill>
              <a:latin typeface="Arial Narrow" pitchFamily="34" charset="0"/>
            </a:endParaRPr>
          </a:p>
          <a:p>
            <a:pPr algn="ctr"/>
            <a:r>
              <a:rPr lang="en-US" b="1" i="1" dirty="0" smtClean="0">
                <a:solidFill>
                  <a:schemeClr val="accent4">
                    <a:lumMod val="75000"/>
                  </a:schemeClr>
                </a:solidFill>
                <a:latin typeface="Arial Narrow" pitchFamily="34" charset="0"/>
              </a:rPr>
              <a:t>4</a:t>
            </a:r>
          </a:p>
          <a:p>
            <a:pPr algn="ctr"/>
            <a:endParaRPr lang="en-US" b="1" i="1" dirty="0" smtClean="0">
              <a:solidFill>
                <a:schemeClr val="accent4">
                  <a:lumMod val="75000"/>
                </a:schemeClr>
              </a:solidFill>
              <a:latin typeface="Arial Narrow" pitchFamily="34" charset="0"/>
            </a:endParaRPr>
          </a:p>
          <a:p>
            <a:pPr algn="ctr"/>
            <a:r>
              <a:rPr lang="en-US" b="1" i="1" dirty="0" smtClean="0">
                <a:solidFill>
                  <a:schemeClr val="accent4">
                    <a:lumMod val="75000"/>
                  </a:schemeClr>
                </a:solidFill>
                <a:latin typeface="Arial Narrow" pitchFamily="34" charset="0"/>
              </a:rPr>
              <a:t>16</a:t>
            </a:r>
            <a:endParaRPr lang="en-US" b="1" i="1" dirty="0">
              <a:solidFill>
                <a:schemeClr val="accent4">
                  <a:lumMod val="75000"/>
                </a:schemeClr>
              </a:solidFill>
              <a:latin typeface="Arial Narrow" pitchFamily="34" charset="0"/>
            </a:endParaRPr>
          </a:p>
        </p:txBody>
      </p:sp>
      <p:cxnSp>
        <p:nvCxnSpPr>
          <p:cNvPr id="41" name="Straight Arrow Connector 40"/>
          <p:cNvCxnSpPr/>
          <p:nvPr/>
        </p:nvCxnSpPr>
        <p:spPr>
          <a:xfrm rot="5400000" flipH="1" flipV="1">
            <a:off x="8345607" y="2418941"/>
            <a:ext cx="285750" cy="1588"/>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8347195" y="2937404"/>
            <a:ext cx="285750" cy="1588"/>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flipH="1" flipV="1">
            <a:off x="8347195" y="3513474"/>
            <a:ext cx="285750" cy="1588"/>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flipH="1" flipV="1">
            <a:off x="8347195" y="4031937"/>
            <a:ext cx="285750" cy="1588"/>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flipH="1" flipV="1">
            <a:off x="8347195" y="4608007"/>
            <a:ext cx="285750" cy="1588"/>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flipH="1" flipV="1">
            <a:off x="8347195" y="5126470"/>
            <a:ext cx="285750" cy="1588"/>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flipH="1" flipV="1">
            <a:off x="8347195" y="5644933"/>
            <a:ext cx="285750" cy="1588"/>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flipH="1" flipV="1">
            <a:off x="8347195" y="6221003"/>
            <a:ext cx="285750" cy="1588"/>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7806218" y="2680109"/>
            <a:ext cx="1028700" cy="57150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rot="10800000" flipV="1">
            <a:off x="1" y="131862"/>
            <a:ext cx="9144000" cy="830997"/>
          </a:xfrm>
          <a:prstGeom prst="rect">
            <a:avLst/>
          </a:prstGeom>
          <a:noFill/>
          <a:ln>
            <a:noFill/>
          </a:ln>
        </p:spPr>
        <p:txBody>
          <a:bodyPr wrap="square" rtlCol="0">
            <a:spAutoFit/>
          </a:bodyPr>
          <a:lstStyle/>
          <a:p>
            <a:pPr algn="ctr"/>
            <a:r>
              <a:rPr lang="en-US" sz="2400" b="1" i="1" dirty="0" smtClean="0">
                <a:solidFill>
                  <a:schemeClr val="bg1"/>
                </a:solidFill>
                <a:latin typeface="Arial Narrow" pitchFamily="34" charset="0"/>
              </a:rPr>
              <a:t>The “buzz wheel” has never spun so fast or involved as many as it does today.  Information sources and brand advocates will make a difference.</a:t>
            </a:r>
            <a:endParaRPr lang="en-US" sz="2400" b="1" i="1" dirty="0">
              <a:solidFill>
                <a:schemeClr val="bg1"/>
              </a:solidFill>
              <a:latin typeface="Arial Narrow" pitchFamily="34" charset="0"/>
            </a:endParaRPr>
          </a:p>
        </p:txBody>
      </p:sp>
      <p:sp>
        <p:nvSpPr>
          <p:cNvPr id="27" name="TextBox 26"/>
          <p:cNvSpPr txBox="1"/>
          <p:nvPr/>
        </p:nvSpPr>
        <p:spPr>
          <a:xfrm rot="10800000" flipV="1">
            <a:off x="2901397" y="1124720"/>
            <a:ext cx="3371850" cy="400110"/>
          </a:xfrm>
          <a:prstGeom prst="rect">
            <a:avLst/>
          </a:prstGeom>
          <a:noFill/>
          <a:ln>
            <a:noFill/>
          </a:ln>
        </p:spPr>
        <p:txBody>
          <a:bodyPr wrap="square" rtlCol="0">
            <a:spAutoFit/>
          </a:bodyPr>
          <a:lstStyle/>
          <a:p>
            <a:pPr algn="ctr"/>
            <a:r>
              <a:rPr lang="en-US" sz="2000" u="sng" dirty="0" smtClean="0">
                <a:solidFill>
                  <a:schemeClr val="accent3">
                    <a:lumMod val="75000"/>
                  </a:schemeClr>
                </a:solidFill>
                <a:latin typeface="Arial Narrow" pitchFamily="34" charset="0"/>
              </a:rPr>
              <a:t>Information Interaction System</a:t>
            </a:r>
            <a:endParaRPr lang="en-US" sz="2000" u="sng" dirty="0">
              <a:solidFill>
                <a:schemeClr val="accent3">
                  <a:lumMod val="75000"/>
                </a:schemeClr>
              </a:solidFill>
              <a:latin typeface="Arial Narrow" pitchFamily="34" charset="0"/>
            </a:endParaRPr>
          </a:p>
        </p:txBody>
      </p:sp>
      <p:grpSp>
        <p:nvGrpSpPr>
          <p:cNvPr id="29" name="Group 28"/>
          <p:cNvGrpSpPr/>
          <p:nvPr/>
        </p:nvGrpSpPr>
        <p:grpSpPr>
          <a:xfrm>
            <a:off x="2325327" y="1758397"/>
            <a:ext cx="4661338" cy="4408171"/>
            <a:chOff x="2440541" y="1758397"/>
            <a:chExt cx="4661338" cy="4408171"/>
          </a:xfrm>
        </p:grpSpPr>
        <p:sp>
          <p:nvSpPr>
            <p:cNvPr id="56" name="Oval 4"/>
            <p:cNvSpPr>
              <a:spLocks noChangeArrowheads="1"/>
            </p:cNvSpPr>
            <p:nvPr/>
          </p:nvSpPr>
          <p:spPr bwMode="auto">
            <a:xfrm>
              <a:off x="3449334" y="2368759"/>
              <a:ext cx="2088230" cy="1994980"/>
            </a:xfrm>
            <a:prstGeom prst="ellipse">
              <a:avLst/>
            </a:prstGeom>
            <a:solidFill>
              <a:schemeClr val="accent3">
                <a:lumMod val="75000"/>
              </a:schemeClr>
            </a:solidFill>
            <a:ln w="9525">
              <a:solidFill>
                <a:schemeClr val="tx1"/>
              </a:solidFill>
              <a:round/>
              <a:headEnd/>
              <a:tailEnd/>
            </a:ln>
            <a:effectLst/>
          </p:spPr>
          <p:txBody>
            <a:bodyPr wrap="none" anchor="ctr"/>
            <a:lstStyle/>
            <a:p>
              <a:pPr algn="ctr"/>
              <a:r>
                <a:rPr lang="en-US" dirty="0">
                  <a:solidFill>
                    <a:schemeClr val="bg1"/>
                  </a:solidFill>
                  <a:latin typeface="Trebuchet MS" pitchFamily="34" charset="0"/>
                </a:rPr>
                <a:t>“Buzz”</a:t>
              </a:r>
            </a:p>
          </p:txBody>
        </p:sp>
        <p:sp>
          <p:nvSpPr>
            <p:cNvPr id="57" name="AutoShape 5"/>
            <p:cNvSpPr>
              <a:spLocks noChangeArrowheads="1"/>
            </p:cNvSpPr>
            <p:nvPr/>
          </p:nvSpPr>
          <p:spPr bwMode="auto">
            <a:xfrm rot="4942532">
              <a:off x="4158597" y="1826215"/>
              <a:ext cx="135636" cy="203454"/>
            </a:xfrm>
            <a:prstGeom prst="triangle">
              <a:avLst>
                <a:gd name="adj" fmla="val 50000"/>
              </a:avLst>
            </a:prstGeom>
            <a:solidFill>
              <a:schemeClr val="tx1"/>
            </a:solidFill>
            <a:ln w="9525">
              <a:solidFill>
                <a:schemeClr val="tx1"/>
              </a:solidFill>
              <a:miter lim="800000"/>
              <a:headEnd/>
              <a:tailEnd/>
            </a:ln>
            <a:effectLst/>
          </p:spPr>
          <p:txBody>
            <a:bodyPr wrap="none" anchor="ctr"/>
            <a:lstStyle/>
            <a:p>
              <a:endParaRPr lang="en-US" dirty="0"/>
            </a:p>
          </p:txBody>
        </p:sp>
        <p:sp>
          <p:nvSpPr>
            <p:cNvPr id="58" name="AutoShape 6"/>
            <p:cNvSpPr>
              <a:spLocks noChangeArrowheads="1"/>
            </p:cNvSpPr>
            <p:nvPr/>
          </p:nvSpPr>
          <p:spPr bwMode="auto">
            <a:xfrm rot="1892087">
              <a:off x="2983085" y="2628728"/>
              <a:ext cx="135636" cy="203454"/>
            </a:xfrm>
            <a:prstGeom prst="triangle">
              <a:avLst>
                <a:gd name="adj" fmla="val 50000"/>
              </a:avLst>
            </a:prstGeom>
            <a:solidFill>
              <a:schemeClr val="tx1"/>
            </a:solidFill>
            <a:ln w="9525">
              <a:solidFill>
                <a:schemeClr val="tx1"/>
              </a:solidFill>
              <a:miter lim="800000"/>
              <a:headEnd/>
              <a:tailEnd/>
            </a:ln>
            <a:effectLst/>
          </p:spPr>
          <p:txBody>
            <a:bodyPr wrap="none" anchor="ctr"/>
            <a:lstStyle/>
            <a:p>
              <a:endParaRPr lang="en-US" dirty="0"/>
            </a:p>
          </p:txBody>
        </p:sp>
        <p:sp>
          <p:nvSpPr>
            <p:cNvPr id="59" name="AutoShape 7"/>
            <p:cNvSpPr>
              <a:spLocks noChangeArrowheads="1"/>
            </p:cNvSpPr>
            <p:nvPr/>
          </p:nvSpPr>
          <p:spPr bwMode="auto">
            <a:xfrm rot="10544809">
              <a:off x="6147926" y="3171272"/>
              <a:ext cx="135636" cy="203454"/>
            </a:xfrm>
            <a:prstGeom prst="triangle">
              <a:avLst>
                <a:gd name="adj" fmla="val 50000"/>
              </a:avLst>
            </a:prstGeom>
            <a:solidFill>
              <a:schemeClr val="tx1"/>
            </a:solidFill>
            <a:ln w="9525">
              <a:solidFill>
                <a:schemeClr val="tx1"/>
              </a:solidFill>
              <a:miter lim="800000"/>
              <a:headEnd/>
              <a:tailEnd/>
            </a:ln>
            <a:effectLst/>
          </p:spPr>
          <p:txBody>
            <a:bodyPr wrap="none" anchor="ctr"/>
            <a:lstStyle/>
            <a:p>
              <a:endParaRPr lang="en-US" dirty="0"/>
            </a:p>
          </p:txBody>
        </p:sp>
        <p:sp>
          <p:nvSpPr>
            <p:cNvPr id="60" name="AutoShape 8"/>
            <p:cNvSpPr>
              <a:spLocks noChangeArrowheads="1"/>
            </p:cNvSpPr>
            <p:nvPr/>
          </p:nvSpPr>
          <p:spPr bwMode="auto">
            <a:xfrm rot="1877411">
              <a:off x="5978381" y="3894664"/>
              <a:ext cx="135636" cy="203454"/>
            </a:xfrm>
            <a:prstGeom prst="triangle">
              <a:avLst>
                <a:gd name="adj" fmla="val 50000"/>
              </a:avLst>
            </a:prstGeom>
            <a:solidFill>
              <a:schemeClr val="tx1"/>
            </a:solidFill>
            <a:ln w="9525">
              <a:solidFill>
                <a:schemeClr val="tx1"/>
              </a:solidFill>
              <a:miter lim="800000"/>
              <a:headEnd/>
              <a:tailEnd/>
            </a:ln>
            <a:effectLst/>
          </p:spPr>
          <p:txBody>
            <a:bodyPr wrap="none" anchor="ctr"/>
            <a:lstStyle/>
            <a:p>
              <a:endParaRPr lang="en-US" dirty="0"/>
            </a:p>
          </p:txBody>
        </p:sp>
        <p:sp>
          <p:nvSpPr>
            <p:cNvPr id="61" name="AutoShape 9"/>
            <p:cNvSpPr>
              <a:spLocks noChangeArrowheads="1"/>
            </p:cNvSpPr>
            <p:nvPr/>
          </p:nvSpPr>
          <p:spPr bwMode="auto">
            <a:xfrm rot="12972557">
              <a:off x="3096115" y="2436577"/>
              <a:ext cx="135636" cy="203454"/>
            </a:xfrm>
            <a:prstGeom prst="triangle">
              <a:avLst>
                <a:gd name="adj" fmla="val 50000"/>
              </a:avLst>
            </a:prstGeom>
            <a:solidFill>
              <a:schemeClr val="tx1"/>
            </a:solidFill>
            <a:ln w="9525">
              <a:solidFill>
                <a:schemeClr val="tx1"/>
              </a:solidFill>
              <a:miter lim="800000"/>
              <a:headEnd/>
              <a:tailEnd/>
            </a:ln>
            <a:effectLst/>
          </p:spPr>
          <p:txBody>
            <a:bodyPr wrap="none" anchor="ctr"/>
            <a:lstStyle/>
            <a:p>
              <a:endParaRPr lang="en-US" dirty="0"/>
            </a:p>
          </p:txBody>
        </p:sp>
        <p:sp>
          <p:nvSpPr>
            <p:cNvPr id="62" name="Oval 10"/>
            <p:cNvSpPr>
              <a:spLocks noChangeArrowheads="1"/>
            </p:cNvSpPr>
            <p:nvPr/>
          </p:nvSpPr>
          <p:spPr bwMode="auto">
            <a:xfrm>
              <a:off x="2892661" y="1894033"/>
              <a:ext cx="3323082" cy="2916174"/>
            </a:xfrm>
            <a:prstGeom prst="ellipse">
              <a:avLst/>
            </a:prstGeom>
            <a:noFill/>
            <a:ln w="9525">
              <a:solidFill>
                <a:schemeClr val="tx1"/>
              </a:solidFill>
              <a:round/>
              <a:headEnd/>
              <a:tailEnd/>
            </a:ln>
            <a:effectLst/>
          </p:spPr>
          <p:txBody>
            <a:bodyPr wrap="none" anchor="ctr"/>
            <a:lstStyle/>
            <a:p>
              <a:endParaRPr lang="en-US" dirty="0"/>
            </a:p>
          </p:txBody>
        </p:sp>
        <p:sp>
          <p:nvSpPr>
            <p:cNvPr id="63" name="Text Box 11"/>
            <p:cNvSpPr txBox="1">
              <a:spLocks noChangeArrowheads="1"/>
            </p:cNvSpPr>
            <p:nvPr/>
          </p:nvSpPr>
          <p:spPr bwMode="auto">
            <a:xfrm>
              <a:off x="5454889" y="2425274"/>
              <a:ext cx="1646990" cy="646331"/>
            </a:xfrm>
            <a:prstGeom prst="rect">
              <a:avLst/>
            </a:prstGeom>
            <a:solidFill>
              <a:schemeClr val="bg1"/>
            </a:solidFill>
            <a:ln w="9525">
              <a:noFill/>
              <a:miter lim="800000"/>
              <a:headEnd/>
              <a:tailEnd/>
            </a:ln>
            <a:effectLst/>
          </p:spPr>
          <p:txBody>
            <a:bodyPr wrap="none">
              <a:spAutoFit/>
            </a:bodyPr>
            <a:lstStyle/>
            <a:p>
              <a:pPr algn="ctr"/>
              <a:r>
                <a:rPr lang="en-US" dirty="0" smtClean="0">
                  <a:latin typeface="Trebuchet MS" pitchFamily="34" charset="0"/>
                </a:rPr>
                <a:t>Postsecondary</a:t>
              </a:r>
              <a:endParaRPr lang="en-US" dirty="0">
                <a:latin typeface="Trebuchet MS" pitchFamily="34" charset="0"/>
              </a:endParaRPr>
            </a:p>
            <a:p>
              <a:pPr algn="ctr"/>
              <a:r>
                <a:rPr lang="en-US" dirty="0">
                  <a:latin typeface="Trebuchet MS" pitchFamily="34" charset="0"/>
                </a:rPr>
                <a:t>Schools</a:t>
              </a:r>
            </a:p>
          </p:txBody>
        </p:sp>
        <p:sp>
          <p:nvSpPr>
            <p:cNvPr id="65" name="Text Box 13"/>
            <p:cNvSpPr txBox="1">
              <a:spLocks noChangeArrowheads="1"/>
            </p:cNvSpPr>
            <p:nvPr/>
          </p:nvSpPr>
          <p:spPr bwMode="auto">
            <a:xfrm>
              <a:off x="2440541" y="2630141"/>
              <a:ext cx="661226" cy="326375"/>
            </a:xfrm>
            <a:prstGeom prst="rect">
              <a:avLst/>
            </a:prstGeom>
            <a:solidFill>
              <a:schemeClr val="bg1"/>
            </a:solidFill>
            <a:ln w="9525">
              <a:noFill/>
              <a:miter lim="800000"/>
              <a:headEnd/>
              <a:tailEnd/>
            </a:ln>
            <a:effectLst/>
          </p:spPr>
          <p:txBody>
            <a:bodyPr wrap="none">
              <a:spAutoFit/>
            </a:bodyPr>
            <a:lstStyle/>
            <a:p>
              <a:r>
                <a:rPr lang="en-US" dirty="0">
                  <a:latin typeface="Trebuchet MS" pitchFamily="34" charset="0"/>
                </a:rPr>
                <a:t>Peers</a:t>
              </a:r>
            </a:p>
          </p:txBody>
        </p:sp>
        <p:sp>
          <p:nvSpPr>
            <p:cNvPr id="66" name="Text Box 14"/>
            <p:cNvSpPr txBox="1">
              <a:spLocks noChangeArrowheads="1"/>
            </p:cNvSpPr>
            <p:nvPr/>
          </p:nvSpPr>
          <p:spPr bwMode="auto">
            <a:xfrm>
              <a:off x="4747767" y="1771113"/>
              <a:ext cx="849138" cy="326375"/>
            </a:xfrm>
            <a:prstGeom prst="rect">
              <a:avLst/>
            </a:prstGeom>
            <a:solidFill>
              <a:schemeClr val="bg1"/>
            </a:solidFill>
            <a:ln w="9525">
              <a:noFill/>
              <a:miter lim="800000"/>
              <a:headEnd/>
              <a:tailEnd/>
            </a:ln>
            <a:effectLst/>
          </p:spPr>
          <p:txBody>
            <a:bodyPr wrap="none">
              <a:spAutoFit/>
            </a:bodyPr>
            <a:lstStyle/>
            <a:p>
              <a:r>
                <a:rPr lang="en-US" dirty="0">
                  <a:latin typeface="Trebuchet MS" pitchFamily="34" charset="0"/>
                </a:rPr>
                <a:t>Parents</a:t>
              </a:r>
            </a:p>
          </p:txBody>
        </p:sp>
        <p:sp>
          <p:nvSpPr>
            <p:cNvPr id="67" name="Text Box 15"/>
            <p:cNvSpPr txBox="1">
              <a:spLocks noChangeArrowheads="1"/>
            </p:cNvSpPr>
            <p:nvPr/>
          </p:nvSpPr>
          <p:spPr bwMode="auto">
            <a:xfrm>
              <a:off x="3121547" y="1758397"/>
              <a:ext cx="1195292" cy="570802"/>
            </a:xfrm>
            <a:prstGeom prst="rect">
              <a:avLst/>
            </a:prstGeom>
            <a:solidFill>
              <a:schemeClr val="bg1"/>
            </a:solidFill>
            <a:ln w="9525">
              <a:noFill/>
              <a:miter lim="800000"/>
              <a:headEnd/>
              <a:tailEnd/>
            </a:ln>
            <a:effectLst/>
          </p:spPr>
          <p:txBody>
            <a:bodyPr wrap="none">
              <a:spAutoFit/>
            </a:bodyPr>
            <a:lstStyle/>
            <a:p>
              <a:pPr algn="r"/>
              <a:r>
                <a:rPr lang="en-US" dirty="0">
                  <a:latin typeface="Trebuchet MS" pitchFamily="34" charset="0"/>
                </a:rPr>
                <a:t>Friends/</a:t>
              </a:r>
            </a:p>
            <a:p>
              <a:pPr algn="r"/>
              <a:r>
                <a:rPr lang="en-US" dirty="0">
                  <a:latin typeface="Trebuchet MS" pitchFamily="34" charset="0"/>
                </a:rPr>
                <a:t>Community</a:t>
              </a:r>
            </a:p>
          </p:txBody>
        </p:sp>
        <p:sp>
          <p:nvSpPr>
            <p:cNvPr id="68" name="AutoShape 16"/>
            <p:cNvSpPr>
              <a:spLocks noChangeArrowheads="1"/>
            </p:cNvSpPr>
            <p:nvPr/>
          </p:nvSpPr>
          <p:spPr bwMode="auto">
            <a:xfrm rot="7960644">
              <a:off x="5741017" y="2267032"/>
              <a:ext cx="135636" cy="203454"/>
            </a:xfrm>
            <a:prstGeom prst="triangle">
              <a:avLst>
                <a:gd name="adj" fmla="val 50000"/>
              </a:avLst>
            </a:prstGeom>
            <a:solidFill>
              <a:schemeClr val="tx1"/>
            </a:solidFill>
            <a:ln w="9525">
              <a:solidFill>
                <a:schemeClr val="tx1"/>
              </a:solidFill>
              <a:miter lim="800000"/>
              <a:headEnd/>
              <a:tailEnd/>
            </a:ln>
            <a:effectLst/>
          </p:spPr>
          <p:txBody>
            <a:bodyPr wrap="none" anchor="ctr"/>
            <a:lstStyle/>
            <a:p>
              <a:endParaRPr lang="en-US" dirty="0"/>
            </a:p>
          </p:txBody>
        </p:sp>
        <p:sp>
          <p:nvSpPr>
            <p:cNvPr id="69" name="AutoShape 17"/>
            <p:cNvSpPr>
              <a:spLocks noChangeArrowheads="1"/>
            </p:cNvSpPr>
            <p:nvPr/>
          </p:nvSpPr>
          <p:spPr bwMode="auto">
            <a:xfrm rot="5663234">
              <a:off x="4622020" y="1792306"/>
              <a:ext cx="135636" cy="203454"/>
            </a:xfrm>
            <a:prstGeom prst="triangle">
              <a:avLst>
                <a:gd name="adj" fmla="val 50000"/>
              </a:avLst>
            </a:prstGeom>
            <a:solidFill>
              <a:schemeClr val="tx1"/>
            </a:solidFill>
            <a:ln w="9525">
              <a:solidFill>
                <a:schemeClr val="tx1"/>
              </a:solidFill>
              <a:miter lim="800000"/>
              <a:headEnd/>
              <a:tailEnd/>
            </a:ln>
            <a:effectLst/>
          </p:spPr>
          <p:txBody>
            <a:bodyPr wrap="none" anchor="ctr"/>
            <a:lstStyle/>
            <a:p>
              <a:endParaRPr lang="en-US" dirty="0"/>
            </a:p>
          </p:txBody>
        </p:sp>
        <p:sp>
          <p:nvSpPr>
            <p:cNvPr id="71" name="Oval 19"/>
            <p:cNvSpPr>
              <a:spLocks noChangeArrowheads="1"/>
            </p:cNvSpPr>
            <p:nvPr/>
          </p:nvSpPr>
          <p:spPr bwMode="auto">
            <a:xfrm>
              <a:off x="3449334" y="3657301"/>
              <a:ext cx="2088230" cy="1994980"/>
            </a:xfrm>
            <a:prstGeom prst="ellipse">
              <a:avLst/>
            </a:prstGeom>
            <a:solidFill>
              <a:schemeClr val="accent3">
                <a:lumMod val="75000"/>
              </a:schemeClr>
            </a:solidFill>
            <a:ln w="9525">
              <a:solidFill>
                <a:schemeClr val="tx1"/>
              </a:solidFill>
              <a:round/>
              <a:headEnd/>
              <a:tailEnd/>
            </a:ln>
            <a:effectLst/>
          </p:spPr>
          <p:txBody>
            <a:bodyPr wrap="none" anchor="ctr"/>
            <a:lstStyle/>
            <a:p>
              <a:pPr algn="ctr"/>
              <a:r>
                <a:rPr lang="en-US" dirty="0">
                  <a:solidFill>
                    <a:schemeClr val="bg1"/>
                  </a:solidFill>
                  <a:latin typeface="Trebuchet MS" pitchFamily="34" charset="0"/>
                </a:rPr>
                <a:t>“Search”</a:t>
              </a:r>
            </a:p>
          </p:txBody>
        </p:sp>
        <p:sp>
          <p:nvSpPr>
            <p:cNvPr id="72" name="AutoShape 20"/>
            <p:cNvSpPr>
              <a:spLocks noChangeArrowheads="1"/>
            </p:cNvSpPr>
            <p:nvPr/>
          </p:nvSpPr>
          <p:spPr bwMode="auto">
            <a:xfrm rot="10544809">
              <a:off x="6147926" y="4437208"/>
              <a:ext cx="135636" cy="203454"/>
            </a:xfrm>
            <a:prstGeom prst="triangle">
              <a:avLst>
                <a:gd name="adj" fmla="val 50000"/>
              </a:avLst>
            </a:prstGeom>
            <a:solidFill>
              <a:schemeClr val="tx1"/>
            </a:solidFill>
            <a:ln w="9525">
              <a:solidFill>
                <a:schemeClr val="tx1"/>
              </a:solidFill>
              <a:miter lim="800000"/>
              <a:headEnd/>
              <a:tailEnd/>
            </a:ln>
            <a:effectLst/>
          </p:spPr>
          <p:txBody>
            <a:bodyPr wrap="none" anchor="ctr"/>
            <a:lstStyle/>
            <a:p>
              <a:endParaRPr lang="en-US" dirty="0"/>
            </a:p>
          </p:txBody>
        </p:sp>
        <p:sp>
          <p:nvSpPr>
            <p:cNvPr id="73" name="AutoShape 21"/>
            <p:cNvSpPr>
              <a:spLocks noChangeArrowheads="1"/>
            </p:cNvSpPr>
            <p:nvPr/>
          </p:nvSpPr>
          <p:spPr bwMode="auto">
            <a:xfrm rot="1877411">
              <a:off x="5978381" y="5160600"/>
              <a:ext cx="135636" cy="203454"/>
            </a:xfrm>
            <a:prstGeom prst="triangle">
              <a:avLst>
                <a:gd name="adj" fmla="val 50000"/>
              </a:avLst>
            </a:prstGeom>
            <a:solidFill>
              <a:schemeClr val="tx1"/>
            </a:solidFill>
            <a:ln w="9525">
              <a:solidFill>
                <a:schemeClr val="tx1"/>
              </a:solidFill>
              <a:miter lim="800000"/>
              <a:headEnd/>
              <a:tailEnd/>
            </a:ln>
            <a:effectLst/>
          </p:spPr>
          <p:txBody>
            <a:bodyPr wrap="none" anchor="ctr"/>
            <a:lstStyle/>
            <a:p>
              <a:endParaRPr lang="en-US" dirty="0"/>
            </a:p>
          </p:txBody>
        </p:sp>
        <p:sp>
          <p:nvSpPr>
            <p:cNvPr id="74" name="AutoShape 22"/>
            <p:cNvSpPr>
              <a:spLocks noChangeArrowheads="1"/>
            </p:cNvSpPr>
            <p:nvPr/>
          </p:nvSpPr>
          <p:spPr bwMode="auto">
            <a:xfrm rot="11127025">
              <a:off x="2819557" y="4527632"/>
              <a:ext cx="135636" cy="203454"/>
            </a:xfrm>
            <a:prstGeom prst="triangle">
              <a:avLst>
                <a:gd name="adj" fmla="val 50000"/>
              </a:avLst>
            </a:prstGeom>
            <a:solidFill>
              <a:schemeClr val="tx1"/>
            </a:solidFill>
            <a:ln w="9525">
              <a:solidFill>
                <a:schemeClr val="tx1"/>
              </a:solidFill>
              <a:miter lim="800000"/>
              <a:headEnd/>
              <a:tailEnd/>
            </a:ln>
            <a:effectLst/>
          </p:spPr>
          <p:txBody>
            <a:bodyPr wrap="none" anchor="ctr"/>
            <a:lstStyle/>
            <a:p>
              <a:endParaRPr lang="en-US" dirty="0"/>
            </a:p>
          </p:txBody>
        </p:sp>
        <p:sp>
          <p:nvSpPr>
            <p:cNvPr id="75" name="Oval 23"/>
            <p:cNvSpPr>
              <a:spLocks noChangeArrowheads="1"/>
            </p:cNvSpPr>
            <p:nvPr/>
          </p:nvSpPr>
          <p:spPr bwMode="auto">
            <a:xfrm>
              <a:off x="2892661" y="3159969"/>
              <a:ext cx="3323082" cy="2916174"/>
            </a:xfrm>
            <a:prstGeom prst="ellipse">
              <a:avLst/>
            </a:prstGeom>
            <a:noFill/>
            <a:ln w="9525">
              <a:solidFill>
                <a:schemeClr val="tx1"/>
              </a:solidFill>
              <a:round/>
              <a:headEnd/>
              <a:tailEnd/>
            </a:ln>
            <a:effectLst/>
          </p:spPr>
          <p:txBody>
            <a:bodyPr wrap="none" anchor="ctr"/>
            <a:lstStyle/>
            <a:p>
              <a:endParaRPr lang="en-US" dirty="0"/>
            </a:p>
          </p:txBody>
        </p:sp>
        <p:sp>
          <p:nvSpPr>
            <p:cNvPr id="76" name="Text Box 24"/>
            <p:cNvSpPr txBox="1">
              <a:spLocks noChangeArrowheads="1"/>
            </p:cNvSpPr>
            <p:nvPr/>
          </p:nvSpPr>
          <p:spPr bwMode="auto">
            <a:xfrm>
              <a:off x="5741017" y="4623708"/>
              <a:ext cx="868919" cy="570802"/>
            </a:xfrm>
            <a:prstGeom prst="rect">
              <a:avLst/>
            </a:prstGeom>
            <a:solidFill>
              <a:schemeClr val="bg1"/>
            </a:solidFill>
            <a:ln w="9525">
              <a:noFill/>
              <a:miter lim="800000"/>
              <a:headEnd/>
              <a:tailEnd/>
            </a:ln>
            <a:effectLst/>
          </p:spPr>
          <p:txBody>
            <a:bodyPr wrap="none">
              <a:spAutoFit/>
            </a:bodyPr>
            <a:lstStyle/>
            <a:p>
              <a:pPr algn="ctr"/>
              <a:r>
                <a:rPr lang="en-US" dirty="0">
                  <a:latin typeface="Trebuchet MS" pitchFamily="34" charset="0"/>
                </a:rPr>
                <a:t>Campus</a:t>
              </a:r>
            </a:p>
            <a:p>
              <a:pPr algn="ctr"/>
              <a:r>
                <a:rPr lang="en-US" dirty="0">
                  <a:latin typeface="Trebuchet MS" pitchFamily="34" charset="0"/>
                </a:rPr>
                <a:t>Visits</a:t>
              </a:r>
            </a:p>
          </p:txBody>
        </p:sp>
        <p:sp>
          <p:nvSpPr>
            <p:cNvPr id="77" name="Text Box 25"/>
            <p:cNvSpPr txBox="1">
              <a:spLocks noChangeArrowheads="1"/>
            </p:cNvSpPr>
            <p:nvPr/>
          </p:nvSpPr>
          <p:spPr bwMode="auto">
            <a:xfrm>
              <a:off x="2689207" y="4719783"/>
              <a:ext cx="697960" cy="326375"/>
            </a:xfrm>
            <a:prstGeom prst="rect">
              <a:avLst/>
            </a:prstGeom>
            <a:solidFill>
              <a:schemeClr val="bg1"/>
            </a:solidFill>
            <a:ln w="9525">
              <a:noFill/>
              <a:miter lim="800000"/>
              <a:headEnd/>
              <a:tailEnd/>
            </a:ln>
            <a:effectLst/>
          </p:spPr>
          <p:txBody>
            <a:bodyPr wrap="none">
              <a:spAutoFit/>
            </a:bodyPr>
            <a:lstStyle/>
            <a:p>
              <a:r>
                <a:rPr lang="en-US" dirty="0">
                  <a:latin typeface="Trebuchet MS" pitchFamily="34" charset="0"/>
                </a:rPr>
                <a:t>Media</a:t>
              </a:r>
            </a:p>
          </p:txBody>
        </p:sp>
        <p:sp>
          <p:nvSpPr>
            <p:cNvPr id="78" name="Text Box 26"/>
            <p:cNvSpPr txBox="1">
              <a:spLocks noChangeArrowheads="1"/>
            </p:cNvSpPr>
            <p:nvPr/>
          </p:nvSpPr>
          <p:spPr bwMode="auto">
            <a:xfrm>
              <a:off x="4319665" y="5840193"/>
              <a:ext cx="562324" cy="326375"/>
            </a:xfrm>
            <a:prstGeom prst="rect">
              <a:avLst/>
            </a:prstGeom>
            <a:solidFill>
              <a:schemeClr val="bg1"/>
            </a:solidFill>
            <a:ln w="9525">
              <a:noFill/>
              <a:miter lim="800000"/>
              <a:headEnd/>
              <a:tailEnd/>
            </a:ln>
            <a:effectLst/>
          </p:spPr>
          <p:txBody>
            <a:bodyPr wrap="none">
              <a:spAutoFit/>
            </a:bodyPr>
            <a:lstStyle/>
            <a:p>
              <a:pPr algn="r"/>
              <a:r>
                <a:rPr lang="en-US" dirty="0">
                  <a:latin typeface="Trebuchet MS" pitchFamily="34" charset="0"/>
                </a:rPr>
                <a:t>Web</a:t>
              </a:r>
            </a:p>
          </p:txBody>
        </p:sp>
        <p:sp>
          <p:nvSpPr>
            <p:cNvPr id="79" name="AutoShape 27"/>
            <p:cNvSpPr>
              <a:spLocks noChangeArrowheads="1"/>
            </p:cNvSpPr>
            <p:nvPr/>
          </p:nvSpPr>
          <p:spPr bwMode="auto">
            <a:xfrm rot="6400160">
              <a:off x="4113385" y="5951810"/>
              <a:ext cx="135636" cy="203454"/>
            </a:xfrm>
            <a:prstGeom prst="triangle">
              <a:avLst>
                <a:gd name="adj" fmla="val 50000"/>
              </a:avLst>
            </a:prstGeom>
            <a:solidFill>
              <a:schemeClr val="tx1"/>
            </a:solidFill>
            <a:ln w="9525">
              <a:solidFill>
                <a:schemeClr val="tx1"/>
              </a:solidFill>
              <a:miter lim="800000"/>
              <a:headEnd/>
              <a:tailEnd/>
            </a:ln>
            <a:effectLst/>
          </p:spPr>
          <p:txBody>
            <a:bodyPr wrap="none" anchor="ctr"/>
            <a:lstStyle/>
            <a:p>
              <a:endParaRPr lang="en-US" dirty="0"/>
            </a:p>
          </p:txBody>
        </p:sp>
        <p:sp>
          <p:nvSpPr>
            <p:cNvPr id="80" name="Text Box 28"/>
            <p:cNvSpPr txBox="1">
              <a:spLocks noChangeArrowheads="1"/>
            </p:cNvSpPr>
            <p:nvPr/>
          </p:nvSpPr>
          <p:spPr bwMode="auto">
            <a:xfrm>
              <a:off x="3966446" y="3781634"/>
              <a:ext cx="1034225" cy="570802"/>
            </a:xfrm>
            <a:prstGeom prst="rect">
              <a:avLst/>
            </a:prstGeom>
            <a:noFill/>
            <a:ln w="9525">
              <a:noFill/>
              <a:miter lim="800000"/>
              <a:headEnd/>
              <a:tailEnd/>
            </a:ln>
            <a:effectLst/>
          </p:spPr>
          <p:txBody>
            <a:bodyPr wrap="none">
              <a:spAutoFit/>
            </a:bodyPr>
            <a:lstStyle/>
            <a:p>
              <a:pPr algn="ctr"/>
              <a:r>
                <a:rPr lang="en-US" dirty="0">
                  <a:solidFill>
                    <a:schemeClr val="bg1"/>
                  </a:solidFill>
                  <a:latin typeface="Trebuchet MS" pitchFamily="34" charset="0"/>
                </a:rPr>
                <a:t>Student/</a:t>
              </a:r>
            </a:p>
            <a:p>
              <a:pPr algn="ctr"/>
              <a:r>
                <a:rPr lang="en-US" dirty="0">
                  <a:solidFill>
                    <a:schemeClr val="bg1"/>
                  </a:solidFill>
                  <a:latin typeface="Trebuchet MS" pitchFamily="34" charset="0"/>
                </a:rPr>
                <a:t>Prospects</a:t>
              </a:r>
            </a:p>
          </p:txBody>
        </p:sp>
        <p:sp>
          <p:nvSpPr>
            <p:cNvPr id="64" name="Text Box 12"/>
            <p:cNvSpPr txBox="1">
              <a:spLocks noChangeArrowheads="1"/>
            </p:cNvSpPr>
            <p:nvPr/>
          </p:nvSpPr>
          <p:spPr bwMode="auto">
            <a:xfrm>
              <a:off x="5678482" y="3357772"/>
              <a:ext cx="1140191" cy="570802"/>
            </a:xfrm>
            <a:prstGeom prst="rect">
              <a:avLst/>
            </a:prstGeom>
            <a:solidFill>
              <a:schemeClr val="bg1"/>
            </a:solidFill>
            <a:ln w="9525">
              <a:noFill/>
              <a:miter lim="800000"/>
              <a:headEnd/>
              <a:tailEnd/>
            </a:ln>
            <a:effectLst/>
          </p:spPr>
          <p:txBody>
            <a:bodyPr wrap="none">
              <a:spAutoFit/>
            </a:bodyPr>
            <a:lstStyle/>
            <a:p>
              <a:pPr algn="ctr"/>
              <a:r>
                <a:rPr lang="en-US" dirty="0">
                  <a:latin typeface="Trebuchet MS" pitchFamily="34" charset="0"/>
                </a:rPr>
                <a:t>Teachers/</a:t>
              </a:r>
            </a:p>
            <a:p>
              <a:pPr algn="ctr"/>
              <a:r>
                <a:rPr lang="en-US" dirty="0">
                  <a:latin typeface="Trebuchet MS" pitchFamily="34" charset="0"/>
                </a:rPr>
                <a:t>Counselors</a:t>
              </a: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nvGraphicFramePr>
        <p:xfrm>
          <a:off x="149032" y="1355148"/>
          <a:ext cx="8994968" cy="4147704"/>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p:cNvSpPr txBox="1"/>
          <p:nvPr/>
        </p:nvSpPr>
        <p:spPr>
          <a:xfrm rot="10800000" flipV="1">
            <a:off x="-1" y="131862"/>
            <a:ext cx="9144000" cy="830997"/>
          </a:xfrm>
          <a:prstGeom prst="rect">
            <a:avLst/>
          </a:prstGeom>
          <a:noFill/>
          <a:ln>
            <a:noFill/>
          </a:ln>
        </p:spPr>
        <p:txBody>
          <a:bodyPr wrap="square" rtlCol="0">
            <a:spAutoFit/>
          </a:bodyPr>
          <a:lstStyle/>
          <a:p>
            <a:pPr algn="ctr"/>
            <a:r>
              <a:rPr lang="en-US" sz="2400" b="1" i="1" dirty="0" smtClean="0">
                <a:solidFill>
                  <a:schemeClr val="bg1"/>
                </a:solidFill>
                <a:latin typeface="Arial Narrow" pitchFamily="34" charset="0"/>
              </a:rPr>
              <a:t>Websites have become an even more important part of the information collection process, especially for older prospects.</a:t>
            </a:r>
            <a:endParaRPr lang="en-US" sz="2400" b="1" i="1" dirty="0">
              <a:solidFill>
                <a:schemeClr val="bg1"/>
              </a:solidFill>
              <a:latin typeface="Arial Narrow" pitchFamily="34" charset="0"/>
            </a:endParaRPr>
          </a:p>
        </p:txBody>
      </p:sp>
      <p:sp>
        <p:nvSpPr>
          <p:cNvPr id="27" name="TextBox 26"/>
          <p:cNvSpPr txBox="1"/>
          <p:nvPr/>
        </p:nvSpPr>
        <p:spPr>
          <a:xfrm rot="10800000" flipV="1">
            <a:off x="942759" y="5909240"/>
            <a:ext cx="2400300" cy="400110"/>
          </a:xfrm>
          <a:prstGeom prst="rect">
            <a:avLst/>
          </a:prstGeom>
          <a:noFill/>
          <a:ln>
            <a:noFill/>
          </a:ln>
        </p:spPr>
        <p:txBody>
          <a:bodyPr wrap="square" rtlCol="0">
            <a:spAutoFit/>
          </a:bodyPr>
          <a:lstStyle/>
          <a:p>
            <a:pPr algn="ctr"/>
            <a:r>
              <a:rPr lang="en-US" sz="2000" dirty="0" smtClean="0">
                <a:solidFill>
                  <a:schemeClr val="accent3">
                    <a:lumMod val="75000"/>
                  </a:schemeClr>
                </a:solidFill>
                <a:latin typeface="Arial Narrow" pitchFamily="34" charset="0"/>
              </a:rPr>
              <a:t>Older Prospects</a:t>
            </a:r>
            <a:endParaRPr lang="en-US" sz="2000" dirty="0">
              <a:solidFill>
                <a:schemeClr val="accent3">
                  <a:lumMod val="75000"/>
                </a:schemeClr>
              </a:solidFill>
              <a:latin typeface="Arial Narrow" pitchFamily="34" charset="0"/>
            </a:endParaRPr>
          </a:p>
        </p:txBody>
      </p:sp>
      <p:sp>
        <p:nvSpPr>
          <p:cNvPr id="11" name="TextBox 10"/>
          <p:cNvSpPr txBox="1"/>
          <p:nvPr/>
        </p:nvSpPr>
        <p:spPr>
          <a:xfrm rot="10800000" flipV="1">
            <a:off x="5493713" y="5909239"/>
            <a:ext cx="2971800" cy="400110"/>
          </a:xfrm>
          <a:prstGeom prst="rect">
            <a:avLst/>
          </a:prstGeom>
          <a:noFill/>
          <a:ln>
            <a:noFill/>
          </a:ln>
        </p:spPr>
        <p:txBody>
          <a:bodyPr wrap="square" rtlCol="0">
            <a:spAutoFit/>
          </a:bodyPr>
          <a:lstStyle/>
          <a:p>
            <a:pPr algn="ctr"/>
            <a:r>
              <a:rPr lang="en-US" sz="2000" dirty="0" smtClean="0">
                <a:solidFill>
                  <a:schemeClr val="accent3">
                    <a:lumMod val="75000"/>
                  </a:schemeClr>
                </a:solidFill>
                <a:latin typeface="Arial Narrow" pitchFamily="34" charset="0"/>
              </a:rPr>
              <a:t>High School Students</a:t>
            </a:r>
            <a:endParaRPr lang="en-US" sz="2000" dirty="0">
              <a:solidFill>
                <a:schemeClr val="accent3">
                  <a:lumMod val="75000"/>
                </a:schemeClr>
              </a:solidFill>
              <a:latin typeface="Arial Narrow" pitchFamily="34" charset="0"/>
            </a:endParaRPr>
          </a:p>
        </p:txBody>
      </p:sp>
      <p:sp>
        <p:nvSpPr>
          <p:cNvPr id="7" name="TextBox 6"/>
          <p:cNvSpPr txBox="1"/>
          <p:nvPr/>
        </p:nvSpPr>
        <p:spPr>
          <a:xfrm rot="10800000" flipV="1">
            <a:off x="2094899" y="1336215"/>
            <a:ext cx="4954202" cy="400110"/>
          </a:xfrm>
          <a:prstGeom prst="rect">
            <a:avLst/>
          </a:prstGeom>
          <a:noFill/>
          <a:ln>
            <a:noFill/>
          </a:ln>
        </p:spPr>
        <p:txBody>
          <a:bodyPr wrap="square" rtlCol="0">
            <a:spAutoFit/>
          </a:bodyPr>
          <a:lstStyle/>
          <a:p>
            <a:pPr algn="ctr"/>
            <a:r>
              <a:rPr lang="en-US" sz="2000" u="sng" dirty="0" smtClean="0">
                <a:solidFill>
                  <a:schemeClr val="accent3">
                    <a:lumMod val="75000"/>
                  </a:schemeClr>
                </a:solidFill>
                <a:latin typeface="Arial Narrow" pitchFamily="34" charset="0"/>
              </a:rPr>
              <a:t>Website Visitation Of College Considered</a:t>
            </a:r>
            <a:endParaRPr lang="en-US" sz="2000" u="sng" dirty="0">
              <a:solidFill>
                <a:schemeClr val="accent3">
                  <a:lumMod val="75000"/>
                </a:schemeClr>
              </a:solidFill>
              <a:latin typeface="Arial Narrow" pitchFamily="34" charset="0"/>
            </a:endParaRPr>
          </a:p>
        </p:txBody>
      </p:sp>
      <p:sp>
        <p:nvSpPr>
          <p:cNvPr id="16" name="TextBox 15"/>
          <p:cNvSpPr txBox="1"/>
          <p:nvPr/>
        </p:nvSpPr>
        <p:spPr>
          <a:xfrm rot="10800000" flipV="1">
            <a:off x="633676" y="5214817"/>
            <a:ext cx="1057973" cy="584775"/>
          </a:xfrm>
          <a:prstGeom prst="rect">
            <a:avLst/>
          </a:prstGeom>
          <a:noFill/>
          <a:ln>
            <a:noFill/>
          </a:ln>
        </p:spPr>
        <p:txBody>
          <a:bodyPr wrap="square" rtlCol="0">
            <a:spAutoFit/>
          </a:bodyPr>
          <a:lstStyle/>
          <a:p>
            <a:pPr algn="ctr"/>
            <a:r>
              <a:rPr lang="en-US" sz="1600" dirty="0" smtClean="0">
                <a:solidFill>
                  <a:schemeClr val="accent3">
                    <a:lumMod val="75000"/>
                  </a:schemeClr>
                </a:solidFill>
                <a:latin typeface="Arial Narrow" pitchFamily="34" charset="0"/>
              </a:rPr>
              <a:t>Any Website</a:t>
            </a:r>
            <a:endParaRPr lang="en-US" sz="1600" dirty="0">
              <a:solidFill>
                <a:schemeClr val="accent3">
                  <a:lumMod val="75000"/>
                </a:schemeClr>
              </a:solidFill>
              <a:latin typeface="Arial Narrow" pitchFamily="34" charset="0"/>
            </a:endParaRPr>
          </a:p>
        </p:txBody>
      </p:sp>
      <p:sp>
        <p:nvSpPr>
          <p:cNvPr id="17" name="TextBox 16"/>
          <p:cNvSpPr txBox="1"/>
          <p:nvPr/>
        </p:nvSpPr>
        <p:spPr>
          <a:xfrm rot="10800000" flipV="1">
            <a:off x="2592315" y="5263719"/>
            <a:ext cx="1057973" cy="584775"/>
          </a:xfrm>
          <a:prstGeom prst="rect">
            <a:avLst/>
          </a:prstGeom>
          <a:noFill/>
          <a:ln>
            <a:noFill/>
          </a:ln>
        </p:spPr>
        <p:txBody>
          <a:bodyPr wrap="square" rtlCol="0">
            <a:spAutoFit/>
          </a:bodyPr>
          <a:lstStyle/>
          <a:p>
            <a:pPr algn="ctr"/>
            <a:r>
              <a:rPr lang="en-US" sz="1600" dirty="0" smtClean="0">
                <a:solidFill>
                  <a:schemeClr val="accent3">
                    <a:lumMod val="75000"/>
                  </a:schemeClr>
                </a:solidFill>
                <a:latin typeface="Arial Narrow" pitchFamily="34" charset="0"/>
              </a:rPr>
              <a:t>KCTCS Website</a:t>
            </a:r>
            <a:endParaRPr lang="en-US" sz="1600" dirty="0">
              <a:solidFill>
                <a:schemeClr val="accent3">
                  <a:lumMod val="75000"/>
                </a:schemeClr>
              </a:solidFill>
              <a:latin typeface="Arial Narrow" pitchFamily="34" charset="0"/>
            </a:endParaRPr>
          </a:p>
        </p:txBody>
      </p:sp>
      <p:sp>
        <p:nvSpPr>
          <p:cNvPr id="18" name="TextBox 17"/>
          <p:cNvSpPr txBox="1"/>
          <p:nvPr/>
        </p:nvSpPr>
        <p:spPr>
          <a:xfrm rot="10800000" flipV="1">
            <a:off x="5472665" y="5272424"/>
            <a:ext cx="1057973" cy="584775"/>
          </a:xfrm>
          <a:prstGeom prst="rect">
            <a:avLst/>
          </a:prstGeom>
          <a:noFill/>
          <a:ln>
            <a:noFill/>
          </a:ln>
        </p:spPr>
        <p:txBody>
          <a:bodyPr wrap="square" rtlCol="0">
            <a:spAutoFit/>
          </a:bodyPr>
          <a:lstStyle/>
          <a:p>
            <a:pPr algn="ctr"/>
            <a:r>
              <a:rPr lang="en-US" sz="1600" dirty="0" smtClean="0">
                <a:solidFill>
                  <a:schemeClr val="accent3">
                    <a:lumMod val="75000"/>
                  </a:schemeClr>
                </a:solidFill>
                <a:latin typeface="Arial Narrow" pitchFamily="34" charset="0"/>
              </a:rPr>
              <a:t>Any Website</a:t>
            </a:r>
            <a:endParaRPr lang="en-US" sz="1600" dirty="0">
              <a:solidFill>
                <a:schemeClr val="accent3">
                  <a:lumMod val="75000"/>
                </a:schemeClr>
              </a:solidFill>
              <a:latin typeface="Arial Narrow" pitchFamily="34" charset="0"/>
            </a:endParaRPr>
          </a:p>
        </p:txBody>
      </p:sp>
      <p:sp>
        <p:nvSpPr>
          <p:cNvPr id="22" name="TextBox 21"/>
          <p:cNvSpPr txBox="1"/>
          <p:nvPr/>
        </p:nvSpPr>
        <p:spPr>
          <a:xfrm rot="10800000" flipV="1">
            <a:off x="7431303" y="5272424"/>
            <a:ext cx="1057973" cy="584775"/>
          </a:xfrm>
          <a:prstGeom prst="rect">
            <a:avLst/>
          </a:prstGeom>
          <a:noFill/>
          <a:ln>
            <a:noFill/>
          </a:ln>
        </p:spPr>
        <p:txBody>
          <a:bodyPr wrap="square" rtlCol="0">
            <a:spAutoFit/>
          </a:bodyPr>
          <a:lstStyle/>
          <a:p>
            <a:pPr algn="ctr"/>
            <a:r>
              <a:rPr lang="en-US" sz="1600" dirty="0" smtClean="0">
                <a:solidFill>
                  <a:schemeClr val="accent3">
                    <a:lumMod val="75000"/>
                  </a:schemeClr>
                </a:solidFill>
                <a:latin typeface="Arial Narrow" pitchFamily="34" charset="0"/>
              </a:rPr>
              <a:t>KCTCS Website</a:t>
            </a:r>
            <a:endParaRPr lang="en-US" sz="1600" dirty="0">
              <a:solidFill>
                <a:schemeClr val="accent3">
                  <a:lumMod val="75000"/>
                </a:schemeClr>
              </a:solidFill>
              <a:latin typeface="Arial Narrow" pitchFamily="34" charset="0"/>
            </a:endParaRPr>
          </a:p>
        </p:txBody>
      </p:sp>
      <p:sp>
        <p:nvSpPr>
          <p:cNvPr id="15" name="TextBox 14"/>
          <p:cNvSpPr txBox="1"/>
          <p:nvPr/>
        </p:nvSpPr>
        <p:spPr>
          <a:xfrm rot="10800000" flipV="1">
            <a:off x="3131825" y="3313786"/>
            <a:ext cx="806498" cy="307777"/>
          </a:xfrm>
          <a:prstGeom prst="rect">
            <a:avLst/>
          </a:prstGeom>
          <a:noFill/>
          <a:ln>
            <a:noFill/>
          </a:ln>
        </p:spPr>
        <p:txBody>
          <a:bodyPr wrap="square" rtlCol="0">
            <a:spAutoFit/>
          </a:bodyPr>
          <a:lstStyle/>
          <a:p>
            <a:pPr algn="ctr"/>
            <a:r>
              <a:rPr lang="en-US" sz="1400" b="1" dirty="0" smtClean="0">
                <a:solidFill>
                  <a:schemeClr val="accent3">
                    <a:lumMod val="75000"/>
                  </a:schemeClr>
                </a:solidFill>
                <a:latin typeface="Arial Narrow" pitchFamily="34" charset="0"/>
              </a:rPr>
              <a:t>+11</a:t>
            </a:r>
            <a:endParaRPr lang="en-US" sz="1400" b="1" dirty="0">
              <a:solidFill>
                <a:schemeClr val="accent3">
                  <a:lumMod val="75000"/>
                </a:schemeClr>
              </a:solidFill>
              <a:latin typeface="Arial Narrow" pitchFamily="34" charset="0"/>
            </a:endParaRPr>
          </a:p>
        </p:txBody>
      </p:sp>
      <p:sp>
        <p:nvSpPr>
          <p:cNvPr id="24" name="TextBox 23"/>
          <p:cNvSpPr txBox="1"/>
          <p:nvPr/>
        </p:nvSpPr>
        <p:spPr>
          <a:xfrm rot="10800000" flipV="1">
            <a:off x="6069782" y="1931218"/>
            <a:ext cx="806498" cy="307777"/>
          </a:xfrm>
          <a:prstGeom prst="rect">
            <a:avLst/>
          </a:prstGeom>
          <a:noFill/>
          <a:ln>
            <a:noFill/>
          </a:ln>
        </p:spPr>
        <p:txBody>
          <a:bodyPr wrap="square" rtlCol="0">
            <a:spAutoFit/>
          </a:bodyPr>
          <a:lstStyle/>
          <a:p>
            <a:pPr algn="ctr"/>
            <a:r>
              <a:rPr lang="en-US" sz="1400" b="1" dirty="0" smtClean="0">
                <a:solidFill>
                  <a:schemeClr val="accent3">
                    <a:lumMod val="75000"/>
                  </a:schemeClr>
                </a:solidFill>
                <a:latin typeface="Arial Narrow" pitchFamily="34" charset="0"/>
              </a:rPr>
              <a:t>-4</a:t>
            </a:r>
            <a:endParaRPr lang="en-US" sz="1400" b="1" dirty="0">
              <a:solidFill>
                <a:schemeClr val="accent3">
                  <a:lumMod val="75000"/>
                </a:schemeClr>
              </a:solidFill>
              <a:latin typeface="Arial Narrow" pitchFamily="34" charset="0"/>
            </a:endParaRPr>
          </a:p>
        </p:txBody>
      </p:sp>
      <p:sp>
        <p:nvSpPr>
          <p:cNvPr id="25" name="TextBox 24"/>
          <p:cNvSpPr txBox="1"/>
          <p:nvPr/>
        </p:nvSpPr>
        <p:spPr>
          <a:xfrm rot="10800000" flipV="1">
            <a:off x="7970814" y="4177891"/>
            <a:ext cx="806498" cy="307777"/>
          </a:xfrm>
          <a:prstGeom prst="rect">
            <a:avLst/>
          </a:prstGeom>
          <a:noFill/>
          <a:ln>
            <a:noFill/>
          </a:ln>
        </p:spPr>
        <p:txBody>
          <a:bodyPr wrap="square" rtlCol="0">
            <a:spAutoFit/>
          </a:bodyPr>
          <a:lstStyle/>
          <a:p>
            <a:pPr algn="ctr"/>
            <a:r>
              <a:rPr lang="en-US" sz="1400" b="1" dirty="0" smtClean="0">
                <a:solidFill>
                  <a:schemeClr val="accent3">
                    <a:lumMod val="75000"/>
                  </a:schemeClr>
                </a:solidFill>
                <a:latin typeface="Arial Narrow" pitchFamily="34" charset="0"/>
              </a:rPr>
              <a:t>-5</a:t>
            </a:r>
            <a:endParaRPr lang="en-US" sz="1400" b="1" dirty="0">
              <a:solidFill>
                <a:schemeClr val="accent3">
                  <a:lumMod val="75000"/>
                </a:schemeClr>
              </a:solidFill>
              <a:latin typeface="Arial Narrow" pitchFamily="34" charset="0"/>
            </a:endParaRPr>
          </a:p>
        </p:txBody>
      </p:sp>
      <p:sp>
        <p:nvSpPr>
          <p:cNvPr id="14" name="Oval 13"/>
          <p:cNvSpPr/>
          <p:nvPr/>
        </p:nvSpPr>
        <p:spPr>
          <a:xfrm>
            <a:off x="3304646" y="3256179"/>
            <a:ext cx="518463" cy="345642"/>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6242603" y="1931218"/>
            <a:ext cx="518463" cy="345642"/>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8143634" y="4177891"/>
            <a:ext cx="518463" cy="345642"/>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1403615" y="2334467"/>
            <a:ext cx="518463" cy="345642"/>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rot="10800000" flipV="1">
            <a:off x="1230794" y="2334467"/>
            <a:ext cx="806498" cy="307777"/>
          </a:xfrm>
          <a:prstGeom prst="rect">
            <a:avLst/>
          </a:prstGeom>
          <a:noFill/>
          <a:ln>
            <a:noFill/>
          </a:ln>
        </p:spPr>
        <p:txBody>
          <a:bodyPr wrap="square" rtlCol="0">
            <a:spAutoFit/>
          </a:bodyPr>
          <a:lstStyle/>
          <a:p>
            <a:pPr algn="ctr"/>
            <a:r>
              <a:rPr lang="en-US" sz="1400" b="1" dirty="0" smtClean="0">
                <a:solidFill>
                  <a:schemeClr val="accent3">
                    <a:lumMod val="75000"/>
                  </a:schemeClr>
                </a:solidFill>
                <a:latin typeface="Arial Narrow" pitchFamily="34" charset="0"/>
              </a:rPr>
              <a:t>+15</a:t>
            </a:r>
            <a:endParaRPr lang="en-US" sz="1400" b="1" dirty="0">
              <a:solidFill>
                <a:schemeClr val="accent3">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nvGraphicFramePr>
        <p:xfrm>
          <a:off x="0" y="1758397"/>
          <a:ext cx="9144000" cy="4400550"/>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p:cNvSpPr txBox="1"/>
          <p:nvPr/>
        </p:nvSpPr>
        <p:spPr>
          <a:xfrm rot="10800000" flipV="1">
            <a:off x="654725" y="1816004"/>
            <a:ext cx="3429000" cy="400110"/>
          </a:xfrm>
          <a:prstGeom prst="rect">
            <a:avLst/>
          </a:prstGeom>
          <a:noFill/>
          <a:ln>
            <a:noFill/>
          </a:ln>
        </p:spPr>
        <p:txBody>
          <a:bodyPr wrap="square" rtlCol="0">
            <a:spAutoFit/>
          </a:bodyPr>
          <a:lstStyle/>
          <a:p>
            <a:pPr algn="ctr"/>
            <a:r>
              <a:rPr lang="en-US" sz="2000" u="sng" dirty="0" smtClean="0">
                <a:solidFill>
                  <a:schemeClr val="accent3">
                    <a:lumMod val="75000"/>
                  </a:schemeClr>
                </a:solidFill>
                <a:latin typeface="Arial Narrow" pitchFamily="34" charset="0"/>
              </a:rPr>
              <a:t>Older Prospects </a:t>
            </a:r>
            <a:endParaRPr lang="en-US" sz="2000" u="sng" dirty="0">
              <a:solidFill>
                <a:schemeClr val="accent3">
                  <a:lumMod val="75000"/>
                </a:schemeClr>
              </a:solidFill>
              <a:latin typeface="Arial Narrow" pitchFamily="34" charset="0"/>
            </a:endParaRPr>
          </a:p>
        </p:txBody>
      </p:sp>
      <p:sp>
        <p:nvSpPr>
          <p:cNvPr id="22" name="TextBox 21"/>
          <p:cNvSpPr txBox="1"/>
          <p:nvPr/>
        </p:nvSpPr>
        <p:spPr>
          <a:xfrm rot="10800000" flipV="1">
            <a:off x="5493712" y="1758398"/>
            <a:ext cx="3429000" cy="400110"/>
          </a:xfrm>
          <a:prstGeom prst="rect">
            <a:avLst/>
          </a:prstGeom>
          <a:noFill/>
          <a:ln>
            <a:noFill/>
          </a:ln>
        </p:spPr>
        <p:txBody>
          <a:bodyPr wrap="square" rtlCol="0">
            <a:spAutoFit/>
          </a:bodyPr>
          <a:lstStyle/>
          <a:p>
            <a:pPr algn="ctr"/>
            <a:r>
              <a:rPr lang="en-US" sz="2000" u="sng" dirty="0" smtClean="0">
                <a:solidFill>
                  <a:schemeClr val="accent3">
                    <a:lumMod val="75000"/>
                  </a:schemeClr>
                </a:solidFill>
                <a:latin typeface="Arial Narrow" pitchFamily="34" charset="0"/>
              </a:rPr>
              <a:t>High School Students</a:t>
            </a:r>
            <a:endParaRPr lang="en-US" sz="2000" u="sng" dirty="0">
              <a:solidFill>
                <a:schemeClr val="accent3">
                  <a:lumMod val="75000"/>
                </a:schemeClr>
              </a:solidFill>
              <a:latin typeface="Arial Narrow" pitchFamily="34" charset="0"/>
            </a:endParaRPr>
          </a:p>
        </p:txBody>
      </p:sp>
      <p:sp>
        <p:nvSpPr>
          <p:cNvPr id="18" name="Oval 17"/>
          <p:cNvSpPr/>
          <p:nvPr/>
        </p:nvSpPr>
        <p:spPr>
          <a:xfrm>
            <a:off x="5781747" y="2219253"/>
            <a:ext cx="518463" cy="345642"/>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8201241" y="2219253"/>
            <a:ext cx="518463" cy="345642"/>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rot="10800000" flipV="1">
            <a:off x="5666533" y="2219254"/>
            <a:ext cx="691284" cy="307777"/>
          </a:xfrm>
          <a:prstGeom prst="rect">
            <a:avLst/>
          </a:prstGeom>
          <a:noFill/>
          <a:ln>
            <a:noFill/>
          </a:ln>
        </p:spPr>
        <p:txBody>
          <a:bodyPr wrap="square" rtlCol="0">
            <a:spAutoFit/>
          </a:bodyPr>
          <a:lstStyle/>
          <a:p>
            <a:pPr algn="ctr"/>
            <a:r>
              <a:rPr lang="en-US" sz="1400" b="1" dirty="0" smtClean="0">
                <a:solidFill>
                  <a:schemeClr val="accent3">
                    <a:lumMod val="75000"/>
                  </a:schemeClr>
                </a:solidFill>
                <a:latin typeface="Arial Narrow" pitchFamily="34" charset="0"/>
              </a:rPr>
              <a:t>+17</a:t>
            </a:r>
          </a:p>
        </p:txBody>
      </p:sp>
      <p:sp>
        <p:nvSpPr>
          <p:cNvPr id="24" name="TextBox 23"/>
          <p:cNvSpPr txBox="1"/>
          <p:nvPr/>
        </p:nvSpPr>
        <p:spPr>
          <a:xfrm rot="10800000" flipV="1">
            <a:off x="8086027" y="2219253"/>
            <a:ext cx="691284" cy="307777"/>
          </a:xfrm>
          <a:prstGeom prst="rect">
            <a:avLst/>
          </a:prstGeom>
          <a:noFill/>
          <a:ln>
            <a:noFill/>
          </a:ln>
        </p:spPr>
        <p:txBody>
          <a:bodyPr wrap="square" rtlCol="0">
            <a:spAutoFit/>
          </a:bodyPr>
          <a:lstStyle/>
          <a:p>
            <a:pPr algn="ctr"/>
            <a:r>
              <a:rPr lang="en-US" sz="1400" b="1" dirty="0" smtClean="0">
                <a:solidFill>
                  <a:schemeClr val="accent3">
                    <a:lumMod val="75000"/>
                  </a:schemeClr>
                </a:solidFill>
                <a:latin typeface="Arial Narrow" pitchFamily="34" charset="0"/>
              </a:rPr>
              <a:t>+7</a:t>
            </a:r>
          </a:p>
        </p:txBody>
      </p:sp>
      <p:sp>
        <p:nvSpPr>
          <p:cNvPr id="25" name="TextBox 24"/>
          <p:cNvSpPr txBox="1"/>
          <p:nvPr/>
        </p:nvSpPr>
        <p:spPr>
          <a:xfrm rot="10800000" flipV="1">
            <a:off x="-1" y="193417"/>
            <a:ext cx="9144000" cy="707886"/>
          </a:xfrm>
          <a:prstGeom prst="rect">
            <a:avLst/>
          </a:prstGeom>
          <a:noFill/>
          <a:ln>
            <a:noFill/>
          </a:ln>
        </p:spPr>
        <p:txBody>
          <a:bodyPr wrap="square" rtlCol="0">
            <a:spAutoFit/>
          </a:bodyPr>
          <a:lstStyle/>
          <a:p>
            <a:pPr algn="ctr"/>
            <a:r>
              <a:rPr lang="en-US" sz="2000" b="1" i="1" dirty="0" smtClean="0">
                <a:solidFill>
                  <a:schemeClr val="bg1"/>
                </a:solidFill>
                <a:latin typeface="Arial Narrow" pitchFamily="34" charset="0"/>
              </a:rPr>
              <a:t>What an amazing story of successful strategy and execution.  Every market segment recognized the KCTCS website improvement.</a:t>
            </a:r>
            <a:endParaRPr lang="en-US" sz="2000" b="1" i="1" dirty="0">
              <a:solidFill>
                <a:schemeClr val="bg1"/>
              </a:solidFill>
              <a:latin typeface="Arial Narrow" pitchFamily="34" charset="0"/>
            </a:endParaRPr>
          </a:p>
        </p:txBody>
      </p:sp>
      <p:sp>
        <p:nvSpPr>
          <p:cNvPr id="26" name="TextBox 25"/>
          <p:cNvSpPr txBox="1"/>
          <p:nvPr/>
        </p:nvSpPr>
        <p:spPr>
          <a:xfrm rot="10800000" flipV="1">
            <a:off x="136261" y="6021315"/>
            <a:ext cx="1612996" cy="338554"/>
          </a:xfrm>
          <a:prstGeom prst="rect">
            <a:avLst/>
          </a:prstGeom>
          <a:noFill/>
          <a:ln>
            <a:noFill/>
          </a:ln>
        </p:spPr>
        <p:txBody>
          <a:bodyPr wrap="square" rtlCol="0">
            <a:spAutoFit/>
          </a:bodyPr>
          <a:lstStyle/>
          <a:p>
            <a:pPr algn="ctr"/>
            <a:r>
              <a:rPr lang="en-US" sz="1600" b="1" dirty="0" smtClean="0">
                <a:solidFill>
                  <a:schemeClr val="accent3">
                    <a:lumMod val="75000"/>
                  </a:schemeClr>
                </a:solidFill>
                <a:latin typeface="Arial Narrow" pitchFamily="34" charset="0"/>
              </a:rPr>
              <a:t>KCTCS</a:t>
            </a:r>
            <a:endParaRPr lang="en-US" sz="1600" b="1" dirty="0">
              <a:solidFill>
                <a:schemeClr val="accent3">
                  <a:lumMod val="75000"/>
                </a:schemeClr>
              </a:solidFill>
              <a:latin typeface="Arial Narrow" pitchFamily="34" charset="0"/>
            </a:endParaRPr>
          </a:p>
        </p:txBody>
      </p:sp>
      <p:sp>
        <p:nvSpPr>
          <p:cNvPr id="28" name="TextBox 27"/>
          <p:cNvSpPr txBox="1"/>
          <p:nvPr/>
        </p:nvSpPr>
        <p:spPr>
          <a:xfrm rot="10800000" flipV="1">
            <a:off x="4975249" y="6028402"/>
            <a:ext cx="1612996" cy="338554"/>
          </a:xfrm>
          <a:prstGeom prst="rect">
            <a:avLst/>
          </a:prstGeom>
          <a:noFill/>
          <a:ln>
            <a:noFill/>
          </a:ln>
        </p:spPr>
        <p:txBody>
          <a:bodyPr wrap="square" rtlCol="0">
            <a:spAutoFit/>
          </a:bodyPr>
          <a:lstStyle/>
          <a:p>
            <a:pPr algn="ctr"/>
            <a:r>
              <a:rPr lang="en-US" sz="1600" b="1" dirty="0" smtClean="0">
                <a:solidFill>
                  <a:schemeClr val="accent3">
                    <a:lumMod val="75000"/>
                  </a:schemeClr>
                </a:solidFill>
                <a:latin typeface="Arial Narrow" pitchFamily="34" charset="0"/>
              </a:rPr>
              <a:t>KCTCS</a:t>
            </a:r>
            <a:endParaRPr lang="en-US" sz="1600" b="1" dirty="0">
              <a:solidFill>
                <a:schemeClr val="accent3">
                  <a:lumMod val="75000"/>
                </a:schemeClr>
              </a:solidFill>
              <a:latin typeface="Arial Narrow" pitchFamily="34" charset="0"/>
            </a:endParaRPr>
          </a:p>
        </p:txBody>
      </p:sp>
      <p:sp>
        <p:nvSpPr>
          <p:cNvPr id="29" name="TextBox 28"/>
          <p:cNvSpPr txBox="1"/>
          <p:nvPr/>
        </p:nvSpPr>
        <p:spPr>
          <a:xfrm rot="10800000" flipV="1">
            <a:off x="2555754" y="6028402"/>
            <a:ext cx="1612996" cy="338554"/>
          </a:xfrm>
          <a:prstGeom prst="rect">
            <a:avLst/>
          </a:prstGeom>
          <a:noFill/>
          <a:ln>
            <a:noFill/>
          </a:ln>
        </p:spPr>
        <p:txBody>
          <a:bodyPr wrap="square" rtlCol="0">
            <a:spAutoFit/>
          </a:bodyPr>
          <a:lstStyle/>
          <a:p>
            <a:pPr algn="ctr"/>
            <a:r>
              <a:rPr lang="en-US" sz="1600" b="1" dirty="0" smtClean="0">
                <a:solidFill>
                  <a:schemeClr val="accent3">
                    <a:lumMod val="75000"/>
                  </a:schemeClr>
                </a:solidFill>
                <a:latin typeface="Arial Narrow" pitchFamily="34" charset="0"/>
              </a:rPr>
              <a:t>Competitor</a:t>
            </a:r>
            <a:endParaRPr lang="en-US" sz="1600" b="1" dirty="0">
              <a:solidFill>
                <a:schemeClr val="accent3">
                  <a:lumMod val="75000"/>
                </a:schemeClr>
              </a:solidFill>
              <a:latin typeface="Arial Narrow" pitchFamily="34" charset="0"/>
            </a:endParaRPr>
          </a:p>
        </p:txBody>
      </p:sp>
      <p:sp>
        <p:nvSpPr>
          <p:cNvPr id="30" name="TextBox 29"/>
          <p:cNvSpPr txBox="1"/>
          <p:nvPr/>
        </p:nvSpPr>
        <p:spPr>
          <a:xfrm rot="10800000" flipV="1">
            <a:off x="7394744" y="6028402"/>
            <a:ext cx="1612996" cy="338554"/>
          </a:xfrm>
          <a:prstGeom prst="rect">
            <a:avLst/>
          </a:prstGeom>
          <a:noFill/>
          <a:ln>
            <a:noFill/>
          </a:ln>
        </p:spPr>
        <p:txBody>
          <a:bodyPr wrap="square" rtlCol="0">
            <a:spAutoFit/>
          </a:bodyPr>
          <a:lstStyle/>
          <a:p>
            <a:pPr algn="ctr"/>
            <a:r>
              <a:rPr lang="en-US" sz="1600" b="1" dirty="0" smtClean="0">
                <a:solidFill>
                  <a:schemeClr val="accent3">
                    <a:lumMod val="75000"/>
                  </a:schemeClr>
                </a:solidFill>
                <a:latin typeface="Arial Narrow" pitchFamily="34" charset="0"/>
              </a:rPr>
              <a:t>Competitor</a:t>
            </a:r>
            <a:endParaRPr lang="en-US" sz="1600" b="1" dirty="0">
              <a:solidFill>
                <a:schemeClr val="accent3">
                  <a:lumMod val="75000"/>
                </a:schemeClr>
              </a:solidFill>
              <a:latin typeface="Arial Narrow" pitchFamily="34" charset="0"/>
            </a:endParaRPr>
          </a:p>
        </p:txBody>
      </p:sp>
      <p:sp>
        <p:nvSpPr>
          <p:cNvPr id="31" name="TextBox 30"/>
          <p:cNvSpPr txBox="1"/>
          <p:nvPr/>
        </p:nvSpPr>
        <p:spPr>
          <a:xfrm rot="10800000" flipV="1">
            <a:off x="2440541" y="1119962"/>
            <a:ext cx="4723773" cy="646331"/>
          </a:xfrm>
          <a:prstGeom prst="rect">
            <a:avLst/>
          </a:prstGeom>
          <a:noFill/>
          <a:ln>
            <a:noFill/>
          </a:ln>
        </p:spPr>
        <p:txBody>
          <a:bodyPr wrap="square" rtlCol="0">
            <a:spAutoFit/>
          </a:bodyPr>
          <a:lstStyle/>
          <a:p>
            <a:pPr algn="ctr"/>
            <a:r>
              <a:rPr lang="en-US" sz="2000" u="sng" dirty="0" smtClean="0">
                <a:solidFill>
                  <a:schemeClr val="accent3">
                    <a:lumMod val="75000"/>
                  </a:schemeClr>
                </a:solidFill>
                <a:latin typeface="Arial Narrow" pitchFamily="34" charset="0"/>
              </a:rPr>
              <a:t>Evaluation KCTCS Website Vs. Competition</a:t>
            </a:r>
          </a:p>
          <a:p>
            <a:pPr algn="ctr"/>
            <a:r>
              <a:rPr lang="en-US" sz="1600" dirty="0" smtClean="0">
                <a:solidFill>
                  <a:schemeClr val="accent3">
                    <a:lumMod val="75000"/>
                  </a:schemeClr>
                </a:solidFill>
                <a:latin typeface="Arial Narrow" pitchFamily="34" charset="0"/>
              </a:rPr>
              <a:t>Percent “Extremely/Very Good”</a:t>
            </a:r>
            <a:endParaRPr lang="en-US" sz="1600" dirty="0">
              <a:solidFill>
                <a:schemeClr val="accent3">
                  <a:lumMod val="75000"/>
                </a:schemeClr>
              </a:solidFill>
              <a:latin typeface="Arial Narrow" pitchFamily="34" charset="0"/>
            </a:endParaRPr>
          </a:p>
        </p:txBody>
      </p:sp>
      <p:sp>
        <p:nvSpPr>
          <p:cNvPr id="15" name="Oval 14"/>
          <p:cNvSpPr/>
          <p:nvPr/>
        </p:nvSpPr>
        <p:spPr>
          <a:xfrm>
            <a:off x="942759" y="2795323"/>
            <a:ext cx="518463" cy="345642"/>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985711" y="2795323"/>
            <a:ext cx="434734" cy="307777"/>
          </a:xfrm>
          <a:prstGeom prst="rect">
            <a:avLst/>
          </a:prstGeom>
        </p:spPr>
        <p:txBody>
          <a:bodyPr wrap="none">
            <a:spAutoFit/>
          </a:bodyPr>
          <a:lstStyle/>
          <a:p>
            <a:pPr algn="ctr"/>
            <a:r>
              <a:rPr lang="en-US" sz="1400" b="1" dirty="0" smtClean="0">
                <a:solidFill>
                  <a:schemeClr val="accent3">
                    <a:lumMod val="75000"/>
                  </a:schemeClr>
                </a:solidFill>
                <a:latin typeface="Arial Narrow" pitchFamily="34" charset="0"/>
              </a:rPr>
              <a:t>+17</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0800000" flipV="1">
            <a:off x="0" y="70307"/>
            <a:ext cx="9144000" cy="954107"/>
          </a:xfrm>
          <a:prstGeom prst="rect">
            <a:avLst/>
          </a:prstGeom>
          <a:noFill/>
          <a:ln>
            <a:noFill/>
          </a:ln>
        </p:spPr>
        <p:txBody>
          <a:bodyPr wrap="square" rtlCol="0">
            <a:spAutoFit/>
          </a:bodyPr>
          <a:lstStyle/>
          <a:p>
            <a:pPr algn="ctr"/>
            <a:r>
              <a:rPr lang="en-US" sz="2800" b="1" i="1" dirty="0" smtClean="0">
                <a:solidFill>
                  <a:schemeClr val="bg1"/>
                </a:solidFill>
                <a:latin typeface="Arial Narrow" pitchFamily="34" charset="0"/>
              </a:rPr>
              <a:t>A significant research design measuring five segments using large sample sizes was repeated in 2011.</a:t>
            </a:r>
            <a:endParaRPr lang="en-US" sz="2800" b="1" i="1" dirty="0">
              <a:solidFill>
                <a:schemeClr val="bg1"/>
              </a:solidFill>
              <a:latin typeface="Arial Narrow" pitchFamily="34" charset="0"/>
            </a:endParaRPr>
          </a:p>
        </p:txBody>
      </p:sp>
      <p:sp>
        <p:nvSpPr>
          <p:cNvPr id="8" name="TextBox 7"/>
          <p:cNvSpPr txBox="1"/>
          <p:nvPr/>
        </p:nvSpPr>
        <p:spPr>
          <a:xfrm rot="10800000" flipV="1">
            <a:off x="2037292" y="1208964"/>
            <a:ext cx="7106707" cy="4524315"/>
          </a:xfrm>
          <a:prstGeom prst="rect">
            <a:avLst/>
          </a:prstGeom>
          <a:noFill/>
          <a:ln>
            <a:noFill/>
          </a:ln>
        </p:spPr>
        <p:txBody>
          <a:bodyPr wrap="square" rtlCol="0">
            <a:spAutoFit/>
          </a:bodyPr>
          <a:lstStyle/>
          <a:p>
            <a:pPr marL="1719263" lvl="3" indent="-347663">
              <a:buClr>
                <a:schemeClr val="accent3">
                  <a:lumMod val="75000"/>
                </a:schemeClr>
              </a:buClr>
            </a:pPr>
            <a:r>
              <a:rPr lang="en-US" b="1" i="1" u="sng" dirty="0" smtClean="0">
                <a:solidFill>
                  <a:schemeClr val="accent4">
                    <a:lumMod val="75000"/>
                  </a:schemeClr>
                </a:solidFill>
                <a:latin typeface="Arial Narrow" pitchFamily="34" charset="0"/>
              </a:rPr>
              <a:t>A Comprehensive Market Analysis</a:t>
            </a:r>
          </a:p>
          <a:p>
            <a:pPr marL="804863" lvl="1" indent="-347663">
              <a:buClr>
                <a:schemeClr val="accent3">
                  <a:lumMod val="75000"/>
                </a:schemeClr>
              </a:buClr>
              <a:buFont typeface="Wingdings" pitchFamily="2" charset="2"/>
              <a:buChar char="ü"/>
            </a:pPr>
            <a:endParaRPr lang="en-US" b="1" i="1" dirty="0" smtClean="0">
              <a:solidFill>
                <a:schemeClr val="accent4">
                  <a:lumMod val="75000"/>
                </a:schemeClr>
              </a:solidFill>
              <a:latin typeface="Arial Narrow" pitchFamily="34" charset="0"/>
            </a:endParaRPr>
          </a:p>
          <a:p>
            <a:pPr marL="347663" indent="-347663">
              <a:buClr>
                <a:schemeClr val="accent3">
                  <a:lumMod val="75000"/>
                </a:schemeClr>
              </a:buClr>
              <a:buFont typeface="Wingdings" pitchFamily="2" charset="2"/>
              <a:buChar char="ü"/>
            </a:pPr>
            <a:r>
              <a:rPr lang="en-US" b="1" i="1" dirty="0" smtClean="0">
                <a:solidFill>
                  <a:schemeClr val="accent4">
                    <a:lumMod val="75000"/>
                  </a:schemeClr>
                </a:solidFill>
                <a:latin typeface="Arial Narrow" pitchFamily="34" charset="0"/>
              </a:rPr>
              <a:t>800 Older Prospects, 19-54 with no college degree and not currently enrolled  in postsecondary education (Telephone/online)</a:t>
            </a:r>
          </a:p>
          <a:p>
            <a:pPr marL="347663" indent="-347663">
              <a:buClr>
                <a:schemeClr val="accent3">
                  <a:lumMod val="75000"/>
                </a:schemeClr>
              </a:buClr>
              <a:buFont typeface="Wingdings" pitchFamily="2" charset="2"/>
              <a:buChar char="ü"/>
            </a:pPr>
            <a:endParaRPr lang="en-US" b="1" i="1" dirty="0" smtClean="0">
              <a:solidFill>
                <a:schemeClr val="accent4">
                  <a:lumMod val="75000"/>
                </a:schemeClr>
              </a:solidFill>
              <a:latin typeface="Arial Narrow" pitchFamily="34" charset="0"/>
            </a:endParaRPr>
          </a:p>
          <a:p>
            <a:pPr marL="347663" indent="-347663">
              <a:buClr>
                <a:schemeClr val="accent3">
                  <a:lumMod val="75000"/>
                </a:schemeClr>
              </a:buClr>
              <a:buFont typeface="Wingdings" pitchFamily="2" charset="2"/>
              <a:buChar char="ü"/>
            </a:pPr>
            <a:r>
              <a:rPr lang="en-US" b="1" i="1" dirty="0" smtClean="0">
                <a:solidFill>
                  <a:schemeClr val="accent4">
                    <a:lumMod val="75000"/>
                  </a:schemeClr>
                </a:solidFill>
                <a:latin typeface="Arial Narrow" pitchFamily="34" charset="0"/>
              </a:rPr>
              <a:t>740 Younger Prospects, junior &amp; senior high school students (Telephone) </a:t>
            </a:r>
          </a:p>
          <a:p>
            <a:pPr marL="347663" indent="-347663">
              <a:buClr>
                <a:schemeClr val="accent3">
                  <a:lumMod val="75000"/>
                </a:schemeClr>
              </a:buClr>
              <a:buFont typeface="Wingdings" pitchFamily="2" charset="2"/>
              <a:buChar char="ü"/>
            </a:pPr>
            <a:endParaRPr lang="en-US" b="1" i="1" dirty="0" smtClean="0">
              <a:solidFill>
                <a:schemeClr val="accent4">
                  <a:lumMod val="75000"/>
                </a:schemeClr>
              </a:solidFill>
              <a:latin typeface="Arial Narrow" pitchFamily="34" charset="0"/>
            </a:endParaRPr>
          </a:p>
          <a:p>
            <a:pPr marL="347663" indent="-347663">
              <a:buClr>
                <a:schemeClr val="accent3">
                  <a:lumMod val="75000"/>
                </a:schemeClr>
              </a:buClr>
              <a:buFont typeface="Wingdings" pitchFamily="2" charset="2"/>
              <a:buChar char="ü"/>
            </a:pPr>
            <a:r>
              <a:rPr lang="en-US" b="1" i="1" dirty="0" smtClean="0">
                <a:solidFill>
                  <a:schemeClr val="accent4">
                    <a:lumMod val="75000"/>
                  </a:schemeClr>
                </a:solidFill>
                <a:latin typeface="Arial Narrow" pitchFamily="34" charset="0"/>
              </a:rPr>
              <a:t>350 Parents of high school students (Telephone)</a:t>
            </a:r>
          </a:p>
          <a:p>
            <a:pPr marL="347663" indent="-347663">
              <a:buClr>
                <a:schemeClr val="accent3">
                  <a:lumMod val="75000"/>
                </a:schemeClr>
              </a:buClr>
              <a:buFont typeface="Wingdings" pitchFamily="2" charset="2"/>
              <a:buChar char="ü"/>
            </a:pPr>
            <a:endParaRPr lang="en-US" b="1" i="1" dirty="0" smtClean="0">
              <a:solidFill>
                <a:schemeClr val="accent4">
                  <a:lumMod val="75000"/>
                </a:schemeClr>
              </a:solidFill>
              <a:latin typeface="Arial Narrow" pitchFamily="34" charset="0"/>
            </a:endParaRPr>
          </a:p>
          <a:p>
            <a:pPr marL="347663" indent="-347663">
              <a:buClr>
                <a:schemeClr val="accent3">
                  <a:lumMod val="75000"/>
                </a:schemeClr>
              </a:buClr>
              <a:buFont typeface="Wingdings" pitchFamily="2" charset="2"/>
              <a:buChar char="ü"/>
            </a:pPr>
            <a:r>
              <a:rPr lang="en-US" b="1" i="1" dirty="0" smtClean="0">
                <a:solidFill>
                  <a:schemeClr val="accent4">
                    <a:lumMod val="75000"/>
                  </a:schemeClr>
                </a:solidFill>
                <a:latin typeface="Arial Narrow" pitchFamily="34" charset="0"/>
              </a:rPr>
              <a:t>320 Teachers &amp; Counselors (On-line)</a:t>
            </a:r>
          </a:p>
          <a:p>
            <a:pPr marL="347663" indent="-347663">
              <a:buClr>
                <a:schemeClr val="accent3">
                  <a:lumMod val="75000"/>
                </a:schemeClr>
              </a:buClr>
              <a:buFont typeface="Wingdings" pitchFamily="2" charset="2"/>
              <a:buChar char="ü"/>
            </a:pPr>
            <a:endParaRPr lang="en-US" b="1" i="1" dirty="0" smtClean="0">
              <a:solidFill>
                <a:schemeClr val="accent4">
                  <a:lumMod val="75000"/>
                </a:schemeClr>
              </a:solidFill>
              <a:latin typeface="Arial Narrow" pitchFamily="34" charset="0"/>
            </a:endParaRPr>
          </a:p>
          <a:p>
            <a:pPr marL="347663" indent="-347663">
              <a:buClr>
                <a:schemeClr val="accent3">
                  <a:lumMod val="75000"/>
                </a:schemeClr>
              </a:buClr>
              <a:buFont typeface="Wingdings" pitchFamily="2" charset="2"/>
              <a:buChar char="ü"/>
            </a:pPr>
            <a:r>
              <a:rPr lang="en-US" b="1" i="1" dirty="0" smtClean="0">
                <a:solidFill>
                  <a:schemeClr val="accent4">
                    <a:lumMod val="75000"/>
                  </a:schemeClr>
                </a:solidFill>
                <a:latin typeface="Arial Narrow" pitchFamily="34" charset="0"/>
              </a:rPr>
              <a:t>Eight (8) Focus Groups</a:t>
            </a:r>
          </a:p>
          <a:p>
            <a:pPr marL="347663" indent="-347663">
              <a:buClr>
                <a:schemeClr val="accent3">
                  <a:lumMod val="75000"/>
                </a:schemeClr>
              </a:buClr>
            </a:pPr>
            <a:r>
              <a:rPr lang="en-US" b="1" i="1" dirty="0" smtClean="0">
                <a:solidFill>
                  <a:schemeClr val="accent4">
                    <a:lumMod val="75000"/>
                  </a:schemeClr>
                </a:solidFill>
                <a:latin typeface="Arial Narrow" pitchFamily="34" charset="0"/>
              </a:rPr>
              <a:t>       (“At Risk Students”, minority &amp; rural)</a:t>
            </a:r>
          </a:p>
          <a:p>
            <a:pPr marL="804863" lvl="1" indent="-347663">
              <a:buClr>
                <a:schemeClr val="accent3">
                  <a:lumMod val="75000"/>
                </a:schemeClr>
              </a:buClr>
            </a:pPr>
            <a:r>
              <a:rPr lang="en-US" b="1" i="1" dirty="0" smtClean="0">
                <a:solidFill>
                  <a:schemeClr val="accent4">
                    <a:lumMod val="75000"/>
                  </a:schemeClr>
                </a:solidFill>
                <a:latin typeface="Arial Narrow" pitchFamily="34" charset="0"/>
              </a:rPr>
              <a:t>	- Louisville		- Hazard</a:t>
            </a:r>
          </a:p>
          <a:p>
            <a:pPr marL="804863" lvl="1" indent="-347663">
              <a:buClr>
                <a:schemeClr val="accent3">
                  <a:lumMod val="75000"/>
                </a:schemeClr>
              </a:buClr>
            </a:pPr>
            <a:r>
              <a:rPr lang="en-US" b="1" i="1" dirty="0" smtClean="0">
                <a:solidFill>
                  <a:schemeClr val="accent4">
                    <a:lumMod val="75000"/>
                  </a:schemeClr>
                </a:solidFill>
                <a:latin typeface="Arial Narrow" pitchFamily="34" charset="0"/>
              </a:rPr>
              <a:t>	- Hopkinsville	- Somerset</a:t>
            </a:r>
          </a:p>
          <a:p>
            <a:pPr marL="347663" indent="-347663">
              <a:buClr>
                <a:schemeClr val="accent3">
                  <a:lumMod val="75000"/>
                </a:schemeClr>
              </a:buClr>
              <a:buFont typeface="Wingdings" pitchFamily="2" charset="2"/>
              <a:buChar char="ü"/>
            </a:pPr>
            <a:endParaRPr lang="en-US" b="1" i="1" dirty="0" smtClean="0">
              <a:solidFill>
                <a:schemeClr val="accent4">
                  <a:lumMod val="75000"/>
                </a:schemeClr>
              </a:solidFill>
              <a:latin typeface="Arial Narrow" pitchFamily="34" charset="0"/>
            </a:endParaRPr>
          </a:p>
        </p:txBody>
      </p:sp>
      <p:grpSp>
        <p:nvGrpSpPr>
          <p:cNvPr id="14" name="Group 13"/>
          <p:cNvGrpSpPr/>
          <p:nvPr/>
        </p:nvGrpSpPr>
        <p:grpSpPr>
          <a:xfrm rot="21238049">
            <a:off x="148380" y="1737129"/>
            <a:ext cx="1862962" cy="1425103"/>
            <a:chOff x="0" y="1331458"/>
            <a:chExt cx="1886143" cy="1521472"/>
          </a:xfrm>
        </p:grpSpPr>
        <p:pic>
          <p:nvPicPr>
            <p:cNvPr id="10" name="Picture 9" descr="calendar_icon2.png"/>
            <p:cNvPicPr>
              <a:picLocks noChangeAspect="1"/>
            </p:cNvPicPr>
            <p:nvPr/>
          </p:nvPicPr>
          <p:blipFill>
            <a:blip r:embed="rId3" cstate="print"/>
            <a:srcRect b="13569"/>
            <a:stretch>
              <a:fillRect/>
            </a:stretch>
          </p:blipFill>
          <p:spPr>
            <a:xfrm>
              <a:off x="0" y="1355148"/>
              <a:ext cx="1886143" cy="1497782"/>
            </a:xfrm>
            <a:prstGeom prst="rect">
              <a:avLst/>
            </a:prstGeom>
          </p:spPr>
        </p:pic>
        <p:sp>
          <p:nvSpPr>
            <p:cNvPr id="11" name="TextBox 10"/>
            <p:cNvSpPr txBox="1"/>
            <p:nvPr/>
          </p:nvSpPr>
          <p:spPr>
            <a:xfrm>
              <a:off x="597117" y="1331458"/>
              <a:ext cx="806498" cy="369332"/>
            </a:xfrm>
            <a:prstGeom prst="rect">
              <a:avLst/>
            </a:prstGeom>
            <a:noFill/>
          </p:spPr>
          <p:txBody>
            <a:bodyPr wrap="square" rtlCol="0">
              <a:spAutoFit/>
            </a:bodyPr>
            <a:lstStyle/>
            <a:p>
              <a:r>
                <a:rPr lang="en-US" b="1" dirty="0" smtClean="0">
                  <a:solidFill>
                    <a:schemeClr val="bg1"/>
                  </a:solidFill>
                </a:rPr>
                <a:t>2006</a:t>
              </a:r>
              <a:endParaRPr lang="en-US" b="1" dirty="0">
                <a:solidFill>
                  <a:schemeClr val="bg1"/>
                </a:solidFill>
              </a:endParaRPr>
            </a:p>
          </p:txBody>
        </p:sp>
      </p:grpSp>
      <p:grpSp>
        <p:nvGrpSpPr>
          <p:cNvPr id="15" name="Group 14"/>
          <p:cNvGrpSpPr/>
          <p:nvPr/>
        </p:nvGrpSpPr>
        <p:grpSpPr>
          <a:xfrm>
            <a:off x="6530638" y="4408319"/>
            <a:ext cx="1785817" cy="1440175"/>
            <a:chOff x="6069782" y="4869175"/>
            <a:chExt cx="1901031" cy="1576361"/>
          </a:xfrm>
        </p:grpSpPr>
        <p:pic>
          <p:nvPicPr>
            <p:cNvPr id="9" name="Picture 8" descr="calendar_icon.png"/>
            <p:cNvPicPr>
              <a:picLocks noChangeAspect="1"/>
            </p:cNvPicPr>
            <p:nvPr/>
          </p:nvPicPr>
          <p:blipFill>
            <a:blip r:embed="rId4" cstate="print"/>
            <a:stretch>
              <a:fillRect/>
            </a:stretch>
          </p:blipFill>
          <p:spPr>
            <a:xfrm>
              <a:off x="6069782" y="4869175"/>
              <a:ext cx="1901031" cy="1576361"/>
            </a:xfrm>
            <a:prstGeom prst="rect">
              <a:avLst/>
            </a:prstGeom>
          </p:spPr>
        </p:pic>
        <p:sp>
          <p:nvSpPr>
            <p:cNvPr id="12" name="TextBox 11"/>
            <p:cNvSpPr txBox="1"/>
            <p:nvPr/>
          </p:nvSpPr>
          <p:spPr>
            <a:xfrm rot="21236001">
              <a:off x="6628593" y="4910758"/>
              <a:ext cx="806498" cy="369332"/>
            </a:xfrm>
            <a:prstGeom prst="rect">
              <a:avLst/>
            </a:prstGeom>
            <a:noFill/>
          </p:spPr>
          <p:txBody>
            <a:bodyPr wrap="square" rtlCol="0">
              <a:spAutoFit/>
            </a:bodyPr>
            <a:lstStyle/>
            <a:p>
              <a:r>
                <a:rPr lang="en-US" b="1" dirty="0" smtClean="0">
                  <a:solidFill>
                    <a:schemeClr val="bg1"/>
                  </a:solidFill>
                </a:rPr>
                <a:t>2011</a:t>
              </a:r>
              <a:endParaRPr lang="en-US" b="1" dirty="0">
                <a:solidFill>
                  <a:schemeClr val="bg1"/>
                </a:solidFill>
              </a:endParaRPr>
            </a:p>
          </p:txBody>
        </p:sp>
      </p:grpSp>
      <p:sp>
        <p:nvSpPr>
          <p:cNvPr id="19" name="TextBox 18"/>
          <p:cNvSpPr txBox="1"/>
          <p:nvPr/>
        </p:nvSpPr>
        <p:spPr>
          <a:xfrm>
            <a:off x="7394743" y="5906101"/>
            <a:ext cx="806498" cy="369332"/>
          </a:xfrm>
          <a:prstGeom prst="rect">
            <a:avLst/>
          </a:prstGeom>
          <a:noFill/>
        </p:spPr>
        <p:txBody>
          <a:bodyPr wrap="square" rtlCol="0">
            <a:spAutoFit/>
          </a:bodyPr>
          <a:lstStyle/>
          <a:p>
            <a:r>
              <a:rPr lang="en-US" b="1" dirty="0" smtClean="0">
                <a:solidFill>
                  <a:schemeClr val="accent3">
                    <a:lumMod val="75000"/>
                  </a:schemeClr>
                </a:solidFill>
              </a:rPr>
              <a:t>NOW</a:t>
            </a:r>
            <a:endParaRPr lang="en-US" b="1" dirty="0">
              <a:solidFill>
                <a:schemeClr val="accent3">
                  <a:lumMod val="75000"/>
                </a:schemeClr>
              </a:solidFill>
            </a:endParaRPr>
          </a:p>
        </p:txBody>
      </p:sp>
      <p:sp>
        <p:nvSpPr>
          <p:cNvPr id="20" name="TextBox 19"/>
          <p:cNvSpPr txBox="1"/>
          <p:nvPr/>
        </p:nvSpPr>
        <p:spPr>
          <a:xfrm>
            <a:off x="712331" y="3313786"/>
            <a:ext cx="806498" cy="369332"/>
          </a:xfrm>
          <a:prstGeom prst="rect">
            <a:avLst/>
          </a:prstGeom>
          <a:noFill/>
        </p:spPr>
        <p:txBody>
          <a:bodyPr wrap="square" rtlCol="0">
            <a:spAutoFit/>
          </a:bodyPr>
          <a:lstStyle/>
          <a:p>
            <a:r>
              <a:rPr lang="en-US" b="1" dirty="0" smtClean="0">
                <a:solidFill>
                  <a:schemeClr val="accent3">
                    <a:lumMod val="75000"/>
                  </a:schemeClr>
                </a:solidFill>
              </a:rPr>
              <a:t>THEN</a:t>
            </a:r>
            <a:endParaRPr lang="en-US" b="1"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nvGraphicFramePr>
        <p:xfrm>
          <a:off x="0" y="1182327"/>
          <a:ext cx="9144000" cy="440055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p:cNvSpPr txBox="1"/>
          <p:nvPr/>
        </p:nvSpPr>
        <p:spPr>
          <a:xfrm rot="10800000" flipV="1">
            <a:off x="2568551" y="5479161"/>
            <a:ext cx="1600200" cy="369332"/>
          </a:xfrm>
          <a:prstGeom prst="rect">
            <a:avLst/>
          </a:prstGeom>
          <a:noFill/>
          <a:ln>
            <a:noFill/>
          </a:ln>
        </p:spPr>
        <p:txBody>
          <a:bodyPr wrap="square" rtlCol="0">
            <a:spAutoFit/>
          </a:bodyPr>
          <a:lstStyle/>
          <a:p>
            <a:pPr algn="ctr"/>
            <a:r>
              <a:rPr lang="en-US" dirty="0" smtClean="0">
                <a:solidFill>
                  <a:schemeClr val="accent3">
                    <a:lumMod val="75000"/>
                  </a:schemeClr>
                </a:solidFill>
                <a:latin typeface="Arial Narrow" pitchFamily="34" charset="0"/>
              </a:rPr>
              <a:t>College fairs</a:t>
            </a:r>
            <a:endParaRPr lang="en-US" dirty="0">
              <a:solidFill>
                <a:schemeClr val="accent3">
                  <a:lumMod val="75000"/>
                </a:schemeClr>
              </a:solidFill>
              <a:latin typeface="Arial Narrow" pitchFamily="34" charset="0"/>
            </a:endParaRPr>
          </a:p>
        </p:txBody>
      </p:sp>
      <p:sp>
        <p:nvSpPr>
          <p:cNvPr id="7" name="TextBox 6"/>
          <p:cNvSpPr txBox="1"/>
          <p:nvPr/>
        </p:nvSpPr>
        <p:spPr>
          <a:xfrm rot="10800000" flipV="1">
            <a:off x="4988045" y="5490197"/>
            <a:ext cx="1600200" cy="646331"/>
          </a:xfrm>
          <a:prstGeom prst="rect">
            <a:avLst/>
          </a:prstGeom>
          <a:noFill/>
          <a:ln>
            <a:noFill/>
          </a:ln>
        </p:spPr>
        <p:txBody>
          <a:bodyPr wrap="square" rtlCol="0">
            <a:spAutoFit/>
          </a:bodyPr>
          <a:lstStyle/>
          <a:p>
            <a:pPr algn="ctr"/>
            <a:r>
              <a:rPr lang="en-US" dirty="0" smtClean="0">
                <a:solidFill>
                  <a:schemeClr val="accent3">
                    <a:lumMod val="75000"/>
                  </a:schemeClr>
                </a:solidFill>
                <a:latin typeface="Arial Narrow" pitchFamily="34" charset="0"/>
              </a:rPr>
              <a:t>Collateral materials</a:t>
            </a:r>
            <a:endParaRPr lang="en-US" dirty="0">
              <a:solidFill>
                <a:schemeClr val="accent3">
                  <a:lumMod val="75000"/>
                </a:schemeClr>
              </a:solidFill>
              <a:latin typeface="Arial Narrow" pitchFamily="34" charset="0"/>
            </a:endParaRPr>
          </a:p>
        </p:txBody>
      </p:sp>
      <p:sp>
        <p:nvSpPr>
          <p:cNvPr id="8" name="TextBox 7"/>
          <p:cNvSpPr txBox="1"/>
          <p:nvPr/>
        </p:nvSpPr>
        <p:spPr>
          <a:xfrm rot="10800000" flipV="1">
            <a:off x="136261" y="5479162"/>
            <a:ext cx="1600200" cy="369332"/>
          </a:xfrm>
          <a:prstGeom prst="rect">
            <a:avLst/>
          </a:prstGeom>
          <a:noFill/>
          <a:ln>
            <a:noFill/>
          </a:ln>
        </p:spPr>
        <p:txBody>
          <a:bodyPr wrap="square" rtlCol="0">
            <a:spAutoFit/>
          </a:bodyPr>
          <a:lstStyle/>
          <a:p>
            <a:pPr algn="ctr"/>
            <a:r>
              <a:rPr lang="en-US" dirty="0" smtClean="0">
                <a:solidFill>
                  <a:schemeClr val="accent3">
                    <a:lumMod val="75000"/>
                  </a:schemeClr>
                </a:solidFill>
                <a:latin typeface="Arial Narrow" pitchFamily="34" charset="0"/>
              </a:rPr>
              <a:t>Website</a:t>
            </a:r>
            <a:endParaRPr lang="en-US" dirty="0">
              <a:solidFill>
                <a:schemeClr val="accent3">
                  <a:lumMod val="75000"/>
                </a:schemeClr>
              </a:solidFill>
              <a:latin typeface="Arial Narrow" pitchFamily="34" charset="0"/>
            </a:endParaRPr>
          </a:p>
        </p:txBody>
      </p:sp>
      <p:sp>
        <p:nvSpPr>
          <p:cNvPr id="12" name="TextBox 11"/>
          <p:cNvSpPr txBox="1"/>
          <p:nvPr/>
        </p:nvSpPr>
        <p:spPr>
          <a:xfrm rot="10800000" flipV="1">
            <a:off x="7407539" y="5490197"/>
            <a:ext cx="1600200" cy="646331"/>
          </a:xfrm>
          <a:prstGeom prst="rect">
            <a:avLst/>
          </a:prstGeom>
          <a:noFill/>
          <a:ln>
            <a:noFill/>
          </a:ln>
        </p:spPr>
        <p:txBody>
          <a:bodyPr wrap="square" rtlCol="0">
            <a:spAutoFit/>
          </a:bodyPr>
          <a:lstStyle/>
          <a:p>
            <a:pPr algn="ctr"/>
            <a:r>
              <a:rPr lang="en-US" dirty="0" smtClean="0">
                <a:solidFill>
                  <a:schemeClr val="accent3">
                    <a:lumMod val="75000"/>
                  </a:schemeClr>
                </a:solidFill>
                <a:latin typeface="Arial Narrow" pitchFamily="34" charset="0"/>
              </a:rPr>
              <a:t>Program information</a:t>
            </a:r>
            <a:endParaRPr lang="en-US" dirty="0">
              <a:solidFill>
                <a:schemeClr val="accent3">
                  <a:lumMod val="75000"/>
                </a:schemeClr>
              </a:solidFill>
              <a:latin typeface="Arial Narrow" pitchFamily="34" charset="0"/>
            </a:endParaRPr>
          </a:p>
        </p:txBody>
      </p:sp>
      <p:sp>
        <p:nvSpPr>
          <p:cNvPr id="14" name="TextBox 13"/>
          <p:cNvSpPr txBox="1"/>
          <p:nvPr/>
        </p:nvSpPr>
        <p:spPr>
          <a:xfrm rot="10800000" flipV="1">
            <a:off x="0" y="131862"/>
            <a:ext cx="9144000" cy="830997"/>
          </a:xfrm>
          <a:prstGeom prst="rect">
            <a:avLst/>
          </a:prstGeom>
          <a:noFill/>
          <a:ln>
            <a:noFill/>
          </a:ln>
        </p:spPr>
        <p:txBody>
          <a:bodyPr wrap="square" rtlCol="0">
            <a:spAutoFit/>
          </a:bodyPr>
          <a:lstStyle/>
          <a:p>
            <a:pPr algn="ctr"/>
            <a:r>
              <a:rPr lang="en-US" sz="2400" b="1" i="1" dirty="0" smtClean="0">
                <a:solidFill>
                  <a:schemeClr val="bg1"/>
                </a:solidFill>
                <a:latin typeface="Arial Narrow" pitchFamily="34" charset="0"/>
              </a:rPr>
              <a:t>Teachers and counselors were also most affirming of the website effort and other improved KCTCS communication media.</a:t>
            </a:r>
            <a:endParaRPr lang="en-US" sz="2400" b="1" i="1" dirty="0">
              <a:solidFill>
                <a:schemeClr val="bg1"/>
              </a:solidFill>
              <a:latin typeface="Arial Narrow" pitchFamily="34" charset="0"/>
            </a:endParaRPr>
          </a:p>
        </p:txBody>
      </p:sp>
      <p:sp>
        <p:nvSpPr>
          <p:cNvPr id="9" name="TextBox 8"/>
          <p:cNvSpPr txBox="1"/>
          <p:nvPr/>
        </p:nvSpPr>
        <p:spPr>
          <a:xfrm rot="10800000" flipV="1">
            <a:off x="3362253" y="2026689"/>
            <a:ext cx="806498" cy="307777"/>
          </a:xfrm>
          <a:prstGeom prst="rect">
            <a:avLst/>
          </a:prstGeom>
          <a:noFill/>
          <a:ln>
            <a:noFill/>
          </a:ln>
        </p:spPr>
        <p:txBody>
          <a:bodyPr wrap="square" rtlCol="0">
            <a:spAutoFit/>
          </a:bodyPr>
          <a:lstStyle/>
          <a:p>
            <a:pPr algn="ctr"/>
            <a:r>
              <a:rPr lang="en-US" sz="1400" b="1" dirty="0" smtClean="0">
                <a:solidFill>
                  <a:schemeClr val="accent3">
                    <a:lumMod val="75000"/>
                  </a:schemeClr>
                </a:solidFill>
                <a:latin typeface="Arial Narrow" pitchFamily="34" charset="0"/>
              </a:rPr>
              <a:t>+12</a:t>
            </a:r>
            <a:endParaRPr lang="en-US" sz="1400" b="1" dirty="0">
              <a:solidFill>
                <a:schemeClr val="accent3">
                  <a:lumMod val="75000"/>
                </a:schemeClr>
              </a:solidFill>
              <a:latin typeface="Arial Narrow" pitchFamily="34" charset="0"/>
            </a:endParaRPr>
          </a:p>
        </p:txBody>
      </p:sp>
      <p:sp>
        <p:nvSpPr>
          <p:cNvPr id="10" name="TextBox 9"/>
          <p:cNvSpPr txBox="1"/>
          <p:nvPr/>
        </p:nvSpPr>
        <p:spPr>
          <a:xfrm rot="10800000" flipV="1">
            <a:off x="5781747" y="2372332"/>
            <a:ext cx="806498" cy="307777"/>
          </a:xfrm>
          <a:prstGeom prst="rect">
            <a:avLst/>
          </a:prstGeom>
          <a:noFill/>
          <a:ln>
            <a:noFill/>
          </a:ln>
        </p:spPr>
        <p:txBody>
          <a:bodyPr wrap="square" rtlCol="0">
            <a:spAutoFit/>
          </a:bodyPr>
          <a:lstStyle/>
          <a:p>
            <a:pPr algn="ctr"/>
            <a:r>
              <a:rPr lang="en-US" sz="1400" b="1" dirty="0" smtClean="0">
                <a:solidFill>
                  <a:schemeClr val="accent3">
                    <a:lumMod val="75000"/>
                  </a:schemeClr>
                </a:solidFill>
                <a:latin typeface="Arial Narrow" pitchFamily="34" charset="0"/>
              </a:rPr>
              <a:t>+12</a:t>
            </a:r>
            <a:endParaRPr lang="en-US" sz="1400" b="1" dirty="0">
              <a:solidFill>
                <a:schemeClr val="accent3">
                  <a:lumMod val="75000"/>
                </a:schemeClr>
              </a:solidFill>
              <a:latin typeface="Arial Narrow" pitchFamily="34" charset="0"/>
            </a:endParaRPr>
          </a:p>
        </p:txBody>
      </p:sp>
      <p:sp>
        <p:nvSpPr>
          <p:cNvPr id="11" name="TextBox 10"/>
          <p:cNvSpPr txBox="1"/>
          <p:nvPr/>
        </p:nvSpPr>
        <p:spPr>
          <a:xfrm rot="10800000" flipV="1">
            <a:off x="942760" y="2372332"/>
            <a:ext cx="806498" cy="307777"/>
          </a:xfrm>
          <a:prstGeom prst="rect">
            <a:avLst/>
          </a:prstGeom>
          <a:noFill/>
          <a:ln>
            <a:noFill/>
          </a:ln>
        </p:spPr>
        <p:txBody>
          <a:bodyPr wrap="square" rtlCol="0">
            <a:spAutoFit/>
          </a:bodyPr>
          <a:lstStyle/>
          <a:p>
            <a:pPr algn="ctr"/>
            <a:r>
              <a:rPr lang="en-US" sz="1400" b="1" dirty="0" smtClean="0">
                <a:solidFill>
                  <a:schemeClr val="accent3">
                    <a:lumMod val="75000"/>
                  </a:schemeClr>
                </a:solidFill>
                <a:latin typeface="Arial Narrow" pitchFamily="34" charset="0"/>
              </a:rPr>
              <a:t>+15</a:t>
            </a:r>
            <a:endParaRPr lang="en-US" sz="1400" b="1" dirty="0">
              <a:solidFill>
                <a:schemeClr val="accent3">
                  <a:lumMod val="75000"/>
                </a:schemeClr>
              </a:solidFill>
              <a:latin typeface="Arial Narrow" pitchFamily="34" charset="0"/>
            </a:endParaRPr>
          </a:p>
        </p:txBody>
      </p:sp>
      <p:sp>
        <p:nvSpPr>
          <p:cNvPr id="15" name="TextBox 14"/>
          <p:cNvSpPr txBox="1"/>
          <p:nvPr/>
        </p:nvSpPr>
        <p:spPr>
          <a:xfrm rot="10800000" flipV="1">
            <a:off x="8201241" y="2602760"/>
            <a:ext cx="806498" cy="307777"/>
          </a:xfrm>
          <a:prstGeom prst="rect">
            <a:avLst/>
          </a:prstGeom>
          <a:noFill/>
          <a:ln>
            <a:noFill/>
          </a:ln>
        </p:spPr>
        <p:txBody>
          <a:bodyPr wrap="square" rtlCol="0">
            <a:spAutoFit/>
          </a:bodyPr>
          <a:lstStyle/>
          <a:p>
            <a:pPr algn="ctr"/>
            <a:r>
              <a:rPr lang="en-US" sz="1400" b="1" dirty="0" smtClean="0">
                <a:solidFill>
                  <a:schemeClr val="accent3">
                    <a:lumMod val="75000"/>
                  </a:schemeClr>
                </a:solidFill>
                <a:latin typeface="Arial Narrow" pitchFamily="34" charset="0"/>
              </a:rPr>
              <a:t>+19</a:t>
            </a:r>
            <a:endParaRPr lang="en-US" sz="1400" b="1" dirty="0">
              <a:solidFill>
                <a:schemeClr val="accent3">
                  <a:lumMod val="75000"/>
                </a:schemeClr>
              </a:solidFill>
              <a:latin typeface="Arial Narrow" pitchFamily="34" charset="0"/>
            </a:endParaRPr>
          </a:p>
        </p:txBody>
      </p:sp>
      <p:sp>
        <p:nvSpPr>
          <p:cNvPr id="16" name="Oval 15"/>
          <p:cNvSpPr/>
          <p:nvPr/>
        </p:nvSpPr>
        <p:spPr>
          <a:xfrm>
            <a:off x="1115580" y="2334467"/>
            <a:ext cx="518463" cy="345642"/>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3535074" y="1988825"/>
            <a:ext cx="518463" cy="345642"/>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8316455" y="2564895"/>
            <a:ext cx="518463" cy="345642"/>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5954568" y="2334467"/>
            <a:ext cx="518463" cy="345642"/>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3136388" y="1300680"/>
            <a:ext cx="2875787" cy="400110"/>
          </a:xfrm>
          <a:prstGeom prst="rect">
            <a:avLst/>
          </a:prstGeom>
          <a:noFill/>
        </p:spPr>
        <p:txBody>
          <a:bodyPr wrap="none" rtlCol="0">
            <a:spAutoFit/>
          </a:bodyPr>
          <a:lstStyle/>
          <a:p>
            <a:r>
              <a:rPr lang="en-US" sz="2000" u="sng" dirty="0" smtClean="0">
                <a:solidFill>
                  <a:srgbClr val="77933C"/>
                </a:solidFill>
                <a:latin typeface="Arial Narrow" pitchFamily="34" charset="0"/>
              </a:rPr>
              <a:t>Percent Excellent/Very Good</a:t>
            </a:r>
            <a:endParaRPr lang="en-US" sz="2000" u="sng" dirty="0">
              <a:solidFill>
                <a:srgbClr val="77933C"/>
              </a:solidFill>
              <a:latin typeface="Arial Narrow"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nvGraphicFramePr>
        <p:xfrm>
          <a:off x="0" y="742950"/>
          <a:ext cx="8801100" cy="440055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p:cNvSpPr txBox="1"/>
          <p:nvPr/>
        </p:nvSpPr>
        <p:spPr>
          <a:xfrm rot="10800000" flipV="1">
            <a:off x="57150" y="5134570"/>
            <a:ext cx="1600200" cy="923330"/>
          </a:xfrm>
          <a:prstGeom prst="rect">
            <a:avLst/>
          </a:prstGeom>
          <a:noFill/>
          <a:ln>
            <a:noFill/>
          </a:ln>
        </p:spPr>
        <p:txBody>
          <a:bodyPr wrap="square" rtlCol="0">
            <a:spAutoFit/>
          </a:bodyPr>
          <a:lstStyle/>
          <a:p>
            <a:pPr algn="ctr"/>
            <a:r>
              <a:rPr lang="en-US" dirty="0" smtClean="0">
                <a:solidFill>
                  <a:schemeClr val="accent3">
                    <a:lumMod val="75000"/>
                  </a:schemeClr>
                </a:solidFill>
                <a:latin typeface="Arial Narrow" pitchFamily="34" charset="0"/>
              </a:rPr>
              <a:t>Response to information requests</a:t>
            </a:r>
            <a:endParaRPr lang="en-US" dirty="0">
              <a:solidFill>
                <a:schemeClr val="accent3">
                  <a:lumMod val="75000"/>
                </a:schemeClr>
              </a:solidFill>
              <a:latin typeface="Arial Narrow" pitchFamily="34" charset="0"/>
            </a:endParaRPr>
          </a:p>
        </p:txBody>
      </p:sp>
      <p:sp>
        <p:nvSpPr>
          <p:cNvPr id="7" name="TextBox 6"/>
          <p:cNvSpPr txBox="1"/>
          <p:nvPr/>
        </p:nvSpPr>
        <p:spPr>
          <a:xfrm rot="10800000" flipV="1">
            <a:off x="1771650" y="5134570"/>
            <a:ext cx="1600200" cy="646331"/>
          </a:xfrm>
          <a:prstGeom prst="rect">
            <a:avLst/>
          </a:prstGeom>
          <a:noFill/>
          <a:ln>
            <a:noFill/>
          </a:ln>
        </p:spPr>
        <p:txBody>
          <a:bodyPr wrap="square" rtlCol="0">
            <a:spAutoFit/>
          </a:bodyPr>
          <a:lstStyle/>
          <a:p>
            <a:pPr algn="ctr"/>
            <a:r>
              <a:rPr lang="en-US" dirty="0" smtClean="0">
                <a:solidFill>
                  <a:schemeClr val="accent3">
                    <a:lumMod val="75000"/>
                  </a:schemeClr>
                </a:solidFill>
                <a:latin typeface="Arial Narrow" pitchFamily="34" charset="0"/>
              </a:rPr>
              <a:t>Helpfulness of staff</a:t>
            </a:r>
            <a:endParaRPr lang="en-US" dirty="0">
              <a:solidFill>
                <a:schemeClr val="accent3">
                  <a:lumMod val="75000"/>
                </a:schemeClr>
              </a:solidFill>
              <a:latin typeface="Arial Narrow" pitchFamily="34" charset="0"/>
            </a:endParaRPr>
          </a:p>
        </p:txBody>
      </p:sp>
      <p:sp>
        <p:nvSpPr>
          <p:cNvPr id="8" name="TextBox 7"/>
          <p:cNvSpPr txBox="1"/>
          <p:nvPr/>
        </p:nvSpPr>
        <p:spPr>
          <a:xfrm rot="10800000" flipV="1">
            <a:off x="3600450" y="5134570"/>
            <a:ext cx="1600200" cy="646331"/>
          </a:xfrm>
          <a:prstGeom prst="rect">
            <a:avLst/>
          </a:prstGeom>
          <a:noFill/>
          <a:ln>
            <a:noFill/>
          </a:ln>
        </p:spPr>
        <p:txBody>
          <a:bodyPr wrap="square" rtlCol="0">
            <a:spAutoFit/>
          </a:bodyPr>
          <a:lstStyle/>
          <a:p>
            <a:pPr algn="ctr"/>
            <a:r>
              <a:rPr lang="en-US" dirty="0" smtClean="0">
                <a:solidFill>
                  <a:schemeClr val="accent3">
                    <a:lumMod val="75000"/>
                  </a:schemeClr>
                </a:solidFill>
                <a:latin typeface="Arial Narrow" pitchFamily="34" charset="0"/>
              </a:rPr>
              <a:t>Community involvement</a:t>
            </a:r>
            <a:endParaRPr lang="en-US" dirty="0">
              <a:solidFill>
                <a:schemeClr val="accent3">
                  <a:lumMod val="75000"/>
                </a:schemeClr>
              </a:solidFill>
              <a:latin typeface="Arial Narrow" pitchFamily="34" charset="0"/>
            </a:endParaRPr>
          </a:p>
        </p:txBody>
      </p:sp>
      <p:sp>
        <p:nvSpPr>
          <p:cNvPr id="9" name="TextBox 8"/>
          <p:cNvSpPr txBox="1"/>
          <p:nvPr/>
        </p:nvSpPr>
        <p:spPr>
          <a:xfrm rot="10800000" flipV="1">
            <a:off x="5486400" y="5134570"/>
            <a:ext cx="1600200" cy="646331"/>
          </a:xfrm>
          <a:prstGeom prst="rect">
            <a:avLst/>
          </a:prstGeom>
          <a:noFill/>
          <a:ln>
            <a:noFill/>
          </a:ln>
        </p:spPr>
        <p:txBody>
          <a:bodyPr wrap="square" rtlCol="0">
            <a:spAutoFit/>
          </a:bodyPr>
          <a:lstStyle/>
          <a:p>
            <a:pPr algn="ctr"/>
            <a:r>
              <a:rPr lang="en-US" dirty="0" smtClean="0">
                <a:solidFill>
                  <a:schemeClr val="accent3">
                    <a:lumMod val="75000"/>
                  </a:schemeClr>
                </a:solidFill>
                <a:latin typeface="Arial Narrow" pitchFamily="34" charset="0"/>
              </a:rPr>
              <a:t>Frequency of contact</a:t>
            </a:r>
            <a:endParaRPr lang="en-US" dirty="0">
              <a:solidFill>
                <a:schemeClr val="accent3">
                  <a:lumMod val="75000"/>
                </a:schemeClr>
              </a:solidFill>
              <a:latin typeface="Arial Narrow" pitchFamily="34" charset="0"/>
            </a:endParaRPr>
          </a:p>
        </p:txBody>
      </p:sp>
      <p:sp>
        <p:nvSpPr>
          <p:cNvPr id="12" name="TextBox 11"/>
          <p:cNvSpPr txBox="1"/>
          <p:nvPr/>
        </p:nvSpPr>
        <p:spPr>
          <a:xfrm rot="10800000" flipV="1">
            <a:off x="7315201" y="5134570"/>
            <a:ext cx="1600200" cy="646331"/>
          </a:xfrm>
          <a:prstGeom prst="rect">
            <a:avLst/>
          </a:prstGeom>
          <a:noFill/>
          <a:ln>
            <a:noFill/>
          </a:ln>
        </p:spPr>
        <p:txBody>
          <a:bodyPr wrap="square" rtlCol="0">
            <a:spAutoFit/>
          </a:bodyPr>
          <a:lstStyle/>
          <a:p>
            <a:pPr algn="ctr"/>
            <a:r>
              <a:rPr lang="en-US" dirty="0" smtClean="0">
                <a:solidFill>
                  <a:schemeClr val="accent3">
                    <a:lumMod val="75000"/>
                  </a:schemeClr>
                </a:solidFill>
                <a:latin typeface="Arial Narrow" pitchFamily="34" charset="0"/>
              </a:rPr>
              <a:t>Involvement at high school</a:t>
            </a:r>
            <a:endParaRPr lang="en-US" dirty="0">
              <a:solidFill>
                <a:schemeClr val="accent3">
                  <a:lumMod val="75000"/>
                </a:schemeClr>
              </a:solidFill>
              <a:latin typeface="Arial Narrow" pitchFamily="34" charset="0"/>
            </a:endParaRPr>
          </a:p>
        </p:txBody>
      </p:sp>
      <p:sp>
        <p:nvSpPr>
          <p:cNvPr id="14" name="TextBox 13"/>
          <p:cNvSpPr txBox="1"/>
          <p:nvPr/>
        </p:nvSpPr>
        <p:spPr>
          <a:xfrm rot="10800000" flipV="1">
            <a:off x="0" y="70307"/>
            <a:ext cx="9144000" cy="954107"/>
          </a:xfrm>
          <a:prstGeom prst="rect">
            <a:avLst/>
          </a:prstGeom>
          <a:noFill/>
          <a:ln>
            <a:noFill/>
          </a:ln>
        </p:spPr>
        <p:txBody>
          <a:bodyPr wrap="square" rtlCol="0">
            <a:spAutoFit/>
          </a:bodyPr>
          <a:lstStyle/>
          <a:p>
            <a:pPr algn="ctr"/>
            <a:r>
              <a:rPr lang="en-US" sz="2800" b="1" i="1" dirty="0" smtClean="0">
                <a:solidFill>
                  <a:schemeClr val="bg1"/>
                </a:solidFill>
                <a:latin typeface="Arial Narrow" pitchFamily="34" charset="0"/>
              </a:rPr>
              <a:t>Teachers and counselors were also more impressed with KCTCS’ work at schools and from the office than in 2006.</a:t>
            </a:r>
            <a:endParaRPr lang="en-US" sz="2800" b="1" i="1" dirty="0">
              <a:solidFill>
                <a:schemeClr val="bg1"/>
              </a:solidFill>
              <a:latin typeface="Arial Narrow" pitchFamily="34" charset="0"/>
            </a:endParaRPr>
          </a:p>
        </p:txBody>
      </p:sp>
      <p:sp>
        <p:nvSpPr>
          <p:cNvPr id="10" name="TextBox 9"/>
          <p:cNvSpPr txBox="1"/>
          <p:nvPr/>
        </p:nvSpPr>
        <p:spPr>
          <a:xfrm>
            <a:off x="3136388" y="1300680"/>
            <a:ext cx="2875787" cy="400110"/>
          </a:xfrm>
          <a:prstGeom prst="rect">
            <a:avLst/>
          </a:prstGeom>
          <a:noFill/>
        </p:spPr>
        <p:txBody>
          <a:bodyPr wrap="none" rtlCol="0">
            <a:spAutoFit/>
          </a:bodyPr>
          <a:lstStyle/>
          <a:p>
            <a:r>
              <a:rPr lang="en-US" sz="2000" u="sng" dirty="0" smtClean="0">
                <a:solidFill>
                  <a:srgbClr val="77933C"/>
                </a:solidFill>
                <a:latin typeface="Arial Narrow" pitchFamily="34" charset="0"/>
              </a:rPr>
              <a:t>Percent Excellent/Very Good</a:t>
            </a:r>
            <a:endParaRPr lang="en-US" sz="2000" u="sng" dirty="0">
              <a:solidFill>
                <a:srgbClr val="77933C"/>
              </a:solidFill>
              <a:latin typeface="Arial Narrow" pitchFamily="34" charset="0"/>
            </a:endParaRPr>
          </a:p>
        </p:txBody>
      </p:sp>
      <p:sp>
        <p:nvSpPr>
          <p:cNvPr id="11" name="TextBox 10"/>
          <p:cNvSpPr txBox="1"/>
          <p:nvPr/>
        </p:nvSpPr>
        <p:spPr>
          <a:xfrm rot="10800000" flipV="1">
            <a:off x="654724" y="1700790"/>
            <a:ext cx="806498" cy="307777"/>
          </a:xfrm>
          <a:prstGeom prst="rect">
            <a:avLst/>
          </a:prstGeom>
          <a:noFill/>
          <a:ln>
            <a:noFill/>
          </a:ln>
        </p:spPr>
        <p:txBody>
          <a:bodyPr wrap="square" rtlCol="0">
            <a:spAutoFit/>
          </a:bodyPr>
          <a:lstStyle/>
          <a:p>
            <a:pPr algn="ctr"/>
            <a:r>
              <a:rPr lang="en-US" sz="1400" b="1" dirty="0" smtClean="0">
                <a:solidFill>
                  <a:schemeClr val="accent3">
                    <a:lumMod val="75000"/>
                  </a:schemeClr>
                </a:solidFill>
                <a:latin typeface="Arial Narrow" pitchFamily="34" charset="0"/>
              </a:rPr>
              <a:t>+10</a:t>
            </a:r>
            <a:endParaRPr lang="en-US" sz="1400" b="1" dirty="0">
              <a:solidFill>
                <a:schemeClr val="accent3">
                  <a:lumMod val="75000"/>
                </a:schemeClr>
              </a:solidFill>
              <a:latin typeface="Arial Narrow" pitchFamily="34" charset="0"/>
            </a:endParaRPr>
          </a:p>
        </p:txBody>
      </p:sp>
      <p:sp>
        <p:nvSpPr>
          <p:cNvPr id="15" name="TextBox 14"/>
          <p:cNvSpPr txBox="1"/>
          <p:nvPr/>
        </p:nvSpPr>
        <p:spPr>
          <a:xfrm rot="10800000" flipV="1">
            <a:off x="7913206" y="2276860"/>
            <a:ext cx="806498" cy="307777"/>
          </a:xfrm>
          <a:prstGeom prst="rect">
            <a:avLst/>
          </a:prstGeom>
          <a:noFill/>
          <a:ln>
            <a:noFill/>
          </a:ln>
        </p:spPr>
        <p:txBody>
          <a:bodyPr wrap="square" rtlCol="0">
            <a:spAutoFit/>
          </a:bodyPr>
          <a:lstStyle/>
          <a:p>
            <a:pPr algn="ctr"/>
            <a:r>
              <a:rPr lang="en-US" sz="1400" b="1" dirty="0" smtClean="0">
                <a:solidFill>
                  <a:schemeClr val="accent3">
                    <a:lumMod val="75000"/>
                  </a:schemeClr>
                </a:solidFill>
                <a:latin typeface="Arial Narrow" pitchFamily="34" charset="0"/>
              </a:rPr>
              <a:t>+14</a:t>
            </a:r>
            <a:endParaRPr lang="en-US" sz="1400" b="1" dirty="0">
              <a:solidFill>
                <a:schemeClr val="accent3">
                  <a:lumMod val="75000"/>
                </a:schemeClr>
              </a:solidFill>
              <a:latin typeface="Arial Narrow" pitchFamily="34" charset="0"/>
            </a:endParaRPr>
          </a:p>
        </p:txBody>
      </p:sp>
      <p:sp>
        <p:nvSpPr>
          <p:cNvPr id="16" name="Oval 15"/>
          <p:cNvSpPr/>
          <p:nvPr/>
        </p:nvSpPr>
        <p:spPr>
          <a:xfrm>
            <a:off x="827545" y="1700790"/>
            <a:ext cx="518463" cy="345642"/>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8086027" y="2276860"/>
            <a:ext cx="518463" cy="345642"/>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p:cNvSpPr txBox="1">
            <a:spLocks noChangeArrowheads="1"/>
          </p:cNvSpPr>
          <p:nvPr/>
        </p:nvSpPr>
        <p:spPr bwMode="auto">
          <a:xfrm>
            <a:off x="4456786" y="2571750"/>
            <a:ext cx="4230014" cy="1754326"/>
          </a:xfrm>
          <a:prstGeom prst="rect">
            <a:avLst/>
          </a:prstGeom>
          <a:noFill/>
          <a:ln w="9525">
            <a:noFill/>
            <a:miter lim="800000"/>
            <a:headEnd/>
            <a:tailEnd/>
          </a:ln>
        </p:spPr>
        <p:txBody>
          <a:bodyPr wrap="square">
            <a:spAutoFit/>
          </a:bodyPr>
          <a:lstStyle/>
          <a:p>
            <a:pPr algn="ctr"/>
            <a:r>
              <a:rPr lang="en-US" sz="3600" b="1" i="1" dirty="0" smtClean="0">
                <a:solidFill>
                  <a:schemeClr val="accent3">
                    <a:lumMod val="75000"/>
                  </a:schemeClr>
                </a:solidFill>
                <a:latin typeface="Arial Narrow" pitchFamily="34" charset="0"/>
              </a:rPr>
              <a:t>Brand Awareness, Image &amp; Consideration</a:t>
            </a:r>
            <a:endParaRPr lang="en-US" sz="3200" b="1" i="1" dirty="0">
              <a:solidFill>
                <a:schemeClr val="accent3">
                  <a:lumMod val="75000"/>
                </a:schemeClr>
              </a:solidFill>
              <a:latin typeface="Arial Narrow" pitchFamily="34" charset="0"/>
            </a:endParaRPr>
          </a:p>
        </p:txBody>
      </p:sp>
      <p:pic>
        <p:nvPicPr>
          <p:cNvPr id="144386" name="Picture 2" descr="http://image.shutterstock.com/display_pic_with_logo/301456/301456,1276446808,1/stock-photo-group-of-brand-related-words-part-of-a-series-of-business-concepts-55103896.jpg"/>
          <p:cNvPicPr>
            <a:picLocks noChangeAspect="1" noChangeArrowheads="1"/>
          </p:cNvPicPr>
          <p:nvPr/>
        </p:nvPicPr>
        <p:blipFill>
          <a:blip r:embed="rId3" cstate="print"/>
          <a:srcRect b="6667"/>
          <a:stretch>
            <a:fillRect/>
          </a:stretch>
        </p:blipFill>
        <p:spPr bwMode="auto">
          <a:xfrm>
            <a:off x="171450" y="1600200"/>
            <a:ext cx="4286250" cy="32004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0800000" flipV="1">
            <a:off x="0" y="70307"/>
            <a:ext cx="9144000" cy="954107"/>
          </a:xfrm>
          <a:prstGeom prst="rect">
            <a:avLst/>
          </a:prstGeom>
          <a:noFill/>
          <a:ln>
            <a:noFill/>
          </a:ln>
        </p:spPr>
        <p:txBody>
          <a:bodyPr wrap="square" rtlCol="0">
            <a:spAutoFit/>
          </a:bodyPr>
          <a:lstStyle/>
          <a:p>
            <a:pPr algn="ctr"/>
            <a:r>
              <a:rPr lang="en-US" sz="2800" b="1" i="1" dirty="0" smtClean="0">
                <a:solidFill>
                  <a:schemeClr val="bg1"/>
                </a:solidFill>
                <a:latin typeface="Arial Narrow" pitchFamily="34" charset="0"/>
              </a:rPr>
              <a:t>The “Brand Funnel” is a classic and reliable way to evaluate brand development from initial recognition to purchase.</a:t>
            </a:r>
            <a:endParaRPr lang="en-US" sz="2800" b="1" i="1" dirty="0">
              <a:solidFill>
                <a:schemeClr val="bg1"/>
              </a:solidFill>
              <a:latin typeface="Arial Narrow" pitchFamily="34" charset="0"/>
            </a:endParaRPr>
          </a:p>
        </p:txBody>
      </p:sp>
      <p:pic>
        <p:nvPicPr>
          <p:cNvPr id="3" name="Picture 2" descr="PPP_CFUNN_CLP_Cone_Down_4Purple.png"/>
          <p:cNvPicPr>
            <a:picLocks noChangeAspect="1"/>
          </p:cNvPicPr>
          <p:nvPr/>
        </p:nvPicPr>
        <p:blipFill>
          <a:blip r:embed="rId2" cstate="print"/>
          <a:stretch>
            <a:fillRect/>
          </a:stretch>
        </p:blipFill>
        <p:spPr>
          <a:xfrm>
            <a:off x="2440541" y="1761980"/>
            <a:ext cx="4284536" cy="4950619"/>
          </a:xfrm>
          <a:prstGeom prst="rect">
            <a:avLst/>
          </a:prstGeom>
        </p:spPr>
      </p:pic>
      <p:sp>
        <p:nvSpPr>
          <p:cNvPr id="4" name="TextBox 3"/>
          <p:cNvSpPr txBox="1"/>
          <p:nvPr/>
        </p:nvSpPr>
        <p:spPr>
          <a:xfrm>
            <a:off x="3823109" y="2510871"/>
            <a:ext cx="1517210" cy="461665"/>
          </a:xfrm>
          <a:prstGeom prst="rect">
            <a:avLst/>
          </a:prstGeom>
          <a:noFill/>
        </p:spPr>
        <p:txBody>
          <a:bodyPr wrap="none" rtlCol="0">
            <a:spAutoFit/>
          </a:bodyPr>
          <a:lstStyle/>
          <a:p>
            <a:pPr algn="r"/>
            <a:r>
              <a:rPr lang="en-US" sz="2400" b="1" dirty="0" smtClean="0">
                <a:latin typeface="Arial Narrow" pitchFamily="34" charset="0"/>
              </a:rPr>
              <a:t>Awareness</a:t>
            </a:r>
            <a:endParaRPr lang="en-US" sz="2400" b="1" dirty="0">
              <a:latin typeface="Arial Narrow" pitchFamily="34" charset="0"/>
            </a:endParaRPr>
          </a:p>
        </p:txBody>
      </p:sp>
      <p:sp>
        <p:nvSpPr>
          <p:cNvPr id="5" name="TextBox 4"/>
          <p:cNvSpPr txBox="1"/>
          <p:nvPr/>
        </p:nvSpPr>
        <p:spPr>
          <a:xfrm>
            <a:off x="3267513" y="3432583"/>
            <a:ext cx="2659702" cy="707886"/>
          </a:xfrm>
          <a:prstGeom prst="rect">
            <a:avLst/>
          </a:prstGeom>
          <a:noFill/>
        </p:spPr>
        <p:txBody>
          <a:bodyPr wrap="none" rtlCol="0">
            <a:spAutoFit/>
          </a:bodyPr>
          <a:lstStyle/>
          <a:p>
            <a:pPr algn="ctr"/>
            <a:r>
              <a:rPr lang="en-US" sz="2000" b="1" dirty="0" smtClean="0">
                <a:latin typeface="Arial Narrow" pitchFamily="34" charset="0"/>
              </a:rPr>
              <a:t>Positive</a:t>
            </a:r>
          </a:p>
          <a:p>
            <a:pPr algn="ctr"/>
            <a:r>
              <a:rPr lang="en-US" sz="2000" b="1" dirty="0" smtClean="0">
                <a:latin typeface="Arial Narrow" pitchFamily="34" charset="0"/>
              </a:rPr>
              <a:t>Knowledge &amp; Perception</a:t>
            </a:r>
            <a:endParaRPr lang="en-US" sz="2000" b="1" dirty="0">
              <a:latin typeface="Arial Narrow" pitchFamily="34" charset="0"/>
            </a:endParaRPr>
          </a:p>
        </p:txBody>
      </p:sp>
      <p:sp>
        <p:nvSpPr>
          <p:cNvPr id="6" name="TextBox 5"/>
          <p:cNvSpPr txBox="1"/>
          <p:nvPr/>
        </p:nvSpPr>
        <p:spPr>
          <a:xfrm>
            <a:off x="3650288" y="4642330"/>
            <a:ext cx="1882247" cy="461665"/>
          </a:xfrm>
          <a:prstGeom prst="rect">
            <a:avLst/>
          </a:prstGeom>
          <a:noFill/>
        </p:spPr>
        <p:txBody>
          <a:bodyPr wrap="none" rtlCol="0">
            <a:spAutoFit/>
          </a:bodyPr>
          <a:lstStyle/>
          <a:p>
            <a:pPr algn="r"/>
            <a:r>
              <a:rPr lang="en-US" sz="2400" b="1" dirty="0" smtClean="0">
                <a:latin typeface="Arial Narrow" pitchFamily="34" charset="0"/>
              </a:rPr>
              <a:t>Consideration</a:t>
            </a:r>
            <a:endParaRPr lang="en-US" sz="2400" b="1" dirty="0">
              <a:latin typeface="Arial Narrow" pitchFamily="34" charset="0"/>
            </a:endParaRPr>
          </a:p>
        </p:txBody>
      </p:sp>
      <p:sp>
        <p:nvSpPr>
          <p:cNvPr id="7" name="TextBox 6"/>
          <p:cNvSpPr txBox="1"/>
          <p:nvPr/>
        </p:nvSpPr>
        <p:spPr>
          <a:xfrm>
            <a:off x="4009087" y="5506435"/>
            <a:ext cx="1132040" cy="707886"/>
          </a:xfrm>
          <a:prstGeom prst="rect">
            <a:avLst/>
          </a:prstGeom>
          <a:noFill/>
        </p:spPr>
        <p:txBody>
          <a:bodyPr wrap="none" rtlCol="0">
            <a:spAutoFit/>
          </a:bodyPr>
          <a:lstStyle/>
          <a:p>
            <a:pPr algn="ctr"/>
            <a:r>
              <a:rPr lang="en-US" sz="2000" b="1" dirty="0" smtClean="0">
                <a:latin typeface="Arial Narrow" pitchFamily="34" charset="0"/>
              </a:rPr>
              <a:t>Likely</a:t>
            </a:r>
          </a:p>
          <a:p>
            <a:pPr algn="ctr"/>
            <a:r>
              <a:rPr lang="en-US" sz="2000" b="1" dirty="0" smtClean="0">
                <a:latin typeface="Arial Narrow" pitchFamily="34" charset="0"/>
              </a:rPr>
              <a:t>Purchase</a:t>
            </a:r>
            <a:endParaRPr lang="en-US" sz="2000" b="1" dirty="0">
              <a:latin typeface="Arial Narrow" pitchFamily="34" charset="0"/>
            </a:endParaRPr>
          </a:p>
        </p:txBody>
      </p:sp>
      <p:sp>
        <p:nvSpPr>
          <p:cNvPr id="8" name="TextBox 7"/>
          <p:cNvSpPr txBox="1"/>
          <p:nvPr/>
        </p:nvSpPr>
        <p:spPr>
          <a:xfrm rot="10800000" flipV="1">
            <a:off x="2871210" y="1239934"/>
            <a:ext cx="3429000" cy="400110"/>
          </a:xfrm>
          <a:prstGeom prst="rect">
            <a:avLst/>
          </a:prstGeom>
          <a:noFill/>
          <a:ln>
            <a:noFill/>
          </a:ln>
        </p:spPr>
        <p:txBody>
          <a:bodyPr wrap="square" rtlCol="0">
            <a:spAutoFit/>
          </a:bodyPr>
          <a:lstStyle/>
          <a:p>
            <a:pPr algn="ctr"/>
            <a:r>
              <a:rPr lang="en-US" sz="2000" u="sng" dirty="0" smtClean="0">
                <a:solidFill>
                  <a:schemeClr val="accent3">
                    <a:lumMod val="75000"/>
                  </a:schemeClr>
                </a:solidFill>
                <a:latin typeface="Arial Narrow" pitchFamily="34" charset="0"/>
              </a:rPr>
              <a:t>Total Target Market</a:t>
            </a:r>
            <a:endParaRPr lang="en-US" sz="2000" u="sng" dirty="0">
              <a:solidFill>
                <a:schemeClr val="accent3">
                  <a:lumMod val="75000"/>
                </a:schemeClr>
              </a:solidFill>
              <a:latin typeface="Arial Narrow"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nvGraphicFramePr>
        <p:xfrm>
          <a:off x="0" y="1323380"/>
          <a:ext cx="8801100" cy="440055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p:cNvSpPr txBox="1"/>
          <p:nvPr/>
        </p:nvSpPr>
        <p:spPr>
          <a:xfrm rot="10800000" flipV="1">
            <a:off x="57150" y="5715000"/>
            <a:ext cx="1600200" cy="369332"/>
          </a:xfrm>
          <a:prstGeom prst="rect">
            <a:avLst/>
          </a:prstGeom>
          <a:noFill/>
          <a:ln>
            <a:noFill/>
          </a:ln>
        </p:spPr>
        <p:txBody>
          <a:bodyPr wrap="square" rtlCol="0">
            <a:spAutoFit/>
          </a:bodyPr>
          <a:lstStyle/>
          <a:p>
            <a:pPr algn="ctr"/>
            <a:r>
              <a:rPr lang="en-US" dirty="0" smtClean="0">
                <a:solidFill>
                  <a:schemeClr val="accent3">
                    <a:lumMod val="75000"/>
                  </a:schemeClr>
                </a:solidFill>
                <a:latin typeface="Arial Narrow" pitchFamily="34" charset="0"/>
              </a:rPr>
              <a:t>Teachers</a:t>
            </a:r>
            <a:endParaRPr lang="en-US" dirty="0">
              <a:solidFill>
                <a:schemeClr val="accent3">
                  <a:lumMod val="75000"/>
                </a:schemeClr>
              </a:solidFill>
              <a:latin typeface="Arial Narrow" pitchFamily="34" charset="0"/>
            </a:endParaRPr>
          </a:p>
        </p:txBody>
      </p:sp>
      <p:sp>
        <p:nvSpPr>
          <p:cNvPr id="7" name="TextBox 6"/>
          <p:cNvSpPr txBox="1"/>
          <p:nvPr/>
        </p:nvSpPr>
        <p:spPr>
          <a:xfrm rot="10800000" flipV="1">
            <a:off x="2400300" y="5715000"/>
            <a:ext cx="1600200" cy="369332"/>
          </a:xfrm>
          <a:prstGeom prst="rect">
            <a:avLst/>
          </a:prstGeom>
          <a:noFill/>
          <a:ln>
            <a:noFill/>
          </a:ln>
        </p:spPr>
        <p:txBody>
          <a:bodyPr wrap="square" rtlCol="0">
            <a:spAutoFit/>
          </a:bodyPr>
          <a:lstStyle/>
          <a:p>
            <a:pPr algn="ctr"/>
            <a:r>
              <a:rPr lang="en-US" dirty="0" smtClean="0">
                <a:solidFill>
                  <a:schemeClr val="accent3">
                    <a:lumMod val="75000"/>
                  </a:schemeClr>
                </a:solidFill>
                <a:latin typeface="Arial Narrow" pitchFamily="34" charset="0"/>
              </a:rPr>
              <a:t>Older Prospects</a:t>
            </a:r>
            <a:endParaRPr lang="en-US" dirty="0">
              <a:solidFill>
                <a:schemeClr val="accent3">
                  <a:lumMod val="75000"/>
                </a:schemeClr>
              </a:solidFill>
              <a:latin typeface="Arial Narrow" pitchFamily="34" charset="0"/>
            </a:endParaRPr>
          </a:p>
        </p:txBody>
      </p:sp>
      <p:sp>
        <p:nvSpPr>
          <p:cNvPr id="8" name="TextBox 7"/>
          <p:cNvSpPr txBox="1"/>
          <p:nvPr/>
        </p:nvSpPr>
        <p:spPr>
          <a:xfrm rot="10800000" flipV="1">
            <a:off x="6415425" y="5733280"/>
            <a:ext cx="2937956" cy="369332"/>
          </a:xfrm>
          <a:prstGeom prst="rect">
            <a:avLst/>
          </a:prstGeom>
          <a:noFill/>
          <a:ln>
            <a:noFill/>
          </a:ln>
        </p:spPr>
        <p:txBody>
          <a:bodyPr wrap="square" rtlCol="0">
            <a:spAutoFit/>
          </a:bodyPr>
          <a:lstStyle/>
          <a:p>
            <a:pPr algn="ctr"/>
            <a:r>
              <a:rPr lang="en-US" dirty="0" smtClean="0">
                <a:solidFill>
                  <a:schemeClr val="accent3">
                    <a:lumMod val="75000"/>
                  </a:schemeClr>
                </a:solidFill>
                <a:latin typeface="Arial Narrow" pitchFamily="34" charset="0"/>
              </a:rPr>
              <a:t>High School Students</a:t>
            </a:r>
            <a:endParaRPr lang="en-US" dirty="0">
              <a:solidFill>
                <a:schemeClr val="accent3">
                  <a:lumMod val="75000"/>
                </a:schemeClr>
              </a:solidFill>
              <a:latin typeface="Arial Narrow" pitchFamily="34" charset="0"/>
            </a:endParaRPr>
          </a:p>
        </p:txBody>
      </p:sp>
      <p:sp>
        <p:nvSpPr>
          <p:cNvPr id="12" name="TextBox 11"/>
          <p:cNvSpPr txBox="1"/>
          <p:nvPr/>
        </p:nvSpPr>
        <p:spPr>
          <a:xfrm rot="10800000" flipV="1">
            <a:off x="4815224" y="5733280"/>
            <a:ext cx="1600200" cy="369332"/>
          </a:xfrm>
          <a:prstGeom prst="rect">
            <a:avLst/>
          </a:prstGeom>
          <a:noFill/>
          <a:ln>
            <a:noFill/>
          </a:ln>
        </p:spPr>
        <p:txBody>
          <a:bodyPr wrap="square" rtlCol="0">
            <a:spAutoFit/>
          </a:bodyPr>
          <a:lstStyle/>
          <a:p>
            <a:pPr algn="ctr"/>
            <a:r>
              <a:rPr lang="en-US" dirty="0" smtClean="0">
                <a:solidFill>
                  <a:schemeClr val="accent3">
                    <a:lumMod val="75000"/>
                  </a:schemeClr>
                </a:solidFill>
                <a:latin typeface="Arial Narrow" pitchFamily="34" charset="0"/>
              </a:rPr>
              <a:t>Parents</a:t>
            </a:r>
            <a:endParaRPr lang="en-US" dirty="0">
              <a:solidFill>
                <a:schemeClr val="accent3">
                  <a:lumMod val="75000"/>
                </a:schemeClr>
              </a:solidFill>
              <a:latin typeface="Arial Narrow" pitchFamily="34" charset="0"/>
            </a:endParaRPr>
          </a:p>
        </p:txBody>
      </p:sp>
      <p:sp>
        <p:nvSpPr>
          <p:cNvPr id="14" name="TextBox 13"/>
          <p:cNvSpPr txBox="1"/>
          <p:nvPr/>
        </p:nvSpPr>
        <p:spPr>
          <a:xfrm rot="10800000" flipV="1">
            <a:off x="228600" y="70307"/>
            <a:ext cx="8401050" cy="954107"/>
          </a:xfrm>
          <a:prstGeom prst="rect">
            <a:avLst/>
          </a:prstGeom>
          <a:noFill/>
          <a:ln>
            <a:noFill/>
          </a:ln>
        </p:spPr>
        <p:txBody>
          <a:bodyPr wrap="square" rtlCol="0">
            <a:spAutoFit/>
          </a:bodyPr>
          <a:lstStyle/>
          <a:p>
            <a:pPr algn="ctr"/>
            <a:r>
              <a:rPr lang="en-US" sz="2800" b="1" i="1" dirty="0" smtClean="0">
                <a:solidFill>
                  <a:schemeClr val="bg1"/>
                </a:solidFill>
                <a:latin typeface="Arial Narrow" pitchFamily="34" charset="0"/>
              </a:rPr>
              <a:t>All cohorts were more aware of KCTCS as a “system” than they were five years ago.</a:t>
            </a:r>
            <a:endParaRPr lang="en-US" sz="2800" b="1" i="1" dirty="0">
              <a:solidFill>
                <a:schemeClr val="bg1"/>
              </a:solidFill>
              <a:latin typeface="Arial Narrow" pitchFamily="34" charset="0"/>
            </a:endParaRPr>
          </a:p>
        </p:txBody>
      </p:sp>
      <p:sp>
        <p:nvSpPr>
          <p:cNvPr id="9" name="TextBox 8"/>
          <p:cNvSpPr txBox="1"/>
          <p:nvPr/>
        </p:nvSpPr>
        <p:spPr>
          <a:xfrm rot="10800000" flipV="1">
            <a:off x="3189432" y="2292248"/>
            <a:ext cx="806498" cy="307777"/>
          </a:xfrm>
          <a:prstGeom prst="rect">
            <a:avLst/>
          </a:prstGeom>
          <a:noFill/>
          <a:ln>
            <a:noFill/>
          </a:ln>
        </p:spPr>
        <p:txBody>
          <a:bodyPr wrap="square" rtlCol="0">
            <a:spAutoFit/>
          </a:bodyPr>
          <a:lstStyle/>
          <a:p>
            <a:pPr algn="ctr"/>
            <a:r>
              <a:rPr lang="en-US" sz="1400" b="1" dirty="0" smtClean="0">
                <a:solidFill>
                  <a:schemeClr val="accent3">
                    <a:lumMod val="75000"/>
                  </a:schemeClr>
                </a:solidFill>
                <a:latin typeface="Arial Narrow" pitchFamily="34" charset="0"/>
              </a:rPr>
              <a:t>+19</a:t>
            </a:r>
            <a:endParaRPr lang="en-US" sz="1400" b="1" dirty="0">
              <a:solidFill>
                <a:schemeClr val="accent3">
                  <a:lumMod val="75000"/>
                </a:schemeClr>
              </a:solidFill>
              <a:latin typeface="Arial Narrow" pitchFamily="34" charset="0"/>
            </a:endParaRPr>
          </a:p>
        </p:txBody>
      </p:sp>
      <p:sp>
        <p:nvSpPr>
          <p:cNvPr id="10" name="TextBox 9"/>
          <p:cNvSpPr txBox="1"/>
          <p:nvPr/>
        </p:nvSpPr>
        <p:spPr>
          <a:xfrm rot="10800000" flipV="1">
            <a:off x="5493712" y="2292248"/>
            <a:ext cx="806498" cy="307777"/>
          </a:xfrm>
          <a:prstGeom prst="rect">
            <a:avLst/>
          </a:prstGeom>
          <a:noFill/>
          <a:ln>
            <a:noFill/>
          </a:ln>
        </p:spPr>
        <p:txBody>
          <a:bodyPr wrap="square" rtlCol="0">
            <a:spAutoFit/>
          </a:bodyPr>
          <a:lstStyle/>
          <a:p>
            <a:pPr algn="ctr"/>
            <a:r>
              <a:rPr lang="en-US" sz="1400" b="1" dirty="0" smtClean="0">
                <a:solidFill>
                  <a:schemeClr val="accent3">
                    <a:lumMod val="75000"/>
                  </a:schemeClr>
                </a:solidFill>
                <a:latin typeface="Arial Narrow" pitchFamily="34" charset="0"/>
              </a:rPr>
              <a:t>+17</a:t>
            </a:r>
            <a:endParaRPr lang="en-US" sz="1400" b="1" dirty="0">
              <a:solidFill>
                <a:schemeClr val="accent3">
                  <a:lumMod val="75000"/>
                </a:schemeClr>
              </a:solidFill>
              <a:latin typeface="Arial Narrow" pitchFamily="34" charset="0"/>
            </a:endParaRPr>
          </a:p>
        </p:txBody>
      </p:sp>
      <p:sp>
        <p:nvSpPr>
          <p:cNvPr id="11" name="TextBox 10"/>
          <p:cNvSpPr txBox="1"/>
          <p:nvPr/>
        </p:nvSpPr>
        <p:spPr>
          <a:xfrm rot="10800000" flipV="1">
            <a:off x="7797992" y="2644978"/>
            <a:ext cx="806498" cy="307777"/>
          </a:xfrm>
          <a:prstGeom prst="rect">
            <a:avLst/>
          </a:prstGeom>
          <a:noFill/>
          <a:ln>
            <a:noFill/>
          </a:ln>
        </p:spPr>
        <p:txBody>
          <a:bodyPr wrap="square" rtlCol="0">
            <a:spAutoFit/>
          </a:bodyPr>
          <a:lstStyle/>
          <a:p>
            <a:pPr algn="ctr"/>
            <a:r>
              <a:rPr lang="en-US" sz="1400" b="1" dirty="0" smtClean="0">
                <a:solidFill>
                  <a:schemeClr val="accent3">
                    <a:lumMod val="75000"/>
                  </a:schemeClr>
                </a:solidFill>
                <a:latin typeface="Arial Narrow" pitchFamily="34" charset="0"/>
              </a:rPr>
              <a:t>+8</a:t>
            </a:r>
            <a:endParaRPr lang="en-US" sz="1400" b="1" dirty="0">
              <a:solidFill>
                <a:schemeClr val="accent3">
                  <a:lumMod val="75000"/>
                </a:schemeClr>
              </a:solidFill>
              <a:latin typeface="Arial Narrow" pitchFamily="34" charset="0"/>
            </a:endParaRPr>
          </a:p>
        </p:txBody>
      </p:sp>
      <p:sp>
        <p:nvSpPr>
          <p:cNvPr id="15" name="TextBox 14"/>
          <p:cNvSpPr txBox="1"/>
          <p:nvPr/>
        </p:nvSpPr>
        <p:spPr>
          <a:xfrm rot="10800000" flipV="1">
            <a:off x="2871210" y="1223331"/>
            <a:ext cx="3429000" cy="707886"/>
          </a:xfrm>
          <a:prstGeom prst="rect">
            <a:avLst/>
          </a:prstGeom>
          <a:noFill/>
          <a:ln>
            <a:noFill/>
          </a:ln>
        </p:spPr>
        <p:txBody>
          <a:bodyPr wrap="square" rtlCol="0">
            <a:spAutoFit/>
          </a:bodyPr>
          <a:lstStyle/>
          <a:p>
            <a:pPr algn="ctr"/>
            <a:r>
              <a:rPr lang="en-US" sz="2000" dirty="0" smtClean="0">
                <a:solidFill>
                  <a:schemeClr val="accent3">
                    <a:lumMod val="75000"/>
                  </a:schemeClr>
                </a:solidFill>
                <a:latin typeface="Arial Narrow" pitchFamily="34" charset="0"/>
              </a:rPr>
              <a:t>Brand Awareness: As A System</a:t>
            </a:r>
          </a:p>
          <a:p>
            <a:pPr algn="ctr"/>
            <a:r>
              <a:rPr lang="en-US" sz="2000" u="sng" dirty="0" smtClean="0">
                <a:solidFill>
                  <a:schemeClr val="accent3">
                    <a:lumMod val="75000"/>
                  </a:schemeClr>
                </a:solidFill>
                <a:latin typeface="Arial Narrow" pitchFamily="34" charset="0"/>
              </a:rPr>
              <a:t>Percent  Aware</a:t>
            </a:r>
            <a:endParaRPr lang="en-US" sz="2000" u="sng" dirty="0">
              <a:solidFill>
                <a:schemeClr val="accent3">
                  <a:lumMod val="75000"/>
                </a:schemeClr>
              </a:solidFill>
              <a:latin typeface="Arial Narrow" pitchFamily="34" charset="0"/>
            </a:endParaRPr>
          </a:p>
        </p:txBody>
      </p:sp>
      <p:sp>
        <p:nvSpPr>
          <p:cNvPr id="16" name="Oval 15"/>
          <p:cNvSpPr/>
          <p:nvPr/>
        </p:nvSpPr>
        <p:spPr>
          <a:xfrm>
            <a:off x="3362253" y="2276860"/>
            <a:ext cx="518463" cy="345642"/>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5666533" y="2276860"/>
            <a:ext cx="518463" cy="345642"/>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7970813" y="2622502"/>
            <a:ext cx="518463" cy="345642"/>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1821979654"/>
              </p:ext>
            </p:extLst>
          </p:nvPr>
        </p:nvGraphicFramePr>
        <p:xfrm>
          <a:off x="228601" y="1297541"/>
          <a:ext cx="8801100" cy="440055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p:cNvSpPr txBox="1"/>
          <p:nvPr/>
        </p:nvSpPr>
        <p:spPr>
          <a:xfrm rot="10800000" flipV="1">
            <a:off x="57150" y="5715000"/>
            <a:ext cx="1600200" cy="369332"/>
          </a:xfrm>
          <a:prstGeom prst="rect">
            <a:avLst/>
          </a:prstGeom>
          <a:noFill/>
          <a:ln>
            <a:noFill/>
          </a:ln>
        </p:spPr>
        <p:txBody>
          <a:bodyPr wrap="square" rtlCol="0">
            <a:spAutoFit/>
          </a:bodyPr>
          <a:lstStyle/>
          <a:p>
            <a:pPr algn="ctr"/>
            <a:r>
              <a:rPr lang="en-US" dirty="0" smtClean="0">
                <a:solidFill>
                  <a:schemeClr val="accent3">
                    <a:lumMod val="75000"/>
                  </a:schemeClr>
                </a:solidFill>
                <a:latin typeface="Arial Narrow" pitchFamily="34" charset="0"/>
              </a:rPr>
              <a:t>Teachers</a:t>
            </a:r>
            <a:endParaRPr lang="en-US" dirty="0">
              <a:solidFill>
                <a:schemeClr val="accent3">
                  <a:lumMod val="75000"/>
                </a:schemeClr>
              </a:solidFill>
              <a:latin typeface="Arial Narrow" pitchFamily="34" charset="0"/>
            </a:endParaRPr>
          </a:p>
        </p:txBody>
      </p:sp>
      <p:sp>
        <p:nvSpPr>
          <p:cNvPr id="7" name="TextBox 6"/>
          <p:cNvSpPr txBox="1"/>
          <p:nvPr/>
        </p:nvSpPr>
        <p:spPr>
          <a:xfrm rot="10800000" flipV="1">
            <a:off x="2400300" y="5715000"/>
            <a:ext cx="1600200" cy="369332"/>
          </a:xfrm>
          <a:prstGeom prst="rect">
            <a:avLst/>
          </a:prstGeom>
          <a:noFill/>
          <a:ln>
            <a:noFill/>
          </a:ln>
        </p:spPr>
        <p:txBody>
          <a:bodyPr wrap="square" rtlCol="0">
            <a:spAutoFit/>
          </a:bodyPr>
          <a:lstStyle/>
          <a:p>
            <a:pPr algn="ctr"/>
            <a:r>
              <a:rPr lang="en-US" dirty="0" smtClean="0">
                <a:solidFill>
                  <a:schemeClr val="accent3">
                    <a:lumMod val="75000"/>
                  </a:schemeClr>
                </a:solidFill>
                <a:latin typeface="Arial Narrow" pitchFamily="34" charset="0"/>
              </a:rPr>
              <a:t>Older Prospects</a:t>
            </a:r>
            <a:endParaRPr lang="en-US" dirty="0">
              <a:solidFill>
                <a:schemeClr val="accent3">
                  <a:lumMod val="75000"/>
                </a:schemeClr>
              </a:solidFill>
              <a:latin typeface="Arial Narrow" pitchFamily="34" charset="0"/>
            </a:endParaRPr>
          </a:p>
        </p:txBody>
      </p:sp>
      <p:sp>
        <p:nvSpPr>
          <p:cNvPr id="8" name="TextBox 7"/>
          <p:cNvSpPr txBox="1"/>
          <p:nvPr/>
        </p:nvSpPr>
        <p:spPr>
          <a:xfrm rot="10800000" flipV="1">
            <a:off x="6658648" y="5733280"/>
            <a:ext cx="2521912" cy="369332"/>
          </a:xfrm>
          <a:prstGeom prst="rect">
            <a:avLst/>
          </a:prstGeom>
          <a:noFill/>
          <a:ln>
            <a:noFill/>
          </a:ln>
        </p:spPr>
        <p:txBody>
          <a:bodyPr wrap="square" rtlCol="0">
            <a:spAutoFit/>
          </a:bodyPr>
          <a:lstStyle/>
          <a:p>
            <a:pPr algn="ctr"/>
            <a:r>
              <a:rPr lang="en-US" dirty="0" smtClean="0">
                <a:solidFill>
                  <a:schemeClr val="accent3">
                    <a:lumMod val="75000"/>
                  </a:schemeClr>
                </a:solidFill>
                <a:latin typeface="Arial Narrow" pitchFamily="34" charset="0"/>
              </a:rPr>
              <a:t>High School Students</a:t>
            </a:r>
            <a:endParaRPr lang="en-US" dirty="0">
              <a:solidFill>
                <a:schemeClr val="accent3">
                  <a:lumMod val="75000"/>
                </a:schemeClr>
              </a:solidFill>
              <a:latin typeface="Arial Narrow" pitchFamily="34" charset="0"/>
            </a:endParaRPr>
          </a:p>
        </p:txBody>
      </p:sp>
      <p:sp>
        <p:nvSpPr>
          <p:cNvPr id="12" name="TextBox 11"/>
          <p:cNvSpPr txBox="1"/>
          <p:nvPr/>
        </p:nvSpPr>
        <p:spPr>
          <a:xfrm rot="10800000" flipV="1">
            <a:off x="4815224" y="5715000"/>
            <a:ext cx="1600200" cy="369332"/>
          </a:xfrm>
          <a:prstGeom prst="rect">
            <a:avLst/>
          </a:prstGeom>
          <a:noFill/>
          <a:ln>
            <a:noFill/>
          </a:ln>
        </p:spPr>
        <p:txBody>
          <a:bodyPr wrap="square" rtlCol="0">
            <a:spAutoFit/>
          </a:bodyPr>
          <a:lstStyle/>
          <a:p>
            <a:pPr algn="ctr"/>
            <a:r>
              <a:rPr lang="en-US" dirty="0" smtClean="0">
                <a:solidFill>
                  <a:schemeClr val="accent3">
                    <a:lumMod val="75000"/>
                  </a:schemeClr>
                </a:solidFill>
                <a:latin typeface="Arial Narrow" pitchFamily="34" charset="0"/>
              </a:rPr>
              <a:t>Parents</a:t>
            </a:r>
            <a:endParaRPr lang="en-US" dirty="0">
              <a:solidFill>
                <a:schemeClr val="accent3">
                  <a:lumMod val="75000"/>
                </a:schemeClr>
              </a:solidFill>
              <a:latin typeface="Arial Narrow" pitchFamily="34" charset="0"/>
            </a:endParaRPr>
          </a:p>
        </p:txBody>
      </p:sp>
      <p:sp>
        <p:nvSpPr>
          <p:cNvPr id="14" name="TextBox 13"/>
          <p:cNvSpPr txBox="1"/>
          <p:nvPr/>
        </p:nvSpPr>
        <p:spPr>
          <a:xfrm rot="10800000" flipV="1">
            <a:off x="114301" y="-52804"/>
            <a:ext cx="8915400" cy="1200329"/>
          </a:xfrm>
          <a:prstGeom prst="rect">
            <a:avLst/>
          </a:prstGeom>
          <a:noFill/>
          <a:ln>
            <a:noFill/>
          </a:ln>
        </p:spPr>
        <p:txBody>
          <a:bodyPr wrap="square" rtlCol="0">
            <a:spAutoFit/>
          </a:bodyPr>
          <a:lstStyle/>
          <a:p>
            <a:pPr algn="ctr"/>
            <a:r>
              <a:rPr lang="en-US" sz="2400" b="1" i="1" dirty="0" smtClean="0">
                <a:solidFill>
                  <a:schemeClr val="bg1"/>
                </a:solidFill>
                <a:latin typeface="Arial Narrow" pitchFamily="34" charset="0"/>
              </a:rPr>
              <a:t>Overall perceptions of  KCTCS as a “system “ have improved among teachers, remained stable among parents and older prospects, but declined among high school students.</a:t>
            </a:r>
            <a:endParaRPr lang="en-US" sz="2400" b="1" i="1" dirty="0">
              <a:solidFill>
                <a:schemeClr val="bg1"/>
              </a:solidFill>
              <a:latin typeface="Arial Narrow" pitchFamily="34" charset="0"/>
            </a:endParaRPr>
          </a:p>
        </p:txBody>
      </p:sp>
      <p:sp>
        <p:nvSpPr>
          <p:cNvPr id="9" name="Rectangle 8"/>
          <p:cNvSpPr/>
          <p:nvPr/>
        </p:nvSpPr>
        <p:spPr>
          <a:xfrm>
            <a:off x="1493647" y="1369293"/>
            <a:ext cx="3098605" cy="707886"/>
          </a:xfrm>
          <a:prstGeom prst="rect">
            <a:avLst/>
          </a:prstGeom>
        </p:spPr>
        <p:txBody>
          <a:bodyPr wrap="none">
            <a:spAutoFit/>
          </a:bodyPr>
          <a:lstStyle/>
          <a:p>
            <a:pPr algn="ctr"/>
            <a:r>
              <a:rPr lang="en-US" sz="2000" dirty="0" smtClean="0">
                <a:solidFill>
                  <a:schemeClr val="accent3">
                    <a:lumMod val="75000"/>
                  </a:schemeClr>
                </a:solidFill>
                <a:latin typeface="Arial Narrow" pitchFamily="34" charset="0"/>
              </a:rPr>
              <a:t>Brand Image: As A System</a:t>
            </a:r>
          </a:p>
          <a:p>
            <a:pPr algn="ctr"/>
            <a:r>
              <a:rPr lang="en-US" sz="2000" u="sng" dirty="0" smtClean="0">
                <a:solidFill>
                  <a:schemeClr val="accent3">
                    <a:lumMod val="75000"/>
                  </a:schemeClr>
                </a:solidFill>
                <a:latin typeface="Arial Narrow" pitchFamily="34" charset="0"/>
              </a:rPr>
              <a:t>Percent “Extremely/Very Good”</a:t>
            </a:r>
            <a:endParaRPr lang="en-US" sz="2000" u="sng" dirty="0">
              <a:solidFill>
                <a:schemeClr val="accent3">
                  <a:lumMod val="75000"/>
                </a:schemeClr>
              </a:solidFill>
            </a:endParaRPr>
          </a:p>
        </p:txBody>
      </p:sp>
      <p:sp>
        <p:nvSpPr>
          <p:cNvPr id="10" name="TextBox 9"/>
          <p:cNvSpPr txBox="1"/>
          <p:nvPr/>
        </p:nvSpPr>
        <p:spPr>
          <a:xfrm rot="10800000" flipV="1">
            <a:off x="7855599" y="2983532"/>
            <a:ext cx="806498" cy="307777"/>
          </a:xfrm>
          <a:prstGeom prst="rect">
            <a:avLst/>
          </a:prstGeom>
          <a:noFill/>
          <a:ln>
            <a:noFill/>
          </a:ln>
        </p:spPr>
        <p:txBody>
          <a:bodyPr wrap="square" rtlCol="0">
            <a:spAutoFit/>
          </a:bodyPr>
          <a:lstStyle/>
          <a:p>
            <a:pPr algn="ctr"/>
            <a:r>
              <a:rPr lang="en-US" sz="1400" b="1" dirty="0" smtClean="0">
                <a:solidFill>
                  <a:schemeClr val="accent3">
                    <a:lumMod val="75000"/>
                  </a:schemeClr>
                </a:solidFill>
                <a:latin typeface="Arial Narrow" pitchFamily="34" charset="0"/>
              </a:rPr>
              <a:t>-9</a:t>
            </a:r>
            <a:endParaRPr lang="en-US" sz="1400" b="1" dirty="0">
              <a:solidFill>
                <a:schemeClr val="accent3">
                  <a:lumMod val="75000"/>
                </a:schemeClr>
              </a:solidFill>
              <a:latin typeface="Arial Narrow" pitchFamily="34" charset="0"/>
            </a:endParaRPr>
          </a:p>
        </p:txBody>
      </p:sp>
      <p:sp>
        <p:nvSpPr>
          <p:cNvPr id="11" name="TextBox 10"/>
          <p:cNvSpPr txBox="1"/>
          <p:nvPr/>
        </p:nvSpPr>
        <p:spPr>
          <a:xfrm rot="10800000" flipV="1">
            <a:off x="885152" y="2119427"/>
            <a:ext cx="806498" cy="307777"/>
          </a:xfrm>
          <a:prstGeom prst="rect">
            <a:avLst/>
          </a:prstGeom>
          <a:noFill/>
          <a:ln>
            <a:noFill/>
          </a:ln>
        </p:spPr>
        <p:txBody>
          <a:bodyPr wrap="square" rtlCol="0">
            <a:spAutoFit/>
          </a:bodyPr>
          <a:lstStyle/>
          <a:p>
            <a:pPr algn="ctr"/>
            <a:r>
              <a:rPr lang="en-US" sz="1400" b="1" dirty="0" smtClean="0">
                <a:solidFill>
                  <a:schemeClr val="accent3">
                    <a:lumMod val="75000"/>
                  </a:schemeClr>
                </a:solidFill>
                <a:latin typeface="Arial Narrow" pitchFamily="34" charset="0"/>
              </a:rPr>
              <a:t>+9</a:t>
            </a:r>
            <a:endParaRPr lang="en-US" sz="1400" b="1" dirty="0">
              <a:solidFill>
                <a:schemeClr val="accent3">
                  <a:lumMod val="75000"/>
                </a:schemeClr>
              </a:solidFill>
              <a:latin typeface="Arial Narrow" pitchFamily="34" charset="0"/>
            </a:endParaRPr>
          </a:p>
        </p:txBody>
      </p:sp>
      <p:sp>
        <p:nvSpPr>
          <p:cNvPr id="15" name="Oval 14"/>
          <p:cNvSpPr/>
          <p:nvPr/>
        </p:nvSpPr>
        <p:spPr>
          <a:xfrm>
            <a:off x="1057973" y="2104039"/>
            <a:ext cx="518463" cy="345642"/>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8028420" y="2968144"/>
            <a:ext cx="518463" cy="345642"/>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nvGraphicFramePr>
        <p:xfrm>
          <a:off x="0" y="1758396"/>
          <a:ext cx="9144000" cy="3965533"/>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p:cNvSpPr txBox="1"/>
          <p:nvPr/>
        </p:nvSpPr>
        <p:spPr>
          <a:xfrm rot="10800000" flipV="1">
            <a:off x="57150" y="5715000"/>
            <a:ext cx="1600200" cy="369332"/>
          </a:xfrm>
          <a:prstGeom prst="rect">
            <a:avLst/>
          </a:prstGeom>
          <a:noFill/>
          <a:ln>
            <a:noFill/>
          </a:ln>
        </p:spPr>
        <p:txBody>
          <a:bodyPr wrap="square" rtlCol="0">
            <a:spAutoFit/>
          </a:bodyPr>
          <a:lstStyle/>
          <a:p>
            <a:pPr algn="ctr"/>
            <a:r>
              <a:rPr lang="en-US" dirty="0" smtClean="0">
                <a:solidFill>
                  <a:schemeClr val="accent3">
                    <a:lumMod val="75000"/>
                  </a:schemeClr>
                </a:solidFill>
                <a:latin typeface="Arial Narrow" pitchFamily="34" charset="0"/>
              </a:rPr>
              <a:t>Teachers</a:t>
            </a:r>
            <a:endParaRPr lang="en-US" dirty="0">
              <a:solidFill>
                <a:schemeClr val="accent3">
                  <a:lumMod val="75000"/>
                </a:schemeClr>
              </a:solidFill>
              <a:latin typeface="Arial Narrow" pitchFamily="34" charset="0"/>
            </a:endParaRPr>
          </a:p>
        </p:txBody>
      </p:sp>
      <p:sp>
        <p:nvSpPr>
          <p:cNvPr id="7" name="TextBox 6"/>
          <p:cNvSpPr txBox="1"/>
          <p:nvPr/>
        </p:nvSpPr>
        <p:spPr>
          <a:xfrm rot="10800000" flipV="1">
            <a:off x="2568551" y="5715000"/>
            <a:ext cx="1600200" cy="369332"/>
          </a:xfrm>
          <a:prstGeom prst="rect">
            <a:avLst/>
          </a:prstGeom>
          <a:noFill/>
          <a:ln>
            <a:noFill/>
          </a:ln>
        </p:spPr>
        <p:txBody>
          <a:bodyPr wrap="square" rtlCol="0">
            <a:spAutoFit/>
          </a:bodyPr>
          <a:lstStyle/>
          <a:p>
            <a:pPr algn="ctr"/>
            <a:r>
              <a:rPr lang="en-US" dirty="0" smtClean="0">
                <a:solidFill>
                  <a:schemeClr val="accent3">
                    <a:lumMod val="75000"/>
                  </a:schemeClr>
                </a:solidFill>
                <a:latin typeface="Arial Narrow" pitchFamily="34" charset="0"/>
              </a:rPr>
              <a:t>Older Prospects</a:t>
            </a:r>
            <a:endParaRPr lang="en-US" dirty="0">
              <a:solidFill>
                <a:schemeClr val="accent3">
                  <a:lumMod val="75000"/>
                </a:schemeClr>
              </a:solidFill>
              <a:latin typeface="Arial Narrow" pitchFamily="34" charset="0"/>
            </a:endParaRPr>
          </a:p>
        </p:txBody>
      </p:sp>
      <p:sp>
        <p:nvSpPr>
          <p:cNvPr id="8" name="TextBox 7"/>
          <p:cNvSpPr txBox="1"/>
          <p:nvPr/>
        </p:nvSpPr>
        <p:spPr>
          <a:xfrm rot="10800000" flipV="1">
            <a:off x="6761067" y="5733280"/>
            <a:ext cx="2579519" cy="369332"/>
          </a:xfrm>
          <a:prstGeom prst="rect">
            <a:avLst/>
          </a:prstGeom>
          <a:noFill/>
          <a:ln>
            <a:noFill/>
          </a:ln>
        </p:spPr>
        <p:txBody>
          <a:bodyPr wrap="square" rtlCol="0">
            <a:spAutoFit/>
          </a:bodyPr>
          <a:lstStyle/>
          <a:p>
            <a:pPr algn="ctr"/>
            <a:r>
              <a:rPr lang="en-US" dirty="0" smtClean="0">
                <a:solidFill>
                  <a:schemeClr val="accent3">
                    <a:lumMod val="75000"/>
                  </a:schemeClr>
                </a:solidFill>
                <a:latin typeface="Arial Narrow" pitchFamily="34" charset="0"/>
              </a:rPr>
              <a:t>High School Students</a:t>
            </a:r>
            <a:endParaRPr lang="en-US" dirty="0">
              <a:solidFill>
                <a:schemeClr val="accent3">
                  <a:lumMod val="75000"/>
                </a:schemeClr>
              </a:solidFill>
              <a:latin typeface="Arial Narrow" pitchFamily="34" charset="0"/>
            </a:endParaRPr>
          </a:p>
        </p:txBody>
      </p:sp>
      <p:sp>
        <p:nvSpPr>
          <p:cNvPr id="12" name="TextBox 11"/>
          <p:cNvSpPr txBox="1"/>
          <p:nvPr/>
        </p:nvSpPr>
        <p:spPr>
          <a:xfrm rot="10800000" flipV="1">
            <a:off x="4988045" y="5733280"/>
            <a:ext cx="1600200" cy="369332"/>
          </a:xfrm>
          <a:prstGeom prst="rect">
            <a:avLst/>
          </a:prstGeom>
          <a:noFill/>
          <a:ln>
            <a:noFill/>
          </a:ln>
        </p:spPr>
        <p:txBody>
          <a:bodyPr wrap="square" rtlCol="0">
            <a:spAutoFit/>
          </a:bodyPr>
          <a:lstStyle/>
          <a:p>
            <a:pPr algn="ctr"/>
            <a:r>
              <a:rPr lang="en-US" dirty="0" smtClean="0">
                <a:solidFill>
                  <a:schemeClr val="accent3">
                    <a:lumMod val="75000"/>
                  </a:schemeClr>
                </a:solidFill>
                <a:latin typeface="Arial Narrow" pitchFamily="34" charset="0"/>
              </a:rPr>
              <a:t>Parents</a:t>
            </a:r>
            <a:endParaRPr lang="en-US" dirty="0">
              <a:solidFill>
                <a:schemeClr val="accent3">
                  <a:lumMod val="75000"/>
                </a:schemeClr>
              </a:solidFill>
              <a:latin typeface="Arial Narrow" pitchFamily="34" charset="0"/>
            </a:endParaRPr>
          </a:p>
        </p:txBody>
      </p:sp>
      <p:sp>
        <p:nvSpPr>
          <p:cNvPr id="14" name="TextBox 13"/>
          <p:cNvSpPr txBox="1"/>
          <p:nvPr/>
        </p:nvSpPr>
        <p:spPr>
          <a:xfrm rot="10800000" flipV="1">
            <a:off x="0" y="131862"/>
            <a:ext cx="9144000" cy="830997"/>
          </a:xfrm>
          <a:prstGeom prst="rect">
            <a:avLst/>
          </a:prstGeom>
          <a:noFill/>
          <a:ln>
            <a:noFill/>
          </a:ln>
        </p:spPr>
        <p:txBody>
          <a:bodyPr wrap="square" rtlCol="0">
            <a:spAutoFit/>
          </a:bodyPr>
          <a:lstStyle/>
          <a:p>
            <a:pPr algn="ctr"/>
            <a:r>
              <a:rPr lang="en-US" sz="2400" b="1" i="1" dirty="0" smtClean="0">
                <a:solidFill>
                  <a:schemeClr val="bg1"/>
                </a:solidFill>
                <a:latin typeface="Arial Narrow" pitchFamily="34" charset="0"/>
              </a:rPr>
              <a:t>Name awareness of the KCTCS College closest to them was nearly universal as it was five years ago.</a:t>
            </a:r>
            <a:endParaRPr lang="en-US" sz="2400" b="1" i="1" dirty="0">
              <a:solidFill>
                <a:schemeClr val="bg1"/>
              </a:solidFill>
              <a:latin typeface="Arial Narrow" pitchFamily="34" charset="0"/>
            </a:endParaRPr>
          </a:p>
        </p:txBody>
      </p:sp>
      <p:sp>
        <p:nvSpPr>
          <p:cNvPr id="9" name="TextBox 8"/>
          <p:cNvSpPr txBox="1"/>
          <p:nvPr/>
        </p:nvSpPr>
        <p:spPr>
          <a:xfrm rot="10800000" flipV="1">
            <a:off x="2152506" y="1223331"/>
            <a:ext cx="4550952" cy="707886"/>
          </a:xfrm>
          <a:prstGeom prst="rect">
            <a:avLst/>
          </a:prstGeom>
          <a:noFill/>
          <a:ln>
            <a:noFill/>
          </a:ln>
        </p:spPr>
        <p:txBody>
          <a:bodyPr wrap="square" rtlCol="0">
            <a:spAutoFit/>
          </a:bodyPr>
          <a:lstStyle/>
          <a:p>
            <a:pPr algn="ctr"/>
            <a:r>
              <a:rPr lang="en-US" sz="2000" dirty="0" smtClean="0">
                <a:solidFill>
                  <a:schemeClr val="accent3">
                    <a:lumMod val="75000"/>
                  </a:schemeClr>
                </a:solidFill>
                <a:latin typeface="Arial Narrow" pitchFamily="34" charset="0"/>
              </a:rPr>
              <a:t>Brand Awareness: Closest KCTCS College</a:t>
            </a:r>
          </a:p>
          <a:p>
            <a:pPr algn="ctr"/>
            <a:r>
              <a:rPr lang="en-US" sz="2000" u="sng" dirty="0" smtClean="0">
                <a:solidFill>
                  <a:schemeClr val="accent3">
                    <a:lumMod val="75000"/>
                  </a:schemeClr>
                </a:solidFill>
                <a:latin typeface="Arial Narrow" pitchFamily="34" charset="0"/>
              </a:rPr>
              <a:t>Percent Aware</a:t>
            </a:r>
            <a:endParaRPr lang="en-US" sz="2000" u="sng" dirty="0">
              <a:solidFill>
                <a:schemeClr val="accent3">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1741265299"/>
              </p:ext>
            </p:extLst>
          </p:nvPr>
        </p:nvGraphicFramePr>
        <p:xfrm>
          <a:off x="33817" y="1316474"/>
          <a:ext cx="8801100" cy="440055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rot="10800000" flipV="1">
            <a:off x="712331" y="5675673"/>
            <a:ext cx="1600200" cy="369332"/>
          </a:xfrm>
          <a:prstGeom prst="rect">
            <a:avLst/>
          </a:prstGeom>
          <a:noFill/>
          <a:ln>
            <a:noFill/>
          </a:ln>
        </p:spPr>
        <p:txBody>
          <a:bodyPr wrap="square" rtlCol="0">
            <a:spAutoFit/>
          </a:bodyPr>
          <a:lstStyle/>
          <a:p>
            <a:pPr algn="ctr"/>
            <a:r>
              <a:rPr lang="en-US" dirty="0" smtClean="0">
                <a:solidFill>
                  <a:schemeClr val="accent3">
                    <a:lumMod val="75000"/>
                  </a:schemeClr>
                </a:solidFill>
                <a:latin typeface="Arial Narrow" pitchFamily="34" charset="0"/>
              </a:rPr>
              <a:t>Older Prospects</a:t>
            </a:r>
            <a:endParaRPr lang="en-US" dirty="0">
              <a:solidFill>
                <a:schemeClr val="accent3">
                  <a:lumMod val="75000"/>
                </a:schemeClr>
              </a:solidFill>
              <a:latin typeface="Arial Narrow" pitchFamily="34" charset="0"/>
            </a:endParaRPr>
          </a:p>
        </p:txBody>
      </p:sp>
      <p:sp>
        <p:nvSpPr>
          <p:cNvPr id="8" name="TextBox 7"/>
          <p:cNvSpPr txBox="1"/>
          <p:nvPr/>
        </p:nvSpPr>
        <p:spPr>
          <a:xfrm rot="10800000" flipV="1">
            <a:off x="6703460" y="5675673"/>
            <a:ext cx="2464305" cy="369332"/>
          </a:xfrm>
          <a:prstGeom prst="rect">
            <a:avLst/>
          </a:prstGeom>
          <a:noFill/>
          <a:ln>
            <a:noFill/>
          </a:ln>
        </p:spPr>
        <p:txBody>
          <a:bodyPr wrap="square" rtlCol="0">
            <a:spAutoFit/>
          </a:bodyPr>
          <a:lstStyle/>
          <a:p>
            <a:pPr algn="ctr"/>
            <a:r>
              <a:rPr lang="en-US" dirty="0" smtClean="0">
                <a:solidFill>
                  <a:schemeClr val="accent3">
                    <a:lumMod val="75000"/>
                  </a:schemeClr>
                </a:solidFill>
                <a:latin typeface="Arial Narrow" pitchFamily="34" charset="0"/>
              </a:rPr>
              <a:t>High School Students</a:t>
            </a:r>
            <a:endParaRPr lang="en-US" dirty="0">
              <a:solidFill>
                <a:schemeClr val="accent3">
                  <a:lumMod val="75000"/>
                </a:schemeClr>
              </a:solidFill>
              <a:latin typeface="Arial Narrow" pitchFamily="34" charset="0"/>
            </a:endParaRPr>
          </a:p>
        </p:txBody>
      </p:sp>
      <p:sp>
        <p:nvSpPr>
          <p:cNvPr id="12" name="TextBox 11"/>
          <p:cNvSpPr txBox="1"/>
          <p:nvPr/>
        </p:nvSpPr>
        <p:spPr>
          <a:xfrm rot="10800000" flipV="1">
            <a:off x="3938323" y="5675673"/>
            <a:ext cx="1600200" cy="369332"/>
          </a:xfrm>
          <a:prstGeom prst="rect">
            <a:avLst/>
          </a:prstGeom>
          <a:noFill/>
          <a:ln>
            <a:noFill/>
          </a:ln>
        </p:spPr>
        <p:txBody>
          <a:bodyPr wrap="square" rtlCol="0">
            <a:spAutoFit/>
          </a:bodyPr>
          <a:lstStyle/>
          <a:p>
            <a:pPr algn="ctr"/>
            <a:r>
              <a:rPr lang="en-US" dirty="0" smtClean="0">
                <a:solidFill>
                  <a:schemeClr val="accent3">
                    <a:lumMod val="75000"/>
                  </a:schemeClr>
                </a:solidFill>
                <a:latin typeface="Arial Narrow" pitchFamily="34" charset="0"/>
              </a:rPr>
              <a:t>Parents</a:t>
            </a:r>
            <a:endParaRPr lang="en-US" dirty="0">
              <a:solidFill>
                <a:schemeClr val="accent3">
                  <a:lumMod val="75000"/>
                </a:schemeClr>
              </a:solidFill>
              <a:latin typeface="Arial Narrow" pitchFamily="34" charset="0"/>
            </a:endParaRPr>
          </a:p>
        </p:txBody>
      </p:sp>
      <p:sp>
        <p:nvSpPr>
          <p:cNvPr id="14" name="TextBox 13"/>
          <p:cNvSpPr txBox="1"/>
          <p:nvPr/>
        </p:nvSpPr>
        <p:spPr>
          <a:xfrm rot="10800000" flipV="1">
            <a:off x="309080" y="-52804"/>
            <a:ext cx="8525837" cy="1200329"/>
          </a:xfrm>
          <a:prstGeom prst="rect">
            <a:avLst/>
          </a:prstGeom>
          <a:noFill/>
          <a:ln>
            <a:noFill/>
          </a:ln>
        </p:spPr>
        <p:txBody>
          <a:bodyPr wrap="square" rtlCol="0">
            <a:spAutoFit/>
          </a:bodyPr>
          <a:lstStyle/>
          <a:p>
            <a:pPr algn="ctr"/>
            <a:r>
              <a:rPr lang="en-US" sz="2400" b="1" i="1" dirty="0" smtClean="0">
                <a:solidFill>
                  <a:schemeClr val="bg1"/>
                </a:solidFill>
                <a:latin typeface="Arial Narrow" pitchFamily="34" charset="0"/>
              </a:rPr>
              <a:t>Overall perception of the KCTCS College closest to them was evaluated the same by older prospects but lower by high school students and their parents.</a:t>
            </a:r>
            <a:endParaRPr lang="en-US" sz="2400" b="1" i="1" dirty="0">
              <a:solidFill>
                <a:schemeClr val="bg1"/>
              </a:solidFill>
              <a:latin typeface="Arial Narrow" pitchFamily="34" charset="0"/>
            </a:endParaRPr>
          </a:p>
        </p:txBody>
      </p:sp>
      <p:sp>
        <p:nvSpPr>
          <p:cNvPr id="10" name="Rectangle 9"/>
          <p:cNvSpPr/>
          <p:nvPr/>
        </p:nvSpPr>
        <p:spPr>
          <a:xfrm>
            <a:off x="324724" y="1297541"/>
            <a:ext cx="3833102" cy="707886"/>
          </a:xfrm>
          <a:prstGeom prst="rect">
            <a:avLst/>
          </a:prstGeom>
        </p:spPr>
        <p:txBody>
          <a:bodyPr wrap="none">
            <a:spAutoFit/>
          </a:bodyPr>
          <a:lstStyle/>
          <a:p>
            <a:pPr algn="ctr"/>
            <a:r>
              <a:rPr lang="en-US" sz="2000" dirty="0" smtClean="0">
                <a:solidFill>
                  <a:schemeClr val="accent3">
                    <a:lumMod val="75000"/>
                  </a:schemeClr>
                </a:solidFill>
                <a:latin typeface="Arial Narrow" pitchFamily="34" charset="0"/>
              </a:rPr>
              <a:t>Brand Image: Closest KCTCS College</a:t>
            </a:r>
          </a:p>
          <a:p>
            <a:pPr algn="ctr"/>
            <a:r>
              <a:rPr lang="en-US" sz="2000" u="sng" dirty="0" smtClean="0">
                <a:solidFill>
                  <a:schemeClr val="accent3">
                    <a:lumMod val="75000"/>
                  </a:schemeClr>
                </a:solidFill>
                <a:latin typeface="Arial Narrow" pitchFamily="34" charset="0"/>
              </a:rPr>
              <a:t>Percent “Extremely/Very Good”</a:t>
            </a:r>
            <a:endParaRPr lang="en-US" sz="2000" u="sng" dirty="0">
              <a:solidFill>
                <a:schemeClr val="accent3">
                  <a:lumMod val="75000"/>
                </a:schemeClr>
              </a:solidFill>
            </a:endParaRPr>
          </a:p>
        </p:txBody>
      </p:sp>
      <p:sp>
        <p:nvSpPr>
          <p:cNvPr id="11" name="TextBox 10"/>
          <p:cNvSpPr txBox="1"/>
          <p:nvPr/>
        </p:nvSpPr>
        <p:spPr>
          <a:xfrm rot="10800000" flipV="1">
            <a:off x="4975249" y="2449681"/>
            <a:ext cx="576070" cy="307777"/>
          </a:xfrm>
          <a:prstGeom prst="rect">
            <a:avLst/>
          </a:prstGeom>
          <a:noFill/>
          <a:ln>
            <a:noFill/>
          </a:ln>
        </p:spPr>
        <p:txBody>
          <a:bodyPr wrap="square" rtlCol="0">
            <a:spAutoFit/>
          </a:bodyPr>
          <a:lstStyle/>
          <a:p>
            <a:pPr algn="ctr"/>
            <a:r>
              <a:rPr lang="en-US" sz="1400" b="1" dirty="0" smtClean="0">
                <a:solidFill>
                  <a:schemeClr val="accent3">
                    <a:lumMod val="75000"/>
                  </a:schemeClr>
                </a:solidFill>
                <a:latin typeface="Arial Narrow" pitchFamily="34" charset="0"/>
              </a:rPr>
              <a:t>-7</a:t>
            </a:r>
            <a:endParaRPr lang="en-US" sz="1400" b="1" dirty="0">
              <a:solidFill>
                <a:schemeClr val="accent3">
                  <a:lumMod val="75000"/>
                </a:schemeClr>
              </a:solidFill>
              <a:latin typeface="Arial Narrow" pitchFamily="34" charset="0"/>
            </a:endParaRPr>
          </a:p>
        </p:txBody>
      </p:sp>
      <p:sp>
        <p:nvSpPr>
          <p:cNvPr id="15" name="TextBox 14"/>
          <p:cNvSpPr txBox="1"/>
          <p:nvPr/>
        </p:nvSpPr>
        <p:spPr>
          <a:xfrm rot="10800000" flipV="1">
            <a:off x="8201241" y="3025751"/>
            <a:ext cx="576070" cy="307777"/>
          </a:xfrm>
          <a:prstGeom prst="rect">
            <a:avLst/>
          </a:prstGeom>
          <a:noFill/>
          <a:ln>
            <a:noFill/>
          </a:ln>
        </p:spPr>
        <p:txBody>
          <a:bodyPr wrap="square" rtlCol="0">
            <a:spAutoFit/>
          </a:bodyPr>
          <a:lstStyle/>
          <a:p>
            <a:pPr algn="ctr"/>
            <a:r>
              <a:rPr lang="en-US" sz="1400" b="1" dirty="0" smtClean="0">
                <a:solidFill>
                  <a:schemeClr val="accent3">
                    <a:lumMod val="75000"/>
                  </a:schemeClr>
                </a:solidFill>
                <a:latin typeface="Arial Narrow" pitchFamily="34" charset="0"/>
              </a:rPr>
              <a:t>-16</a:t>
            </a:r>
            <a:endParaRPr lang="en-US" sz="1400" b="1" dirty="0">
              <a:solidFill>
                <a:schemeClr val="accent3">
                  <a:lumMod val="75000"/>
                </a:schemeClr>
              </a:solidFill>
              <a:latin typeface="Arial Narrow" pitchFamily="34" charset="0"/>
            </a:endParaRPr>
          </a:p>
        </p:txBody>
      </p:sp>
      <p:sp>
        <p:nvSpPr>
          <p:cNvPr id="16" name="Oval 15"/>
          <p:cNvSpPr/>
          <p:nvPr/>
        </p:nvSpPr>
        <p:spPr>
          <a:xfrm>
            <a:off x="5032856" y="2449681"/>
            <a:ext cx="518463" cy="345642"/>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8258848" y="3025751"/>
            <a:ext cx="518463" cy="345642"/>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0800000" flipV="1">
            <a:off x="309080" y="131862"/>
            <a:ext cx="8525837" cy="830997"/>
          </a:xfrm>
          <a:prstGeom prst="rect">
            <a:avLst/>
          </a:prstGeom>
          <a:noFill/>
          <a:ln>
            <a:noFill/>
          </a:ln>
        </p:spPr>
        <p:txBody>
          <a:bodyPr wrap="square" rtlCol="0">
            <a:spAutoFit/>
          </a:bodyPr>
          <a:lstStyle/>
          <a:p>
            <a:pPr algn="ctr"/>
            <a:r>
              <a:rPr lang="en-US" sz="2400" b="1" i="1" dirty="0" smtClean="0">
                <a:solidFill>
                  <a:schemeClr val="bg1"/>
                </a:solidFill>
                <a:latin typeface="Arial Narrow" pitchFamily="34" charset="0"/>
              </a:rPr>
              <a:t>The reasons for that declining image result from the success of attracting non-traditional students.</a:t>
            </a:r>
            <a:endParaRPr lang="en-US" sz="2400" b="1" i="1" dirty="0">
              <a:solidFill>
                <a:schemeClr val="bg1"/>
              </a:solidFill>
              <a:latin typeface="Arial Narrow" pitchFamily="34" charset="0"/>
            </a:endParaRPr>
          </a:p>
        </p:txBody>
      </p:sp>
      <p:sp>
        <p:nvSpPr>
          <p:cNvPr id="4" name="TextBox 3"/>
          <p:cNvSpPr txBox="1"/>
          <p:nvPr/>
        </p:nvSpPr>
        <p:spPr>
          <a:xfrm rot="10800000" flipV="1">
            <a:off x="769938" y="2149801"/>
            <a:ext cx="4090097" cy="3046988"/>
          </a:xfrm>
          <a:prstGeom prst="rect">
            <a:avLst/>
          </a:prstGeom>
          <a:noFill/>
          <a:ln>
            <a:noFill/>
          </a:ln>
        </p:spPr>
        <p:txBody>
          <a:bodyPr wrap="square" rtlCol="0">
            <a:spAutoFit/>
          </a:bodyPr>
          <a:lstStyle/>
          <a:p>
            <a:r>
              <a:rPr lang="en-US" sz="2400" b="1" i="1" dirty="0" smtClean="0">
                <a:solidFill>
                  <a:schemeClr val="accent4">
                    <a:lumMod val="75000"/>
                  </a:schemeClr>
                </a:solidFill>
                <a:latin typeface="Arial Narrow" pitchFamily="34" charset="0"/>
              </a:rPr>
              <a:t>Has a less than stellar academic reputation</a:t>
            </a:r>
          </a:p>
          <a:p>
            <a:endParaRPr lang="en-US" sz="2400" b="1" i="1" dirty="0" smtClean="0">
              <a:solidFill>
                <a:schemeClr val="accent4">
                  <a:lumMod val="75000"/>
                </a:schemeClr>
              </a:solidFill>
              <a:latin typeface="Arial Narrow" pitchFamily="34" charset="0"/>
            </a:endParaRPr>
          </a:p>
          <a:p>
            <a:endParaRPr lang="en-US" sz="2400" b="1" i="1" dirty="0" smtClean="0">
              <a:solidFill>
                <a:schemeClr val="accent4">
                  <a:lumMod val="75000"/>
                </a:schemeClr>
              </a:solidFill>
              <a:latin typeface="Arial Narrow" pitchFamily="34" charset="0"/>
            </a:endParaRPr>
          </a:p>
          <a:p>
            <a:r>
              <a:rPr lang="en-US" sz="2400" b="1" i="1" dirty="0" smtClean="0">
                <a:solidFill>
                  <a:schemeClr val="accent4">
                    <a:lumMod val="75000"/>
                  </a:schemeClr>
                </a:solidFill>
                <a:latin typeface="Arial Narrow" pitchFamily="34" charset="0"/>
              </a:rPr>
              <a:t>Lower academic reputation</a:t>
            </a:r>
          </a:p>
          <a:p>
            <a:endParaRPr lang="en-US" sz="2400" b="1" i="1" dirty="0" smtClean="0">
              <a:solidFill>
                <a:schemeClr val="accent4">
                  <a:lumMod val="75000"/>
                </a:schemeClr>
              </a:solidFill>
              <a:latin typeface="Arial Narrow" pitchFamily="34" charset="0"/>
            </a:endParaRPr>
          </a:p>
          <a:p>
            <a:endParaRPr lang="en-US" sz="2400" b="1" i="1" dirty="0" smtClean="0">
              <a:solidFill>
                <a:schemeClr val="accent4">
                  <a:lumMod val="75000"/>
                </a:schemeClr>
              </a:solidFill>
              <a:latin typeface="Arial Narrow" pitchFamily="34" charset="0"/>
            </a:endParaRPr>
          </a:p>
          <a:p>
            <a:r>
              <a:rPr lang="en-US" sz="2400" b="1" i="1" dirty="0" smtClean="0">
                <a:solidFill>
                  <a:schemeClr val="accent4">
                    <a:lumMod val="75000"/>
                  </a:schemeClr>
                </a:solidFill>
                <a:latin typeface="Arial Narrow" pitchFamily="34" charset="0"/>
              </a:rPr>
              <a:t>Caliber of students not so good</a:t>
            </a:r>
          </a:p>
        </p:txBody>
      </p:sp>
      <p:sp>
        <p:nvSpPr>
          <p:cNvPr id="5" name="TextBox 4"/>
          <p:cNvSpPr txBox="1"/>
          <p:nvPr/>
        </p:nvSpPr>
        <p:spPr>
          <a:xfrm rot="10800000" flipV="1">
            <a:off x="6451984" y="2190709"/>
            <a:ext cx="2094899" cy="3139321"/>
          </a:xfrm>
          <a:prstGeom prst="rect">
            <a:avLst/>
          </a:prstGeom>
          <a:noFill/>
          <a:ln>
            <a:noFill/>
          </a:ln>
        </p:spPr>
        <p:txBody>
          <a:bodyPr wrap="square" rtlCol="0">
            <a:spAutoFit/>
          </a:bodyPr>
          <a:lstStyle/>
          <a:p>
            <a:r>
              <a:rPr lang="en-US" sz="2400" b="1" i="1" dirty="0" smtClean="0">
                <a:solidFill>
                  <a:schemeClr val="accent4">
                    <a:lumMod val="75000"/>
                  </a:schemeClr>
                </a:solidFill>
                <a:latin typeface="Arial Narrow" pitchFamily="34" charset="0"/>
              </a:rPr>
              <a:t>H.S. Students</a:t>
            </a:r>
          </a:p>
          <a:p>
            <a:endParaRPr lang="en-US" sz="2400" b="1" i="1" dirty="0" smtClean="0">
              <a:solidFill>
                <a:schemeClr val="accent4">
                  <a:lumMod val="75000"/>
                </a:schemeClr>
              </a:solidFill>
              <a:latin typeface="Arial Narrow" pitchFamily="34" charset="0"/>
            </a:endParaRPr>
          </a:p>
          <a:p>
            <a:endParaRPr lang="en-US" sz="4800" b="1" i="1" dirty="0" smtClean="0">
              <a:solidFill>
                <a:schemeClr val="accent4">
                  <a:lumMod val="75000"/>
                </a:schemeClr>
              </a:solidFill>
              <a:latin typeface="Arial Narrow" pitchFamily="34" charset="0"/>
            </a:endParaRPr>
          </a:p>
          <a:p>
            <a:r>
              <a:rPr lang="en-US" sz="2400" b="1" i="1" dirty="0" smtClean="0">
                <a:solidFill>
                  <a:schemeClr val="accent4">
                    <a:lumMod val="75000"/>
                  </a:schemeClr>
                </a:solidFill>
                <a:latin typeface="Arial Narrow" pitchFamily="34" charset="0"/>
              </a:rPr>
              <a:t>Teachers</a:t>
            </a:r>
          </a:p>
          <a:p>
            <a:endParaRPr lang="en-US" sz="2400" b="1" i="1" dirty="0" smtClean="0">
              <a:solidFill>
                <a:schemeClr val="accent4">
                  <a:lumMod val="75000"/>
                </a:schemeClr>
              </a:solidFill>
              <a:latin typeface="Arial Narrow" pitchFamily="34" charset="0"/>
            </a:endParaRPr>
          </a:p>
          <a:p>
            <a:endParaRPr lang="en-US" sz="2400" b="1" i="1" dirty="0" smtClean="0">
              <a:solidFill>
                <a:schemeClr val="accent4">
                  <a:lumMod val="75000"/>
                </a:schemeClr>
              </a:solidFill>
              <a:latin typeface="Arial Narrow" pitchFamily="34" charset="0"/>
            </a:endParaRPr>
          </a:p>
          <a:p>
            <a:r>
              <a:rPr lang="en-US" sz="2400" b="1" i="1" dirty="0" smtClean="0">
                <a:solidFill>
                  <a:schemeClr val="accent4">
                    <a:lumMod val="75000"/>
                  </a:schemeClr>
                </a:solidFill>
                <a:latin typeface="Arial Narrow" pitchFamily="34" charset="0"/>
              </a:rPr>
              <a:t>Teachers</a:t>
            </a:r>
          </a:p>
        </p:txBody>
      </p:sp>
      <p:pic>
        <p:nvPicPr>
          <p:cNvPr id="6" name="Picture 5" descr="Revised-Check-Mark copy copy.png"/>
          <p:cNvPicPr>
            <a:picLocks noChangeAspect="1"/>
          </p:cNvPicPr>
          <p:nvPr/>
        </p:nvPicPr>
        <p:blipFill>
          <a:blip r:embed="rId2" cstate="print"/>
          <a:stretch>
            <a:fillRect/>
          </a:stretch>
        </p:blipFill>
        <p:spPr>
          <a:xfrm>
            <a:off x="5090463" y="1988825"/>
            <a:ext cx="922183" cy="946198"/>
          </a:xfrm>
          <a:prstGeom prst="rect">
            <a:avLst/>
          </a:prstGeom>
        </p:spPr>
      </p:pic>
      <p:pic>
        <p:nvPicPr>
          <p:cNvPr id="7" name="Picture 6" descr="Revised-Check-Mark copy copy.png"/>
          <p:cNvPicPr>
            <a:picLocks noChangeAspect="1"/>
          </p:cNvPicPr>
          <p:nvPr/>
        </p:nvPicPr>
        <p:blipFill>
          <a:blip r:embed="rId2" cstate="print"/>
          <a:stretch>
            <a:fillRect/>
          </a:stretch>
        </p:blipFill>
        <p:spPr>
          <a:xfrm>
            <a:off x="5090463" y="3198572"/>
            <a:ext cx="922183" cy="946198"/>
          </a:xfrm>
          <a:prstGeom prst="rect">
            <a:avLst/>
          </a:prstGeom>
        </p:spPr>
      </p:pic>
      <p:pic>
        <p:nvPicPr>
          <p:cNvPr id="8" name="Picture 7" descr="Revised-Check-Mark copy copy.png"/>
          <p:cNvPicPr>
            <a:picLocks noChangeAspect="1"/>
          </p:cNvPicPr>
          <p:nvPr/>
        </p:nvPicPr>
        <p:blipFill>
          <a:blip r:embed="rId2" cstate="print"/>
          <a:stretch>
            <a:fillRect/>
          </a:stretch>
        </p:blipFill>
        <p:spPr>
          <a:xfrm>
            <a:off x="5148070" y="4326226"/>
            <a:ext cx="922183" cy="946198"/>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rot="10800000" flipV="1">
            <a:off x="514350" y="131862"/>
            <a:ext cx="7943849" cy="830997"/>
          </a:xfrm>
          <a:prstGeom prst="rect">
            <a:avLst/>
          </a:prstGeom>
          <a:noFill/>
          <a:ln>
            <a:noFill/>
          </a:ln>
        </p:spPr>
        <p:txBody>
          <a:bodyPr wrap="square" rtlCol="0">
            <a:spAutoFit/>
          </a:bodyPr>
          <a:lstStyle/>
          <a:p>
            <a:pPr algn="ctr"/>
            <a:r>
              <a:rPr lang="en-US" sz="2400" b="1" i="1" dirty="0" smtClean="0">
                <a:solidFill>
                  <a:schemeClr val="bg1"/>
                </a:solidFill>
                <a:latin typeface="Arial Narrow" pitchFamily="34" charset="0"/>
              </a:rPr>
              <a:t>Teachers however are quick to reference KCTCS and have done so in significant numbers.</a:t>
            </a:r>
            <a:endParaRPr lang="en-US" sz="2400" b="1" i="1" dirty="0">
              <a:solidFill>
                <a:schemeClr val="bg1"/>
              </a:solidFill>
              <a:latin typeface="Arial Narrow" pitchFamily="34" charset="0"/>
            </a:endParaRPr>
          </a:p>
        </p:txBody>
      </p:sp>
      <p:graphicFrame>
        <p:nvGraphicFramePr>
          <p:cNvPr id="1026" name="Chart 4"/>
          <p:cNvGraphicFramePr>
            <a:graphicFrameLocks/>
          </p:cNvGraphicFramePr>
          <p:nvPr/>
        </p:nvGraphicFramePr>
        <p:xfrm>
          <a:off x="250825" y="1873250"/>
          <a:ext cx="7715250" cy="4130675"/>
        </p:xfrm>
        <a:graphic>
          <a:graphicData uri="http://schemas.openxmlformats.org/presentationml/2006/ole">
            <mc:AlternateContent xmlns:mc="http://schemas.openxmlformats.org/markup-compatibility/2006">
              <mc:Choice xmlns:v="urn:schemas-microsoft-com:vml" Requires="v">
                <p:oleObj spid="_x0000_s98310" name="Worksheet" r:id="rId4" imgW="7810576" imgH="4172064" progId="Excel.Sheet.8">
                  <p:embed/>
                </p:oleObj>
              </mc:Choice>
              <mc:Fallback>
                <p:oleObj name="Worksheet" r:id="rId4" imgW="7810576" imgH="4172064" progId="Excel.Sheet.8">
                  <p:embed/>
                  <p:pic>
                    <p:nvPicPr>
                      <p:cNvPr id="0" name="Char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873250"/>
                        <a:ext cx="7715250" cy="4130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6876280" y="3842476"/>
            <a:ext cx="1843425" cy="738664"/>
          </a:xfrm>
          <a:prstGeom prst="rect">
            <a:avLst/>
          </a:prstGeom>
          <a:solidFill>
            <a:schemeClr val="accent3">
              <a:lumMod val="75000"/>
            </a:schemeClr>
          </a:solidFill>
          <a:ln>
            <a:noFill/>
          </a:ln>
          <a:effectLst>
            <a:outerShdw blurRad="50800" dist="38100" dir="2700000" sx="102000" sy="102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400" b="1" dirty="0" smtClean="0">
                <a:solidFill>
                  <a:schemeClr val="bg1"/>
                </a:solidFill>
              </a:rPr>
              <a:t>Net Who Have Recommended Any</a:t>
            </a:r>
          </a:p>
          <a:p>
            <a:pPr algn="ctr"/>
            <a:r>
              <a:rPr lang="en-US" sz="1400" b="1" dirty="0" smtClean="0">
                <a:solidFill>
                  <a:schemeClr val="bg1"/>
                </a:solidFill>
              </a:rPr>
              <a:t>92%</a:t>
            </a:r>
            <a:endParaRPr lang="en-US" sz="1400" b="1" dirty="0">
              <a:solidFill>
                <a:schemeClr val="bg1"/>
              </a:solidFill>
            </a:endParaRPr>
          </a:p>
        </p:txBody>
      </p:sp>
      <p:sp>
        <p:nvSpPr>
          <p:cNvPr id="5" name="Text Box 10"/>
          <p:cNvSpPr txBox="1">
            <a:spLocks noChangeArrowheads="1"/>
          </p:cNvSpPr>
          <p:nvPr/>
        </p:nvSpPr>
        <p:spPr bwMode="auto">
          <a:xfrm>
            <a:off x="251475" y="1619493"/>
            <a:ext cx="2880350" cy="369332"/>
          </a:xfrm>
          <a:prstGeom prst="rect">
            <a:avLst/>
          </a:prstGeom>
          <a:noFill/>
          <a:ln w="9525">
            <a:noFill/>
            <a:miter lim="800000"/>
            <a:headEnd/>
            <a:tailEnd/>
          </a:ln>
        </p:spPr>
        <p:txBody>
          <a:bodyPr wrap="square">
            <a:spAutoFit/>
          </a:bodyPr>
          <a:lstStyle/>
          <a:p>
            <a:pPr algn="ctr"/>
            <a:r>
              <a:rPr lang="en-US" i="1" dirty="0" smtClean="0">
                <a:solidFill>
                  <a:schemeClr val="accent3">
                    <a:lumMod val="75000"/>
                  </a:schemeClr>
                </a:solidFill>
                <a:latin typeface="Arial Narrow" pitchFamily="34" charset="0"/>
              </a:rPr>
              <a:t>Recommended students…</a:t>
            </a:r>
            <a:endParaRPr lang="en-US" sz="1600" i="1" dirty="0">
              <a:solidFill>
                <a:schemeClr val="accent3">
                  <a:lumMod val="75000"/>
                </a:schemeClr>
              </a:solidFill>
              <a:latin typeface="Arial Narrow" pitchFamily="34" charset="0"/>
            </a:endParaRPr>
          </a:p>
        </p:txBody>
      </p:sp>
      <p:sp>
        <p:nvSpPr>
          <p:cNvPr id="6" name="TextBox 5"/>
          <p:cNvSpPr txBox="1"/>
          <p:nvPr/>
        </p:nvSpPr>
        <p:spPr>
          <a:xfrm rot="10800000" flipV="1">
            <a:off x="2901397" y="1355148"/>
            <a:ext cx="3371850" cy="400110"/>
          </a:xfrm>
          <a:prstGeom prst="rect">
            <a:avLst/>
          </a:prstGeom>
          <a:noFill/>
          <a:ln>
            <a:noFill/>
          </a:ln>
        </p:spPr>
        <p:txBody>
          <a:bodyPr wrap="square" rtlCol="0">
            <a:spAutoFit/>
          </a:bodyPr>
          <a:lstStyle/>
          <a:p>
            <a:pPr algn="ctr"/>
            <a:r>
              <a:rPr lang="en-US" sz="2000" b="1" dirty="0" smtClean="0">
                <a:solidFill>
                  <a:schemeClr val="accent3">
                    <a:lumMod val="75000"/>
                  </a:schemeClr>
                </a:solidFill>
                <a:latin typeface="Arial Narrow" pitchFamily="34" charset="0"/>
              </a:rPr>
              <a:t>2011 Only</a:t>
            </a:r>
            <a:endParaRPr lang="en-US" sz="2000" b="1" u="sng" dirty="0">
              <a:solidFill>
                <a:schemeClr val="accent3">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14"/>
          <p:cNvSpPr>
            <a:spLocks noChangeAspect="1"/>
          </p:cNvSpPr>
          <p:nvPr/>
        </p:nvSpPr>
        <p:spPr bwMode="auto">
          <a:xfrm>
            <a:off x="5980326" y="2324823"/>
            <a:ext cx="328494" cy="419927"/>
          </a:xfrm>
          <a:custGeom>
            <a:avLst/>
            <a:gdLst/>
            <a:ahLst/>
            <a:cxnLst>
              <a:cxn ang="0">
                <a:pos x="320" y="517"/>
              </a:cxn>
              <a:cxn ang="0">
                <a:pos x="153" y="645"/>
              </a:cxn>
              <a:cxn ang="0">
                <a:pos x="104" y="669"/>
              </a:cxn>
              <a:cxn ang="0">
                <a:pos x="103" y="669"/>
              </a:cxn>
              <a:cxn ang="0">
                <a:pos x="68" y="517"/>
              </a:cxn>
              <a:cxn ang="0">
                <a:pos x="61" y="240"/>
              </a:cxn>
              <a:cxn ang="0">
                <a:pos x="0" y="28"/>
              </a:cxn>
              <a:cxn ang="0">
                <a:pos x="20" y="0"/>
              </a:cxn>
              <a:cxn ang="0">
                <a:pos x="153" y="144"/>
              </a:cxn>
              <a:cxn ang="0">
                <a:pos x="218" y="192"/>
              </a:cxn>
              <a:cxn ang="0">
                <a:pos x="266" y="366"/>
              </a:cxn>
              <a:cxn ang="0">
                <a:pos x="291" y="411"/>
              </a:cxn>
              <a:cxn ang="0">
                <a:pos x="320" y="517"/>
              </a:cxn>
            </a:cxnLst>
            <a:rect l="0" t="0" r="r" b="b"/>
            <a:pathLst>
              <a:path w="320" h="669">
                <a:moveTo>
                  <a:pt x="320" y="517"/>
                </a:moveTo>
                <a:lnTo>
                  <a:pt x="153" y="645"/>
                </a:lnTo>
                <a:lnTo>
                  <a:pt x="104" y="669"/>
                </a:lnTo>
                <a:lnTo>
                  <a:pt x="103" y="669"/>
                </a:lnTo>
                <a:lnTo>
                  <a:pt x="68" y="517"/>
                </a:lnTo>
                <a:lnTo>
                  <a:pt x="61" y="240"/>
                </a:lnTo>
                <a:lnTo>
                  <a:pt x="0" y="28"/>
                </a:lnTo>
                <a:lnTo>
                  <a:pt x="20" y="0"/>
                </a:lnTo>
                <a:lnTo>
                  <a:pt x="153" y="144"/>
                </a:lnTo>
                <a:lnTo>
                  <a:pt x="218" y="192"/>
                </a:lnTo>
                <a:lnTo>
                  <a:pt x="266" y="366"/>
                </a:lnTo>
                <a:lnTo>
                  <a:pt x="291" y="411"/>
                </a:lnTo>
                <a:lnTo>
                  <a:pt x="320" y="517"/>
                </a:lnTo>
                <a:close/>
              </a:path>
            </a:pathLst>
          </a:custGeom>
          <a:solidFill>
            <a:srgbClr val="FFFF00"/>
          </a:solidFill>
          <a:ln w="12700">
            <a:solidFill>
              <a:schemeClr val="tx1"/>
            </a:solidFill>
            <a:prstDash val="solid"/>
            <a:round/>
            <a:headEnd/>
            <a:tailEnd/>
          </a:ln>
        </p:spPr>
        <p:txBody>
          <a:bodyPr/>
          <a:lstStyle/>
          <a:p>
            <a:endParaRPr lang="en-US" dirty="0"/>
          </a:p>
        </p:txBody>
      </p:sp>
      <p:sp>
        <p:nvSpPr>
          <p:cNvPr id="27" name="Freeform 15"/>
          <p:cNvSpPr>
            <a:spLocks noChangeAspect="1"/>
          </p:cNvSpPr>
          <p:nvPr/>
        </p:nvSpPr>
        <p:spPr bwMode="auto">
          <a:xfrm>
            <a:off x="5839543" y="2342199"/>
            <a:ext cx="245588" cy="425719"/>
          </a:xfrm>
          <a:custGeom>
            <a:avLst/>
            <a:gdLst/>
            <a:ahLst/>
            <a:cxnLst>
              <a:cxn ang="0">
                <a:pos x="137" y="0"/>
              </a:cxn>
              <a:cxn ang="0">
                <a:pos x="2" y="48"/>
              </a:cxn>
              <a:cxn ang="0">
                <a:pos x="1" y="47"/>
              </a:cxn>
              <a:cxn ang="0">
                <a:pos x="0" y="47"/>
              </a:cxn>
              <a:cxn ang="0">
                <a:pos x="26" y="437"/>
              </a:cxn>
              <a:cxn ang="0">
                <a:pos x="30" y="479"/>
              </a:cxn>
              <a:cxn ang="0">
                <a:pos x="9" y="650"/>
              </a:cxn>
              <a:cxn ang="0">
                <a:pos x="22" y="671"/>
              </a:cxn>
              <a:cxn ang="0">
                <a:pos x="30" y="675"/>
              </a:cxn>
              <a:cxn ang="0">
                <a:pos x="107" y="678"/>
              </a:cxn>
              <a:cxn ang="0">
                <a:pos x="144" y="668"/>
              </a:cxn>
              <a:cxn ang="0">
                <a:pos x="240" y="642"/>
              </a:cxn>
              <a:cxn ang="0">
                <a:pos x="240" y="641"/>
              </a:cxn>
              <a:cxn ang="0">
                <a:pos x="205" y="489"/>
              </a:cxn>
              <a:cxn ang="0">
                <a:pos x="198" y="212"/>
              </a:cxn>
              <a:cxn ang="0">
                <a:pos x="137" y="0"/>
              </a:cxn>
            </a:cxnLst>
            <a:rect l="0" t="0" r="r" b="b"/>
            <a:pathLst>
              <a:path w="240" h="678">
                <a:moveTo>
                  <a:pt x="137" y="0"/>
                </a:moveTo>
                <a:lnTo>
                  <a:pt x="2" y="48"/>
                </a:lnTo>
                <a:lnTo>
                  <a:pt x="1" y="47"/>
                </a:lnTo>
                <a:lnTo>
                  <a:pt x="0" y="47"/>
                </a:lnTo>
                <a:lnTo>
                  <a:pt x="26" y="437"/>
                </a:lnTo>
                <a:lnTo>
                  <a:pt x="30" y="479"/>
                </a:lnTo>
                <a:lnTo>
                  <a:pt x="9" y="650"/>
                </a:lnTo>
                <a:lnTo>
                  <a:pt x="22" y="671"/>
                </a:lnTo>
                <a:lnTo>
                  <a:pt x="30" y="675"/>
                </a:lnTo>
                <a:lnTo>
                  <a:pt x="107" y="678"/>
                </a:lnTo>
                <a:lnTo>
                  <a:pt x="144" y="668"/>
                </a:lnTo>
                <a:lnTo>
                  <a:pt x="240" y="642"/>
                </a:lnTo>
                <a:lnTo>
                  <a:pt x="240" y="641"/>
                </a:lnTo>
                <a:lnTo>
                  <a:pt x="205" y="489"/>
                </a:lnTo>
                <a:lnTo>
                  <a:pt x="198" y="212"/>
                </a:lnTo>
                <a:lnTo>
                  <a:pt x="137" y="0"/>
                </a:lnTo>
                <a:close/>
              </a:path>
            </a:pathLst>
          </a:custGeom>
          <a:solidFill>
            <a:srgbClr val="FFFF00"/>
          </a:solidFill>
          <a:ln w="12700">
            <a:solidFill>
              <a:schemeClr val="tx1"/>
            </a:solidFill>
            <a:prstDash val="solid"/>
            <a:round/>
            <a:headEnd/>
            <a:tailEnd/>
          </a:ln>
        </p:spPr>
        <p:txBody>
          <a:bodyPr/>
          <a:lstStyle/>
          <a:p>
            <a:endParaRPr lang="en-US" dirty="0"/>
          </a:p>
        </p:txBody>
      </p:sp>
      <p:sp>
        <p:nvSpPr>
          <p:cNvPr id="28" name="Freeform 16"/>
          <p:cNvSpPr>
            <a:spLocks noChangeAspect="1"/>
          </p:cNvSpPr>
          <p:nvPr/>
        </p:nvSpPr>
        <p:spPr bwMode="auto">
          <a:xfrm>
            <a:off x="6171166" y="3707686"/>
            <a:ext cx="452070" cy="392415"/>
          </a:xfrm>
          <a:custGeom>
            <a:avLst/>
            <a:gdLst/>
            <a:ahLst/>
            <a:cxnLst>
              <a:cxn ang="0">
                <a:pos x="402" y="614"/>
              </a:cxn>
              <a:cxn ang="0">
                <a:pos x="403" y="536"/>
              </a:cxn>
              <a:cxn ang="0">
                <a:pos x="404" y="531"/>
              </a:cxn>
              <a:cxn ang="0">
                <a:pos x="444" y="408"/>
              </a:cxn>
              <a:cxn ang="0">
                <a:pos x="428" y="353"/>
              </a:cxn>
              <a:cxn ang="0">
                <a:pos x="353" y="125"/>
              </a:cxn>
              <a:cxn ang="0">
                <a:pos x="310" y="0"/>
              </a:cxn>
              <a:cxn ang="0">
                <a:pos x="258" y="23"/>
              </a:cxn>
              <a:cxn ang="0">
                <a:pos x="198" y="50"/>
              </a:cxn>
              <a:cxn ang="0">
                <a:pos x="70" y="107"/>
              </a:cxn>
              <a:cxn ang="0">
                <a:pos x="28" y="255"/>
              </a:cxn>
              <a:cxn ang="0">
                <a:pos x="0" y="476"/>
              </a:cxn>
              <a:cxn ang="0">
                <a:pos x="10" y="494"/>
              </a:cxn>
              <a:cxn ang="0">
                <a:pos x="143" y="533"/>
              </a:cxn>
              <a:cxn ang="0">
                <a:pos x="200" y="530"/>
              </a:cxn>
              <a:cxn ang="0">
                <a:pos x="310" y="581"/>
              </a:cxn>
              <a:cxn ang="0">
                <a:pos x="388" y="609"/>
              </a:cxn>
              <a:cxn ang="0">
                <a:pos x="382" y="624"/>
              </a:cxn>
              <a:cxn ang="0">
                <a:pos x="402" y="614"/>
              </a:cxn>
            </a:cxnLst>
            <a:rect l="0" t="0" r="r" b="b"/>
            <a:pathLst>
              <a:path w="444" h="624">
                <a:moveTo>
                  <a:pt x="402" y="614"/>
                </a:moveTo>
                <a:lnTo>
                  <a:pt x="403" y="536"/>
                </a:lnTo>
                <a:lnTo>
                  <a:pt x="404" y="531"/>
                </a:lnTo>
                <a:lnTo>
                  <a:pt x="444" y="408"/>
                </a:lnTo>
                <a:lnTo>
                  <a:pt x="428" y="353"/>
                </a:lnTo>
                <a:lnTo>
                  <a:pt x="353" y="125"/>
                </a:lnTo>
                <a:lnTo>
                  <a:pt x="310" y="0"/>
                </a:lnTo>
                <a:lnTo>
                  <a:pt x="258" y="23"/>
                </a:lnTo>
                <a:lnTo>
                  <a:pt x="198" y="50"/>
                </a:lnTo>
                <a:lnTo>
                  <a:pt x="70" y="107"/>
                </a:lnTo>
                <a:lnTo>
                  <a:pt x="28" y="255"/>
                </a:lnTo>
                <a:lnTo>
                  <a:pt x="0" y="476"/>
                </a:lnTo>
                <a:lnTo>
                  <a:pt x="10" y="494"/>
                </a:lnTo>
                <a:lnTo>
                  <a:pt x="143" y="533"/>
                </a:lnTo>
                <a:lnTo>
                  <a:pt x="200" y="530"/>
                </a:lnTo>
                <a:lnTo>
                  <a:pt x="310" y="581"/>
                </a:lnTo>
                <a:lnTo>
                  <a:pt x="388" y="609"/>
                </a:lnTo>
                <a:lnTo>
                  <a:pt x="382" y="624"/>
                </a:lnTo>
                <a:lnTo>
                  <a:pt x="402" y="614"/>
                </a:lnTo>
                <a:close/>
              </a:path>
            </a:pathLst>
          </a:custGeom>
          <a:solidFill>
            <a:srgbClr val="FFFF00"/>
          </a:solidFill>
          <a:ln w="12700" cap="flat" cmpd="sng">
            <a:solidFill>
              <a:schemeClr val="tx1"/>
            </a:solidFill>
            <a:prstDash val="solid"/>
            <a:round/>
            <a:headEnd type="none" w="med" len="med"/>
            <a:tailEnd type="none" w="med" len="med"/>
          </a:ln>
          <a:effectLst/>
        </p:spPr>
        <p:txBody>
          <a:bodyPr/>
          <a:lstStyle/>
          <a:p>
            <a:endParaRPr lang="en-US" dirty="0"/>
          </a:p>
        </p:txBody>
      </p:sp>
      <p:sp>
        <p:nvSpPr>
          <p:cNvPr id="29" name="Freeform 17"/>
          <p:cNvSpPr>
            <a:spLocks noChangeAspect="1"/>
          </p:cNvSpPr>
          <p:nvPr/>
        </p:nvSpPr>
        <p:spPr bwMode="auto">
          <a:xfrm>
            <a:off x="5648704" y="2749094"/>
            <a:ext cx="366036" cy="460472"/>
          </a:xfrm>
          <a:custGeom>
            <a:avLst/>
            <a:gdLst/>
            <a:ahLst/>
            <a:cxnLst>
              <a:cxn ang="0">
                <a:pos x="330" y="645"/>
              </a:cxn>
              <a:cxn ang="0">
                <a:pos x="270" y="687"/>
              </a:cxn>
              <a:cxn ang="0">
                <a:pos x="269" y="686"/>
              </a:cxn>
              <a:cxn ang="0">
                <a:pos x="267" y="686"/>
              </a:cxn>
              <a:cxn ang="0">
                <a:pos x="239" y="731"/>
              </a:cxn>
              <a:cxn ang="0">
                <a:pos x="215" y="713"/>
              </a:cxn>
              <a:cxn ang="0">
                <a:pos x="13" y="410"/>
              </a:cxn>
              <a:cxn ang="0">
                <a:pos x="0" y="183"/>
              </a:cxn>
              <a:cxn ang="0">
                <a:pos x="4" y="117"/>
              </a:cxn>
              <a:cxn ang="0">
                <a:pos x="6" y="84"/>
              </a:cxn>
              <a:cxn ang="0">
                <a:pos x="147" y="57"/>
              </a:cxn>
              <a:cxn ang="0">
                <a:pos x="151" y="29"/>
              </a:cxn>
              <a:cxn ang="0">
                <a:pos x="164" y="23"/>
              </a:cxn>
              <a:cxn ang="0">
                <a:pos x="166" y="12"/>
              </a:cxn>
              <a:cxn ang="0">
                <a:pos x="188" y="0"/>
              </a:cxn>
              <a:cxn ang="0">
                <a:pos x="198" y="2"/>
              </a:cxn>
              <a:cxn ang="0">
                <a:pos x="211" y="23"/>
              </a:cxn>
              <a:cxn ang="0">
                <a:pos x="219" y="27"/>
              </a:cxn>
              <a:cxn ang="0">
                <a:pos x="296" y="30"/>
              </a:cxn>
              <a:cxn ang="0">
                <a:pos x="306" y="117"/>
              </a:cxn>
              <a:cxn ang="0">
                <a:pos x="338" y="395"/>
              </a:cxn>
              <a:cxn ang="0">
                <a:pos x="361" y="576"/>
              </a:cxn>
              <a:cxn ang="0">
                <a:pos x="334" y="647"/>
              </a:cxn>
              <a:cxn ang="0">
                <a:pos x="330" y="645"/>
              </a:cxn>
            </a:cxnLst>
            <a:rect l="0" t="0" r="r" b="b"/>
            <a:pathLst>
              <a:path w="361" h="731">
                <a:moveTo>
                  <a:pt x="330" y="645"/>
                </a:moveTo>
                <a:lnTo>
                  <a:pt x="270" y="687"/>
                </a:lnTo>
                <a:lnTo>
                  <a:pt x="269" y="686"/>
                </a:lnTo>
                <a:lnTo>
                  <a:pt x="267" y="686"/>
                </a:lnTo>
                <a:lnTo>
                  <a:pt x="239" y="731"/>
                </a:lnTo>
                <a:lnTo>
                  <a:pt x="215" y="713"/>
                </a:lnTo>
                <a:lnTo>
                  <a:pt x="13" y="410"/>
                </a:lnTo>
                <a:lnTo>
                  <a:pt x="0" y="183"/>
                </a:lnTo>
                <a:lnTo>
                  <a:pt x="4" y="117"/>
                </a:lnTo>
                <a:lnTo>
                  <a:pt x="6" y="84"/>
                </a:lnTo>
                <a:lnTo>
                  <a:pt x="147" y="57"/>
                </a:lnTo>
                <a:lnTo>
                  <a:pt x="151" y="29"/>
                </a:lnTo>
                <a:lnTo>
                  <a:pt x="164" y="23"/>
                </a:lnTo>
                <a:lnTo>
                  <a:pt x="166" y="12"/>
                </a:lnTo>
                <a:lnTo>
                  <a:pt x="188" y="0"/>
                </a:lnTo>
                <a:lnTo>
                  <a:pt x="198" y="2"/>
                </a:lnTo>
                <a:lnTo>
                  <a:pt x="211" y="23"/>
                </a:lnTo>
                <a:lnTo>
                  <a:pt x="219" y="27"/>
                </a:lnTo>
                <a:lnTo>
                  <a:pt x="296" y="30"/>
                </a:lnTo>
                <a:lnTo>
                  <a:pt x="306" y="117"/>
                </a:lnTo>
                <a:lnTo>
                  <a:pt x="338" y="395"/>
                </a:lnTo>
                <a:lnTo>
                  <a:pt x="361" y="576"/>
                </a:lnTo>
                <a:lnTo>
                  <a:pt x="334" y="647"/>
                </a:lnTo>
                <a:lnTo>
                  <a:pt x="330" y="645"/>
                </a:lnTo>
                <a:close/>
              </a:path>
            </a:pathLst>
          </a:custGeom>
          <a:solidFill>
            <a:srgbClr val="FFFF00"/>
          </a:solidFill>
          <a:ln w="12700">
            <a:solidFill>
              <a:schemeClr val="tx1"/>
            </a:solidFill>
            <a:prstDash val="solid"/>
            <a:round/>
            <a:headEnd/>
            <a:tailEnd/>
          </a:ln>
        </p:spPr>
        <p:txBody>
          <a:bodyPr/>
          <a:lstStyle/>
          <a:p>
            <a:endParaRPr lang="en-US" dirty="0"/>
          </a:p>
        </p:txBody>
      </p:sp>
      <p:sp>
        <p:nvSpPr>
          <p:cNvPr id="30" name="Freeform 18"/>
          <p:cNvSpPr>
            <a:spLocks noChangeAspect="1"/>
          </p:cNvSpPr>
          <p:nvPr/>
        </p:nvSpPr>
        <p:spPr bwMode="auto">
          <a:xfrm>
            <a:off x="5952170" y="2649180"/>
            <a:ext cx="391064" cy="461920"/>
          </a:xfrm>
          <a:custGeom>
            <a:avLst/>
            <a:gdLst/>
            <a:ahLst/>
            <a:cxnLst>
              <a:cxn ang="0">
                <a:pos x="350" y="0"/>
              </a:cxn>
              <a:cxn ang="0">
                <a:pos x="352" y="105"/>
              </a:cxn>
              <a:cxn ang="0">
                <a:pos x="379" y="614"/>
              </a:cxn>
              <a:cxn ang="0">
                <a:pos x="386" y="600"/>
              </a:cxn>
              <a:cxn ang="0">
                <a:pos x="382" y="648"/>
              </a:cxn>
              <a:cxn ang="0">
                <a:pos x="183" y="690"/>
              </a:cxn>
              <a:cxn ang="0">
                <a:pos x="67" y="732"/>
              </a:cxn>
              <a:cxn ang="0">
                <a:pos x="65" y="735"/>
              </a:cxn>
              <a:cxn ang="0">
                <a:pos x="42" y="554"/>
              </a:cxn>
              <a:cxn ang="0">
                <a:pos x="10" y="276"/>
              </a:cxn>
              <a:cxn ang="0">
                <a:pos x="0" y="189"/>
              </a:cxn>
              <a:cxn ang="0">
                <a:pos x="37" y="179"/>
              </a:cxn>
              <a:cxn ang="0">
                <a:pos x="133" y="153"/>
              </a:cxn>
              <a:cxn ang="0">
                <a:pos x="133" y="152"/>
              </a:cxn>
              <a:cxn ang="0">
                <a:pos x="134" y="152"/>
              </a:cxn>
              <a:cxn ang="0">
                <a:pos x="183" y="128"/>
              </a:cxn>
              <a:cxn ang="0">
                <a:pos x="350" y="0"/>
              </a:cxn>
            </a:cxnLst>
            <a:rect l="0" t="0" r="r" b="b"/>
            <a:pathLst>
              <a:path w="386" h="735">
                <a:moveTo>
                  <a:pt x="350" y="0"/>
                </a:moveTo>
                <a:lnTo>
                  <a:pt x="352" y="105"/>
                </a:lnTo>
                <a:lnTo>
                  <a:pt x="379" y="614"/>
                </a:lnTo>
                <a:lnTo>
                  <a:pt x="386" y="600"/>
                </a:lnTo>
                <a:lnTo>
                  <a:pt x="382" y="648"/>
                </a:lnTo>
                <a:lnTo>
                  <a:pt x="183" y="690"/>
                </a:lnTo>
                <a:lnTo>
                  <a:pt x="67" y="732"/>
                </a:lnTo>
                <a:lnTo>
                  <a:pt x="65" y="735"/>
                </a:lnTo>
                <a:lnTo>
                  <a:pt x="42" y="554"/>
                </a:lnTo>
                <a:lnTo>
                  <a:pt x="10" y="276"/>
                </a:lnTo>
                <a:lnTo>
                  <a:pt x="0" y="189"/>
                </a:lnTo>
                <a:lnTo>
                  <a:pt x="37" y="179"/>
                </a:lnTo>
                <a:lnTo>
                  <a:pt x="133" y="153"/>
                </a:lnTo>
                <a:lnTo>
                  <a:pt x="133" y="152"/>
                </a:lnTo>
                <a:lnTo>
                  <a:pt x="134" y="152"/>
                </a:lnTo>
                <a:lnTo>
                  <a:pt x="183" y="128"/>
                </a:lnTo>
                <a:lnTo>
                  <a:pt x="350" y="0"/>
                </a:lnTo>
                <a:close/>
              </a:path>
            </a:pathLst>
          </a:custGeom>
          <a:solidFill>
            <a:srgbClr val="FFFF00"/>
          </a:solidFill>
          <a:ln w="12700">
            <a:solidFill>
              <a:schemeClr val="tx1"/>
            </a:solidFill>
            <a:prstDash val="solid"/>
            <a:round/>
            <a:headEnd/>
            <a:tailEnd/>
          </a:ln>
        </p:spPr>
        <p:txBody>
          <a:bodyPr/>
          <a:lstStyle/>
          <a:p>
            <a:endParaRPr lang="en-US" dirty="0"/>
          </a:p>
        </p:txBody>
      </p:sp>
      <p:sp>
        <p:nvSpPr>
          <p:cNvPr id="31" name="Freeform 19"/>
          <p:cNvSpPr>
            <a:spLocks noChangeAspect="1"/>
          </p:cNvSpPr>
          <p:nvPr/>
        </p:nvSpPr>
        <p:spPr bwMode="auto">
          <a:xfrm>
            <a:off x="6055411" y="3351472"/>
            <a:ext cx="553747" cy="424271"/>
          </a:xfrm>
          <a:custGeom>
            <a:avLst/>
            <a:gdLst/>
            <a:ahLst/>
            <a:cxnLst>
              <a:cxn ang="0">
                <a:pos x="472" y="498"/>
              </a:cxn>
              <a:cxn ang="0">
                <a:pos x="422" y="568"/>
              </a:cxn>
              <a:cxn ang="0">
                <a:pos x="370" y="591"/>
              </a:cxn>
              <a:cxn ang="0">
                <a:pos x="310" y="618"/>
              </a:cxn>
              <a:cxn ang="0">
                <a:pos x="182" y="675"/>
              </a:cxn>
              <a:cxn ang="0">
                <a:pos x="78" y="579"/>
              </a:cxn>
              <a:cxn ang="0">
                <a:pos x="78" y="363"/>
              </a:cxn>
              <a:cxn ang="0">
                <a:pos x="47" y="363"/>
              </a:cxn>
              <a:cxn ang="0">
                <a:pos x="23" y="283"/>
              </a:cxn>
              <a:cxn ang="0">
                <a:pos x="24" y="268"/>
              </a:cxn>
              <a:cxn ang="0">
                <a:pos x="0" y="196"/>
              </a:cxn>
              <a:cxn ang="0">
                <a:pos x="78" y="205"/>
              </a:cxn>
              <a:cxn ang="0">
                <a:pos x="191" y="124"/>
              </a:cxn>
              <a:cxn ang="0">
                <a:pos x="290" y="0"/>
              </a:cxn>
              <a:cxn ang="0">
                <a:pos x="322" y="37"/>
              </a:cxn>
              <a:cxn ang="0">
                <a:pos x="361" y="148"/>
              </a:cxn>
              <a:cxn ang="0">
                <a:pos x="511" y="355"/>
              </a:cxn>
              <a:cxn ang="0">
                <a:pos x="542" y="397"/>
              </a:cxn>
              <a:cxn ang="0">
                <a:pos x="528" y="435"/>
              </a:cxn>
              <a:cxn ang="0">
                <a:pos x="472" y="498"/>
              </a:cxn>
            </a:cxnLst>
            <a:rect l="0" t="0" r="r" b="b"/>
            <a:pathLst>
              <a:path w="542" h="675">
                <a:moveTo>
                  <a:pt x="472" y="498"/>
                </a:moveTo>
                <a:lnTo>
                  <a:pt x="422" y="568"/>
                </a:lnTo>
                <a:lnTo>
                  <a:pt x="370" y="591"/>
                </a:lnTo>
                <a:lnTo>
                  <a:pt x="310" y="618"/>
                </a:lnTo>
                <a:lnTo>
                  <a:pt x="182" y="675"/>
                </a:lnTo>
                <a:lnTo>
                  <a:pt x="78" y="579"/>
                </a:lnTo>
                <a:lnTo>
                  <a:pt x="78" y="363"/>
                </a:lnTo>
                <a:lnTo>
                  <a:pt x="47" y="363"/>
                </a:lnTo>
                <a:lnTo>
                  <a:pt x="23" y="283"/>
                </a:lnTo>
                <a:lnTo>
                  <a:pt x="24" y="268"/>
                </a:lnTo>
                <a:lnTo>
                  <a:pt x="0" y="196"/>
                </a:lnTo>
                <a:lnTo>
                  <a:pt x="78" y="205"/>
                </a:lnTo>
                <a:lnTo>
                  <a:pt x="191" y="124"/>
                </a:lnTo>
                <a:lnTo>
                  <a:pt x="290" y="0"/>
                </a:lnTo>
                <a:lnTo>
                  <a:pt x="322" y="37"/>
                </a:lnTo>
                <a:lnTo>
                  <a:pt x="361" y="148"/>
                </a:lnTo>
                <a:lnTo>
                  <a:pt x="511" y="355"/>
                </a:lnTo>
                <a:lnTo>
                  <a:pt x="542" y="397"/>
                </a:lnTo>
                <a:lnTo>
                  <a:pt x="528" y="435"/>
                </a:lnTo>
                <a:lnTo>
                  <a:pt x="472" y="498"/>
                </a:lnTo>
                <a:close/>
              </a:path>
            </a:pathLst>
          </a:custGeom>
          <a:solidFill>
            <a:srgbClr val="FFFF00"/>
          </a:solidFill>
          <a:ln w="12700">
            <a:solidFill>
              <a:schemeClr val="tx1"/>
            </a:solidFill>
            <a:prstDash val="solid"/>
            <a:round/>
            <a:headEnd/>
            <a:tailEnd/>
          </a:ln>
        </p:spPr>
        <p:txBody>
          <a:bodyPr/>
          <a:lstStyle/>
          <a:p>
            <a:endParaRPr lang="en-US" dirty="0"/>
          </a:p>
        </p:txBody>
      </p:sp>
      <p:sp>
        <p:nvSpPr>
          <p:cNvPr id="32" name="Freeform 20"/>
          <p:cNvSpPr>
            <a:spLocks noChangeAspect="1"/>
          </p:cNvSpPr>
          <p:nvPr/>
        </p:nvSpPr>
        <p:spPr bwMode="auto">
          <a:xfrm>
            <a:off x="5985019" y="4509892"/>
            <a:ext cx="433299" cy="540113"/>
          </a:xfrm>
          <a:custGeom>
            <a:avLst/>
            <a:gdLst/>
            <a:ahLst/>
            <a:cxnLst>
              <a:cxn ang="0">
                <a:pos x="349" y="87"/>
              </a:cxn>
              <a:cxn ang="0">
                <a:pos x="354" y="36"/>
              </a:cxn>
              <a:cxn ang="0">
                <a:pos x="295" y="33"/>
              </a:cxn>
              <a:cxn ang="0">
                <a:pos x="182" y="0"/>
              </a:cxn>
              <a:cxn ang="0">
                <a:pos x="181" y="0"/>
              </a:cxn>
              <a:cxn ang="0">
                <a:pos x="173" y="89"/>
              </a:cxn>
              <a:cxn ang="0">
                <a:pos x="149" y="147"/>
              </a:cxn>
              <a:cxn ang="0">
                <a:pos x="66" y="119"/>
              </a:cxn>
              <a:cxn ang="0">
                <a:pos x="45" y="224"/>
              </a:cxn>
              <a:cxn ang="0">
                <a:pos x="29" y="311"/>
              </a:cxn>
              <a:cxn ang="0">
                <a:pos x="0" y="467"/>
              </a:cxn>
              <a:cxn ang="0">
                <a:pos x="57" y="561"/>
              </a:cxn>
              <a:cxn ang="0">
                <a:pos x="237" y="833"/>
              </a:cxn>
              <a:cxn ang="0">
                <a:pos x="250" y="858"/>
              </a:cxn>
              <a:cxn ang="0">
                <a:pos x="289" y="666"/>
              </a:cxn>
              <a:cxn ang="0">
                <a:pos x="335" y="575"/>
              </a:cxn>
              <a:cxn ang="0">
                <a:pos x="426" y="486"/>
              </a:cxn>
              <a:cxn ang="0">
                <a:pos x="420" y="414"/>
              </a:cxn>
              <a:cxn ang="0">
                <a:pos x="349" y="87"/>
              </a:cxn>
            </a:cxnLst>
            <a:rect l="0" t="0" r="r" b="b"/>
            <a:pathLst>
              <a:path w="426" h="858">
                <a:moveTo>
                  <a:pt x="349" y="87"/>
                </a:moveTo>
                <a:lnTo>
                  <a:pt x="354" y="36"/>
                </a:lnTo>
                <a:lnTo>
                  <a:pt x="295" y="33"/>
                </a:lnTo>
                <a:lnTo>
                  <a:pt x="182" y="0"/>
                </a:lnTo>
                <a:lnTo>
                  <a:pt x="181" y="0"/>
                </a:lnTo>
                <a:lnTo>
                  <a:pt x="173" y="89"/>
                </a:lnTo>
                <a:lnTo>
                  <a:pt x="149" y="147"/>
                </a:lnTo>
                <a:lnTo>
                  <a:pt x="66" y="119"/>
                </a:lnTo>
                <a:lnTo>
                  <a:pt x="45" y="224"/>
                </a:lnTo>
                <a:lnTo>
                  <a:pt x="29" y="311"/>
                </a:lnTo>
                <a:lnTo>
                  <a:pt x="0" y="467"/>
                </a:lnTo>
                <a:lnTo>
                  <a:pt x="57" y="561"/>
                </a:lnTo>
                <a:lnTo>
                  <a:pt x="237" y="833"/>
                </a:lnTo>
                <a:lnTo>
                  <a:pt x="250" y="858"/>
                </a:lnTo>
                <a:lnTo>
                  <a:pt x="289" y="666"/>
                </a:lnTo>
                <a:lnTo>
                  <a:pt x="335" y="575"/>
                </a:lnTo>
                <a:lnTo>
                  <a:pt x="426" y="486"/>
                </a:lnTo>
                <a:lnTo>
                  <a:pt x="420" y="414"/>
                </a:lnTo>
                <a:lnTo>
                  <a:pt x="349" y="87"/>
                </a:lnTo>
                <a:close/>
              </a:path>
            </a:pathLst>
          </a:custGeom>
          <a:solidFill>
            <a:srgbClr val="FF6600"/>
          </a:solidFill>
          <a:ln w="12700" cap="flat" cmpd="sng">
            <a:solidFill>
              <a:schemeClr val="tx1"/>
            </a:solidFill>
            <a:prstDash val="solid"/>
            <a:round/>
            <a:headEnd type="none" w="med" len="med"/>
            <a:tailEnd type="none" w="med" len="med"/>
          </a:ln>
          <a:effectLst/>
        </p:spPr>
        <p:txBody>
          <a:bodyPr/>
          <a:lstStyle/>
          <a:p>
            <a:endParaRPr lang="en-US" dirty="0"/>
          </a:p>
        </p:txBody>
      </p:sp>
      <p:sp>
        <p:nvSpPr>
          <p:cNvPr id="33" name="Freeform 21"/>
          <p:cNvSpPr>
            <a:spLocks noChangeAspect="1"/>
          </p:cNvSpPr>
          <p:nvPr/>
        </p:nvSpPr>
        <p:spPr bwMode="auto">
          <a:xfrm>
            <a:off x="5924013" y="3057523"/>
            <a:ext cx="538105" cy="422823"/>
          </a:xfrm>
          <a:custGeom>
            <a:avLst/>
            <a:gdLst/>
            <a:ahLst/>
            <a:cxnLst>
              <a:cxn ang="0">
                <a:pos x="433" y="182"/>
              </a:cxn>
              <a:cxn ang="0">
                <a:pos x="458" y="63"/>
              </a:cxn>
              <a:cxn ang="0">
                <a:pos x="408" y="0"/>
              </a:cxn>
              <a:cxn ang="0">
                <a:pos x="209" y="42"/>
              </a:cxn>
              <a:cxn ang="0">
                <a:pos x="93" y="84"/>
              </a:cxn>
              <a:cxn ang="0">
                <a:pos x="91" y="87"/>
              </a:cxn>
              <a:cxn ang="0">
                <a:pos x="64" y="158"/>
              </a:cxn>
              <a:cxn ang="0">
                <a:pos x="60" y="156"/>
              </a:cxn>
              <a:cxn ang="0">
                <a:pos x="0" y="198"/>
              </a:cxn>
              <a:cxn ang="0">
                <a:pos x="61" y="363"/>
              </a:cxn>
              <a:cxn ang="0">
                <a:pos x="112" y="459"/>
              </a:cxn>
              <a:cxn ang="0">
                <a:pos x="131" y="663"/>
              </a:cxn>
              <a:cxn ang="0">
                <a:pos x="209" y="672"/>
              </a:cxn>
              <a:cxn ang="0">
                <a:pos x="322" y="591"/>
              </a:cxn>
              <a:cxn ang="0">
                <a:pos x="421" y="467"/>
              </a:cxn>
              <a:cxn ang="0">
                <a:pos x="425" y="459"/>
              </a:cxn>
              <a:cxn ang="0">
                <a:pos x="501" y="320"/>
              </a:cxn>
              <a:cxn ang="0">
                <a:pos x="528" y="272"/>
              </a:cxn>
              <a:cxn ang="0">
                <a:pos x="462" y="182"/>
              </a:cxn>
              <a:cxn ang="0">
                <a:pos x="433" y="182"/>
              </a:cxn>
            </a:cxnLst>
            <a:rect l="0" t="0" r="r" b="b"/>
            <a:pathLst>
              <a:path w="528" h="672">
                <a:moveTo>
                  <a:pt x="433" y="182"/>
                </a:moveTo>
                <a:lnTo>
                  <a:pt x="458" y="63"/>
                </a:lnTo>
                <a:lnTo>
                  <a:pt x="408" y="0"/>
                </a:lnTo>
                <a:lnTo>
                  <a:pt x="209" y="42"/>
                </a:lnTo>
                <a:lnTo>
                  <a:pt x="93" y="84"/>
                </a:lnTo>
                <a:lnTo>
                  <a:pt x="91" y="87"/>
                </a:lnTo>
                <a:lnTo>
                  <a:pt x="64" y="158"/>
                </a:lnTo>
                <a:lnTo>
                  <a:pt x="60" y="156"/>
                </a:lnTo>
                <a:lnTo>
                  <a:pt x="0" y="198"/>
                </a:lnTo>
                <a:lnTo>
                  <a:pt x="61" y="363"/>
                </a:lnTo>
                <a:lnTo>
                  <a:pt x="112" y="459"/>
                </a:lnTo>
                <a:lnTo>
                  <a:pt x="131" y="663"/>
                </a:lnTo>
                <a:lnTo>
                  <a:pt x="209" y="672"/>
                </a:lnTo>
                <a:lnTo>
                  <a:pt x="322" y="591"/>
                </a:lnTo>
                <a:lnTo>
                  <a:pt x="421" y="467"/>
                </a:lnTo>
                <a:lnTo>
                  <a:pt x="425" y="459"/>
                </a:lnTo>
                <a:lnTo>
                  <a:pt x="501" y="320"/>
                </a:lnTo>
                <a:lnTo>
                  <a:pt x="528" y="272"/>
                </a:lnTo>
                <a:lnTo>
                  <a:pt x="462" y="182"/>
                </a:lnTo>
                <a:lnTo>
                  <a:pt x="433" y="182"/>
                </a:lnTo>
                <a:close/>
              </a:path>
            </a:pathLst>
          </a:custGeom>
          <a:solidFill>
            <a:srgbClr val="99CCFF"/>
          </a:solidFill>
          <a:ln w="12700" cap="flat" cmpd="sng">
            <a:solidFill>
              <a:schemeClr val="tx1"/>
            </a:solidFill>
            <a:prstDash val="solid"/>
            <a:round/>
            <a:headEnd type="none" w="med" len="med"/>
            <a:tailEnd type="none" w="med" len="med"/>
          </a:ln>
          <a:effectLst/>
        </p:spPr>
        <p:txBody>
          <a:bodyPr/>
          <a:lstStyle/>
          <a:p>
            <a:endParaRPr lang="en-US" dirty="0"/>
          </a:p>
        </p:txBody>
      </p:sp>
      <p:sp>
        <p:nvSpPr>
          <p:cNvPr id="34" name="Freeform 22"/>
          <p:cNvSpPr>
            <a:spLocks noChangeAspect="1"/>
          </p:cNvSpPr>
          <p:nvPr/>
        </p:nvSpPr>
        <p:spPr bwMode="auto">
          <a:xfrm>
            <a:off x="5958427" y="4005979"/>
            <a:ext cx="527155" cy="527081"/>
          </a:xfrm>
          <a:custGeom>
            <a:avLst/>
            <a:gdLst/>
            <a:ahLst/>
            <a:cxnLst>
              <a:cxn ang="0">
                <a:pos x="519" y="108"/>
              </a:cxn>
              <a:cxn ang="0">
                <a:pos x="516" y="336"/>
              </a:cxn>
              <a:cxn ang="0">
                <a:pos x="466" y="567"/>
              </a:cxn>
              <a:cxn ang="0">
                <a:pos x="508" y="742"/>
              </a:cxn>
              <a:cxn ang="0">
                <a:pos x="447" y="745"/>
              </a:cxn>
              <a:cxn ang="0">
                <a:pos x="413" y="762"/>
              </a:cxn>
              <a:cxn ang="0">
                <a:pos x="380" y="838"/>
              </a:cxn>
              <a:cxn ang="0">
                <a:pos x="321" y="835"/>
              </a:cxn>
              <a:cxn ang="0">
                <a:pos x="208" y="802"/>
              </a:cxn>
              <a:cxn ang="0">
                <a:pos x="207" y="802"/>
              </a:cxn>
              <a:cxn ang="0">
                <a:pos x="179" y="684"/>
              </a:cxn>
              <a:cxn ang="0">
                <a:pos x="129" y="612"/>
              </a:cxn>
              <a:cxn ang="0">
                <a:pos x="0" y="292"/>
              </a:cxn>
              <a:cxn ang="0">
                <a:pos x="3" y="274"/>
              </a:cxn>
              <a:cxn ang="0">
                <a:pos x="73" y="214"/>
              </a:cxn>
              <a:cxn ang="0">
                <a:pos x="48" y="129"/>
              </a:cxn>
              <a:cxn ang="0">
                <a:pos x="53" y="111"/>
              </a:cxn>
              <a:cxn ang="0">
                <a:pos x="60" y="106"/>
              </a:cxn>
              <a:cxn ang="0">
                <a:pos x="70" y="126"/>
              </a:cxn>
              <a:cxn ang="0">
                <a:pos x="80" y="135"/>
              </a:cxn>
              <a:cxn ang="0">
                <a:pos x="98" y="130"/>
              </a:cxn>
              <a:cxn ang="0">
                <a:pos x="104" y="120"/>
              </a:cxn>
              <a:cxn ang="0">
                <a:pos x="175" y="108"/>
              </a:cxn>
              <a:cxn ang="0">
                <a:pos x="172" y="0"/>
              </a:cxn>
              <a:cxn ang="0">
                <a:pos x="219" y="21"/>
              </a:cxn>
              <a:cxn ang="0">
                <a:pos x="352" y="60"/>
              </a:cxn>
              <a:cxn ang="0">
                <a:pos x="409" y="57"/>
              </a:cxn>
              <a:cxn ang="0">
                <a:pos x="519" y="108"/>
              </a:cxn>
            </a:cxnLst>
            <a:rect l="0" t="0" r="r" b="b"/>
            <a:pathLst>
              <a:path w="519" h="838">
                <a:moveTo>
                  <a:pt x="519" y="108"/>
                </a:moveTo>
                <a:lnTo>
                  <a:pt x="516" y="336"/>
                </a:lnTo>
                <a:lnTo>
                  <a:pt x="466" y="567"/>
                </a:lnTo>
                <a:lnTo>
                  <a:pt x="508" y="742"/>
                </a:lnTo>
                <a:lnTo>
                  <a:pt x="447" y="745"/>
                </a:lnTo>
                <a:lnTo>
                  <a:pt x="413" y="762"/>
                </a:lnTo>
                <a:lnTo>
                  <a:pt x="380" y="838"/>
                </a:lnTo>
                <a:lnTo>
                  <a:pt x="321" y="835"/>
                </a:lnTo>
                <a:lnTo>
                  <a:pt x="208" y="802"/>
                </a:lnTo>
                <a:lnTo>
                  <a:pt x="207" y="802"/>
                </a:lnTo>
                <a:lnTo>
                  <a:pt x="179" y="684"/>
                </a:lnTo>
                <a:lnTo>
                  <a:pt x="129" y="612"/>
                </a:lnTo>
                <a:lnTo>
                  <a:pt x="0" y="292"/>
                </a:lnTo>
                <a:lnTo>
                  <a:pt x="3" y="274"/>
                </a:lnTo>
                <a:lnTo>
                  <a:pt x="73" y="214"/>
                </a:lnTo>
                <a:lnTo>
                  <a:pt x="48" y="129"/>
                </a:lnTo>
                <a:lnTo>
                  <a:pt x="53" y="111"/>
                </a:lnTo>
                <a:lnTo>
                  <a:pt x="60" y="106"/>
                </a:lnTo>
                <a:lnTo>
                  <a:pt x="70" y="126"/>
                </a:lnTo>
                <a:lnTo>
                  <a:pt x="80" y="135"/>
                </a:lnTo>
                <a:lnTo>
                  <a:pt x="98" y="130"/>
                </a:lnTo>
                <a:lnTo>
                  <a:pt x="104" y="120"/>
                </a:lnTo>
                <a:lnTo>
                  <a:pt x="175" y="108"/>
                </a:lnTo>
                <a:lnTo>
                  <a:pt x="172" y="0"/>
                </a:lnTo>
                <a:lnTo>
                  <a:pt x="219" y="21"/>
                </a:lnTo>
                <a:lnTo>
                  <a:pt x="352" y="60"/>
                </a:lnTo>
                <a:lnTo>
                  <a:pt x="409" y="57"/>
                </a:lnTo>
                <a:lnTo>
                  <a:pt x="519" y="108"/>
                </a:lnTo>
                <a:close/>
              </a:path>
            </a:pathLst>
          </a:custGeom>
          <a:solidFill>
            <a:srgbClr val="FFFF00"/>
          </a:solidFill>
          <a:ln w="12700" cap="flat" cmpd="sng">
            <a:solidFill>
              <a:schemeClr val="tx1"/>
            </a:solidFill>
            <a:prstDash val="solid"/>
            <a:round/>
            <a:headEnd type="none" w="med" len="med"/>
            <a:tailEnd type="none" w="med" len="med"/>
          </a:ln>
          <a:effectLst/>
        </p:spPr>
        <p:txBody>
          <a:bodyPr/>
          <a:lstStyle/>
          <a:p>
            <a:endParaRPr lang="en-US" dirty="0"/>
          </a:p>
        </p:txBody>
      </p:sp>
      <p:sp>
        <p:nvSpPr>
          <p:cNvPr id="35" name="Freeform 23"/>
          <p:cNvSpPr>
            <a:spLocks noChangeAspect="1"/>
          </p:cNvSpPr>
          <p:nvPr/>
        </p:nvSpPr>
        <p:spPr bwMode="auto">
          <a:xfrm>
            <a:off x="4003105" y="5025388"/>
            <a:ext cx="509948" cy="622650"/>
          </a:xfrm>
          <a:custGeom>
            <a:avLst/>
            <a:gdLst/>
            <a:ahLst/>
            <a:cxnLst>
              <a:cxn ang="0">
                <a:pos x="494" y="0"/>
              </a:cxn>
              <a:cxn ang="0">
                <a:pos x="456" y="70"/>
              </a:cxn>
              <a:cxn ang="0">
                <a:pos x="480" y="133"/>
              </a:cxn>
              <a:cxn ang="0">
                <a:pos x="500" y="729"/>
              </a:cxn>
              <a:cxn ang="0">
                <a:pos x="461" y="739"/>
              </a:cxn>
              <a:cxn ang="0">
                <a:pos x="421" y="771"/>
              </a:cxn>
              <a:cxn ang="0">
                <a:pos x="220" y="991"/>
              </a:cxn>
              <a:cxn ang="0">
                <a:pos x="113" y="654"/>
              </a:cxn>
              <a:cxn ang="0">
                <a:pos x="64" y="655"/>
              </a:cxn>
              <a:cxn ang="0">
                <a:pos x="0" y="523"/>
              </a:cxn>
              <a:cxn ang="0">
                <a:pos x="33" y="376"/>
              </a:cxn>
              <a:cxn ang="0">
                <a:pos x="40" y="348"/>
              </a:cxn>
              <a:cxn ang="0">
                <a:pos x="62" y="241"/>
              </a:cxn>
              <a:cxn ang="0">
                <a:pos x="109" y="259"/>
              </a:cxn>
              <a:cxn ang="0">
                <a:pos x="115" y="183"/>
              </a:cxn>
              <a:cxn ang="0">
                <a:pos x="129" y="7"/>
              </a:cxn>
              <a:cxn ang="0">
                <a:pos x="305" y="48"/>
              </a:cxn>
              <a:cxn ang="0">
                <a:pos x="362" y="42"/>
              </a:cxn>
              <a:cxn ang="0">
                <a:pos x="494" y="0"/>
              </a:cxn>
            </a:cxnLst>
            <a:rect l="0" t="0" r="r" b="b"/>
            <a:pathLst>
              <a:path w="500" h="991">
                <a:moveTo>
                  <a:pt x="494" y="0"/>
                </a:moveTo>
                <a:lnTo>
                  <a:pt x="456" y="70"/>
                </a:lnTo>
                <a:lnTo>
                  <a:pt x="480" y="133"/>
                </a:lnTo>
                <a:lnTo>
                  <a:pt x="500" y="729"/>
                </a:lnTo>
                <a:lnTo>
                  <a:pt x="461" y="739"/>
                </a:lnTo>
                <a:lnTo>
                  <a:pt x="421" y="771"/>
                </a:lnTo>
                <a:lnTo>
                  <a:pt x="220" y="991"/>
                </a:lnTo>
                <a:lnTo>
                  <a:pt x="113" y="654"/>
                </a:lnTo>
                <a:lnTo>
                  <a:pt x="64" y="655"/>
                </a:lnTo>
                <a:lnTo>
                  <a:pt x="0" y="523"/>
                </a:lnTo>
                <a:lnTo>
                  <a:pt x="33" y="376"/>
                </a:lnTo>
                <a:lnTo>
                  <a:pt x="40" y="348"/>
                </a:lnTo>
                <a:lnTo>
                  <a:pt x="62" y="241"/>
                </a:lnTo>
                <a:lnTo>
                  <a:pt x="109" y="259"/>
                </a:lnTo>
                <a:lnTo>
                  <a:pt x="115" y="183"/>
                </a:lnTo>
                <a:lnTo>
                  <a:pt x="129" y="7"/>
                </a:lnTo>
                <a:lnTo>
                  <a:pt x="305" y="48"/>
                </a:lnTo>
                <a:lnTo>
                  <a:pt x="362" y="42"/>
                </a:lnTo>
                <a:lnTo>
                  <a:pt x="494" y="0"/>
                </a:lnTo>
                <a:close/>
              </a:path>
            </a:pathLst>
          </a:custGeom>
          <a:solidFill>
            <a:srgbClr val="FF6600"/>
          </a:solidFill>
          <a:ln w="12700" cap="flat" cmpd="sng">
            <a:solidFill>
              <a:schemeClr val="tx1"/>
            </a:solidFill>
            <a:prstDash val="solid"/>
            <a:round/>
            <a:headEnd type="none" w="med" len="med"/>
            <a:tailEnd type="none" w="med" len="med"/>
          </a:ln>
          <a:effectLst/>
        </p:spPr>
        <p:txBody>
          <a:bodyPr/>
          <a:lstStyle/>
          <a:p>
            <a:endParaRPr lang="en-US" dirty="0"/>
          </a:p>
        </p:txBody>
      </p:sp>
      <p:sp>
        <p:nvSpPr>
          <p:cNvPr id="36" name="Freeform 24"/>
          <p:cNvSpPr>
            <a:spLocks noChangeAspect="1"/>
          </p:cNvSpPr>
          <p:nvPr/>
        </p:nvSpPr>
        <p:spPr bwMode="auto">
          <a:xfrm>
            <a:off x="4014055" y="4634422"/>
            <a:ext cx="599111" cy="421375"/>
          </a:xfrm>
          <a:custGeom>
            <a:avLst/>
            <a:gdLst/>
            <a:ahLst/>
            <a:cxnLst>
              <a:cxn ang="0">
                <a:pos x="559" y="443"/>
              </a:cxn>
              <a:cxn ang="0">
                <a:pos x="550" y="593"/>
              </a:cxn>
              <a:cxn ang="0">
                <a:pos x="483" y="620"/>
              </a:cxn>
              <a:cxn ang="0">
                <a:pos x="351" y="662"/>
              </a:cxn>
              <a:cxn ang="0">
                <a:pos x="294" y="668"/>
              </a:cxn>
              <a:cxn ang="0">
                <a:pos x="118" y="627"/>
              </a:cxn>
              <a:cxn ang="0">
                <a:pos x="127" y="519"/>
              </a:cxn>
              <a:cxn ang="0">
                <a:pos x="38" y="335"/>
              </a:cxn>
              <a:cxn ang="0">
                <a:pos x="0" y="254"/>
              </a:cxn>
              <a:cxn ang="0">
                <a:pos x="118" y="165"/>
              </a:cxn>
              <a:cxn ang="0">
                <a:pos x="105" y="141"/>
              </a:cxn>
              <a:cxn ang="0">
                <a:pos x="129" y="0"/>
              </a:cxn>
              <a:cxn ang="0">
                <a:pos x="162" y="5"/>
              </a:cxn>
              <a:cxn ang="0">
                <a:pos x="184" y="6"/>
              </a:cxn>
              <a:cxn ang="0">
                <a:pos x="309" y="21"/>
              </a:cxn>
              <a:cxn ang="0">
                <a:pos x="476" y="42"/>
              </a:cxn>
              <a:cxn ang="0">
                <a:pos x="516" y="56"/>
              </a:cxn>
              <a:cxn ang="0">
                <a:pos x="584" y="62"/>
              </a:cxn>
              <a:cxn ang="0">
                <a:pos x="538" y="329"/>
              </a:cxn>
              <a:cxn ang="0">
                <a:pos x="559" y="443"/>
              </a:cxn>
            </a:cxnLst>
            <a:rect l="0" t="0" r="r" b="b"/>
            <a:pathLst>
              <a:path w="584" h="668">
                <a:moveTo>
                  <a:pt x="559" y="443"/>
                </a:moveTo>
                <a:lnTo>
                  <a:pt x="550" y="593"/>
                </a:lnTo>
                <a:lnTo>
                  <a:pt x="483" y="620"/>
                </a:lnTo>
                <a:lnTo>
                  <a:pt x="351" y="662"/>
                </a:lnTo>
                <a:lnTo>
                  <a:pt x="294" y="668"/>
                </a:lnTo>
                <a:lnTo>
                  <a:pt x="118" y="627"/>
                </a:lnTo>
                <a:lnTo>
                  <a:pt x="127" y="519"/>
                </a:lnTo>
                <a:lnTo>
                  <a:pt x="38" y="335"/>
                </a:lnTo>
                <a:lnTo>
                  <a:pt x="0" y="254"/>
                </a:lnTo>
                <a:lnTo>
                  <a:pt x="118" y="165"/>
                </a:lnTo>
                <a:lnTo>
                  <a:pt x="105" y="141"/>
                </a:lnTo>
                <a:lnTo>
                  <a:pt x="129" y="0"/>
                </a:lnTo>
                <a:lnTo>
                  <a:pt x="162" y="5"/>
                </a:lnTo>
                <a:lnTo>
                  <a:pt x="184" y="6"/>
                </a:lnTo>
                <a:lnTo>
                  <a:pt x="309" y="21"/>
                </a:lnTo>
                <a:lnTo>
                  <a:pt x="476" y="42"/>
                </a:lnTo>
                <a:lnTo>
                  <a:pt x="516" y="56"/>
                </a:lnTo>
                <a:lnTo>
                  <a:pt x="584" y="62"/>
                </a:lnTo>
                <a:lnTo>
                  <a:pt x="538" y="329"/>
                </a:lnTo>
                <a:lnTo>
                  <a:pt x="559" y="443"/>
                </a:lnTo>
                <a:close/>
              </a:path>
            </a:pathLst>
          </a:custGeom>
          <a:solidFill>
            <a:srgbClr val="FF6600"/>
          </a:solidFill>
          <a:ln w="12700" cap="flat" cmpd="sng">
            <a:solidFill>
              <a:schemeClr val="tx1"/>
            </a:solidFill>
            <a:prstDash val="solid"/>
            <a:round/>
            <a:headEnd type="none" w="med" len="med"/>
            <a:tailEnd type="none" w="med" len="med"/>
          </a:ln>
          <a:effectLst/>
        </p:spPr>
        <p:txBody>
          <a:bodyPr/>
          <a:lstStyle/>
          <a:p>
            <a:endParaRPr lang="en-US" dirty="0"/>
          </a:p>
        </p:txBody>
      </p:sp>
      <p:sp>
        <p:nvSpPr>
          <p:cNvPr id="37" name="Freeform 25"/>
          <p:cNvSpPr>
            <a:spLocks noChangeAspect="1"/>
          </p:cNvSpPr>
          <p:nvPr/>
        </p:nvSpPr>
        <p:spPr bwMode="auto">
          <a:xfrm>
            <a:off x="3712153" y="5354090"/>
            <a:ext cx="550619" cy="427167"/>
          </a:xfrm>
          <a:custGeom>
            <a:avLst/>
            <a:gdLst/>
            <a:ahLst/>
            <a:cxnLst>
              <a:cxn ang="0">
                <a:pos x="511" y="677"/>
              </a:cxn>
              <a:cxn ang="0">
                <a:pos x="539" y="603"/>
              </a:cxn>
              <a:cxn ang="0">
                <a:pos x="505" y="483"/>
              </a:cxn>
              <a:cxn ang="0">
                <a:pos x="505" y="468"/>
              </a:cxn>
              <a:cxn ang="0">
                <a:pos x="398" y="131"/>
              </a:cxn>
              <a:cxn ang="0">
                <a:pos x="349" y="132"/>
              </a:cxn>
              <a:cxn ang="0">
                <a:pos x="285" y="0"/>
              </a:cxn>
              <a:cxn ang="0">
                <a:pos x="188" y="83"/>
              </a:cxn>
              <a:cxn ang="0">
                <a:pos x="173" y="134"/>
              </a:cxn>
              <a:cxn ang="0">
                <a:pos x="7" y="350"/>
              </a:cxn>
              <a:cxn ang="0">
                <a:pos x="2" y="407"/>
              </a:cxn>
              <a:cxn ang="0">
                <a:pos x="0" y="627"/>
              </a:cxn>
              <a:cxn ang="0">
                <a:pos x="89" y="632"/>
              </a:cxn>
              <a:cxn ang="0">
                <a:pos x="135" y="639"/>
              </a:cxn>
              <a:cxn ang="0">
                <a:pos x="241" y="650"/>
              </a:cxn>
              <a:cxn ang="0">
                <a:pos x="334" y="660"/>
              </a:cxn>
              <a:cxn ang="0">
                <a:pos x="480" y="675"/>
              </a:cxn>
              <a:cxn ang="0">
                <a:pos x="511" y="677"/>
              </a:cxn>
            </a:cxnLst>
            <a:rect l="0" t="0" r="r" b="b"/>
            <a:pathLst>
              <a:path w="539" h="677">
                <a:moveTo>
                  <a:pt x="511" y="677"/>
                </a:moveTo>
                <a:lnTo>
                  <a:pt x="539" y="603"/>
                </a:lnTo>
                <a:lnTo>
                  <a:pt x="505" y="483"/>
                </a:lnTo>
                <a:lnTo>
                  <a:pt x="505" y="468"/>
                </a:lnTo>
                <a:lnTo>
                  <a:pt x="398" y="131"/>
                </a:lnTo>
                <a:lnTo>
                  <a:pt x="349" y="132"/>
                </a:lnTo>
                <a:lnTo>
                  <a:pt x="285" y="0"/>
                </a:lnTo>
                <a:lnTo>
                  <a:pt x="188" y="83"/>
                </a:lnTo>
                <a:lnTo>
                  <a:pt x="173" y="134"/>
                </a:lnTo>
                <a:lnTo>
                  <a:pt x="7" y="350"/>
                </a:lnTo>
                <a:lnTo>
                  <a:pt x="2" y="407"/>
                </a:lnTo>
                <a:lnTo>
                  <a:pt x="0" y="627"/>
                </a:lnTo>
                <a:lnTo>
                  <a:pt x="89" y="632"/>
                </a:lnTo>
                <a:lnTo>
                  <a:pt x="135" y="639"/>
                </a:lnTo>
                <a:lnTo>
                  <a:pt x="241" y="650"/>
                </a:lnTo>
                <a:lnTo>
                  <a:pt x="334" y="660"/>
                </a:lnTo>
                <a:lnTo>
                  <a:pt x="480" y="675"/>
                </a:lnTo>
                <a:lnTo>
                  <a:pt x="511" y="677"/>
                </a:lnTo>
                <a:close/>
              </a:path>
            </a:pathLst>
          </a:custGeom>
          <a:solidFill>
            <a:srgbClr val="FF6600"/>
          </a:solidFill>
          <a:ln w="12700" cap="flat" cmpd="sng">
            <a:solidFill>
              <a:schemeClr val="tx1"/>
            </a:solidFill>
            <a:prstDash val="solid"/>
            <a:round/>
            <a:headEnd type="none" w="med" len="med"/>
            <a:tailEnd type="none" w="med" len="med"/>
          </a:ln>
          <a:effectLst/>
        </p:spPr>
        <p:txBody>
          <a:bodyPr/>
          <a:lstStyle/>
          <a:p>
            <a:endParaRPr lang="en-US" dirty="0"/>
          </a:p>
        </p:txBody>
      </p:sp>
      <p:sp>
        <p:nvSpPr>
          <p:cNvPr id="38" name="Freeform 26"/>
          <p:cNvSpPr>
            <a:spLocks noChangeAspect="1"/>
          </p:cNvSpPr>
          <p:nvPr/>
        </p:nvSpPr>
        <p:spPr bwMode="auto">
          <a:xfrm>
            <a:off x="1641077" y="4005979"/>
            <a:ext cx="497434" cy="587898"/>
          </a:xfrm>
          <a:custGeom>
            <a:avLst/>
            <a:gdLst/>
            <a:ahLst/>
            <a:cxnLst>
              <a:cxn ang="0">
                <a:pos x="264" y="0"/>
              </a:cxn>
              <a:cxn ang="0">
                <a:pos x="250" y="64"/>
              </a:cxn>
              <a:cxn ang="0">
                <a:pos x="179" y="228"/>
              </a:cxn>
              <a:cxn ang="0">
                <a:pos x="146" y="226"/>
              </a:cxn>
              <a:cxn ang="0">
                <a:pos x="33" y="430"/>
              </a:cxn>
              <a:cxn ang="0">
                <a:pos x="0" y="612"/>
              </a:cxn>
              <a:cxn ang="0">
                <a:pos x="24" y="724"/>
              </a:cxn>
              <a:cxn ang="0">
                <a:pos x="33" y="735"/>
              </a:cxn>
              <a:cxn ang="0">
                <a:pos x="108" y="877"/>
              </a:cxn>
              <a:cxn ang="0">
                <a:pos x="175" y="786"/>
              </a:cxn>
              <a:cxn ang="0">
                <a:pos x="193" y="895"/>
              </a:cxn>
              <a:cxn ang="0">
                <a:pos x="257" y="933"/>
              </a:cxn>
              <a:cxn ang="0">
                <a:pos x="286" y="889"/>
              </a:cxn>
              <a:cxn ang="0">
                <a:pos x="325" y="835"/>
              </a:cxn>
              <a:cxn ang="0">
                <a:pos x="490" y="583"/>
              </a:cxn>
              <a:cxn ang="0">
                <a:pos x="453" y="336"/>
              </a:cxn>
              <a:cxn ang="0">
                <a:pos x="325" y="144"/>
              </a:cxn>
              <a:cxn ang="0">
                <a:pos x="264" y="0"/>
              </a:cxn>
            </a:cxnLst>
            <a:rect l="0" t="0" r="r" b="b"/>
            <a:pathLst>
              <a:path w="490" h="933">
                <a:moveTo>
                  <a:pt x="264" y="0"/>
                </a:moveTo>
                <a:lnTo>
                  <a:pt x="250" y="64"/>
                </a:lnTo>
                <a:lnTo>
                  <a:pt x="179" y="228"/>
                </a:lnTo>
                <a:lnTo>
                  <a:pt x="146" y="226"/>
                </a:lnTo>
                <a:lnTo>
                  <a:pt x="33" y="430"/>
                </a:lnTo>
                <a:lnTo>
                  <a:pt x="0" y="612"/>
                </a:lnTo>
                <a:lnTo>
                  <a:pt x="24" y="724"/>
                </a:lnTo>
                <a:lnTo>
                  <a:pt x="33" y="735"/>
                </a:lnTo>
                <a:lnTo>
                  <a:pt x="108" y="877"/>
                </a:lnTo>
                <a:lnTo>
                  <a:pt x="175" y="786"/>
                </a:lnTo>
                <a:lnTo>
                  <a:pt x="193" y="895"/>
                </a:lnTo>
                <a:lnTo>
                  <a:pt x="257" y="933"/>
                </a:lnTo>
                <a:lnTo>
                  <a:pt x="286" y="889"/>
                </a:lnTo>
                <a:lnTo>
                  <a:pt x="325" y="835"/>
                </a:lnTo>
                <a:lnTo>
                  <a:pt x="490" y="583"/>
                </a:lnTo>
                <a:lnTo>
                  <a:pt x="453" y="336"/>
                </a:lnTo>
                <a:lnTo>
                  <a:pt x="325" y="144"/>
                </a:lnTo>
                <a:lnTo>
                  <a:pt x="264" y="0"/>
                </a:lnTo>
                <a:close/>
              </a:path>
            </a:pathLst>
          </a:custGeom>
          <a:solidFill>
            <a:srgbClr val="99CC00"/>
          </a:solidFill>
          <a:ln w="12700">
            <a:solidFill>
              <a:schemeClr val="tx1"/>
            </a:solidFill>
            <a:prstDash val="solid"/>
            <a:round/>
            <a:headEnd/>
            <a:tailEnd/>
          </a:ln>
        </p:spPr>
        <p:txBody>
          <a:bodyPr/>
          <a:lstStyle/>
          <a:p>
            <a:endParaRPr lang="en-US" dirty="0"/>
          </a:p>
        </p:txBody>
      </p:sp>
      <p:sp>
        <p:nvSpPr>
          <p:cNvPr id="39" name="Freeform 27"/>
          <p:cNvSpPr>
            <a:spLocks noChangeAspect="1"/>
          </p:cNvSpPr>
          <p:nvPr/>
        </p:nvSpPr>
        <p:spPr bwMode="auto">
          <a:xfrm>
            <a:off x="136261" y="5747952"/>
            <a:ext cx="694530" cy="211412"/>
          </a:xfrm>
          <a:custGeom>
            <a:avLst/>
            <a:gdLst/>
            <a:ahLst/>
            <a:cxnLst>
              <a:cxn ang="0">
                <a:pos x="196" y="188"/>
              </a:cxn>
              <a:cxn ang="0">
                <a:pos x="105" y="41"/>
              </a:cxn>
              <a:cxn ang="0">
                <a:pos x="60" y="57"/>
              </a:cxn>
              <a:cxn ang="0">
                <a:pos x="50" y="77"/>
              </a:cxn>
              <a:cxn ang="0">
                <a:pos x="0" y="336"/>
              </a:cxn>
              <a:cxn ang="0">
                <a:pos x="83" y="327"/>
              </a:cxn>
              <a:cxn ang="0">
                <a:pos x="137" y="318"/>
              </a:cxn>
              <a:cxn ang="0">
                <a:pos x="518" y="329"/>
              </a:cxn>
              <a:cxn ang="0">
                <a:pos x="681" y="329"/>
              </a:cxn>
              <a:cxn ang="0">
                <a:pos x="557" y="131"/>
              </a:cxn>
              <a:cxn ang="0">
                <a:pos x="456" y="131"/>
              </a:cxn>
              <a:cxn ang="0">
                <a:pos x="284" y="0"/>
              </a:cxn>
              <a:cxn ang="0">
                <a:pos x="196" y="188"/>
              </a:cxn>
            </a:cxnLst>
            <a:rect l="0" t="0" r="r" b="b"/>
            <a:pathLst>
              <a:path w="681" h="336">
                <a:moveTo>
                  <a:pt x="196" y="188"/>
                </a:moveTo>
                <a:lnTo>
                  <a:pt x="105" y="41"/>
                </a:lnTo>
                <a:lnTo>
                  <a:pt x="60" y="57"/>
                </a:lnTo>
                <a:lnTo>
                  <a:pt x="50" y="77"/>
                </a:lnTo>
                <a:lnTo>
                  <a:pt x="0" y="336"/>
                </a:lnTo>
                <a:lnTo>
                  <a:pt x="83" y="327"/>
                </a:lnTo>
                <a:lnTo>
                  <a:pt x="137" y="318"/>
                </a:lnTo>
                <a:lnTo>
                  <a:pt x="518" y="329"/>
                </a:lnTo>
                <a:lnTo>
                  <a:pt x="681" y="329"/>
                </a:lnTo>
                <a:lnTo>
                  <a:pt x="557" y="131"/>
                </a:lnTo>
                <a:lnTo>
                  <a:pt x="456" y="131"/>
                </a:lnTo>
                <a:lnTo>
                  <a:pt x="284" y="0"/>
                </a:lnTo>
                <a:lnTo>
                  <a:pt x="196" y="188"/>
                </a:lnTo>
                <a:close/>
              </a:path>
            </a:pathLst>
          </a:custGeom>
          <a:solidFill>
            <a:srgbClr val="99CC00"/>
          </a:solidFill>
          <a:ln w="12700">
            <a:solidFill>
              <a:schemeClr val="tx1"/>
            </a:solidFill>
            <a:prstDash val="solid"/>
            <a:round/>
            <a:headEnd/>
            <a:tailEnd/>
          </a:ln>
        </p:spPr>
        <p:txBody>
          <a:bodyPr/>
          <a:lstStyle/>
          <a:p>
            <a:endParaRPr lang="en-US" dirty="0"/>
          </a:p>
        </p:txBody>
      </p:sp>
      <p:sp>
        <p:nvSpPr>
          <p:cNvPr id="40" name="Freeform 28"/>
          <p:cNvSpPr>
            <a:spLocks noChangeAspect="1"/>
          </p:cNvSpPr>
          <p:nvPr/>
        </p:nvSpPr>
        <p:spPr bwMode="auto">
          <a:xfrm>
            <a:off x="403749" y="5548125"/>
            <a:ext cx="450506" cy="408343"/>
          </a:xfrm>
          <a:custGeom>
            <a:avLst/>
            <a:gdLst/>
            <a:ahLst/>
            <a:cxnLst>
              <a:cxn ang="0">
                <a:pos x="438" y="648"/>
              </a:cxn>
              <a:cxn ang="0">
                <a:pos x="426" y="648"/>
              </a:cxn>
              <a:cxn ang="0">
                <a:pos x="417" y="648"/>
              </a:cxn>
              <a:cxn ang="0">
                <a:pos x="293" y="450"/>
              </a:cxn>
              <a:cxn ang="0">
                <a:pos x="192" y="450"/>
              </a:cxn>
              <a:cxn ang="0">
                <a:pos x="20" y="319"/>
              </a:cxn>
              <a:cxn ang="0">
                <a:pos x="0" y="105"/>
              </a:cxn>
              <a:cxn ang="0">
                <a:pos x="79" y="91"/>
              </a:cxn>
              <a:cxn ang="0">
                <a:pos x="79" y="21"/>
              </a:cxn>
              <a:cxn ang="0">
                <a:pos x="99" y="0"/>
              </a:cxn>
              <a:cxn ang="0">
                <a:pos x="223" y="52"/>
              </a:cxn>
              <a:cxn ang="0">
                <a:pos x="442" y="48"/>
              </a:cxn>
              <a:cxn ang="0">
                <a:pos x="435" y="99"/>
              </a:cxn>
              <a:cxn ang="0">
                <a:pos x="437" y="219"/>
              </a:cxn>
              <a:cxn ang="0">
                <a:pos x="438" y="648"/>
              </a:cxn>
            </a:cxnLst>
            <a:rect l="0" t="0" r="r" b="b"/>
            <a:pathLst>
              <a:path w="442" h="648">
                <a:moveTo>
                  <a:pt x="438" y="648"/>
                </a:moveTo>
                <a:lnTo>
                  <a:pt x="426" y="648"/>
                </a:lnTo>
                <a:lnTo>
                  <a:pt x="417" y="648"/>
                </a:lnTo>
                <a:lnTo>
                  <a:pt x="293" y="450"/>
                </a:lnTo>
                <a:lnTo>
                  <a:pt x="192" y="450"/>
                </a:lnTo>
                <a:lnTo>
                  <a:pt x="20" y="319"/>
                </a:lnTo>
                <a:lnTo>
                  <a:pt x="0" y="105"/>
                </a:lnTo>
                <a:lnTo>
                  <a:pt x="79" y="91"/>
                </a:lnTo>
                <a:lnTo>
                  <a:pt x="79" y="21"/>
                </a:lnTo>
                <a:lnTo>
                  <a:pt x="99" y="0"/>
                </a:lnTo>
                <a:lnTo>
                  <a:pt x="223" y="52"/>
                </a:lnTo>
                <a:lnTo>
                  <a:pt x="442" y="48"/>
                </a:lnTo>
                <a:lnTo>
                  <a:pt x="435" y="99"/>
                </a:lnTo>
                <a:lnTo>
                  <a:pt x="437" y="219"/>
                </a:lnTo>
                <a:lnTo>
                  <a:pt x="438" y="648"/>
                </a:lnTo>
                <a:close/>
              </a:path>
            </a:pathLst>
          </a:custGeom>
          <a:solidFill>
            <a:srgbClr val="99CC00"/>
          </a:solidFill>
          <a:ln w="12700">
            <a:solidFill>
              <a:schemeClr val="tx1"/>
            </a:solidFill>
            <a:prstDash val="solid"/>
            <a:round/>
            <a:headEnd/>
            <a:tailEnd/>
          </a:ln>
        </p:spPr>
        <p:txBody>
          <a:bodyPr/>
          <a:lstStyle/>
          <a:p>
            <a:endParaRPr lang="en-US" dirty="0"/>
          </a:p>
        </p:txBody>
      </p:sp>
      <p:sp>
        <p:nvSpPr>
          <p:cNvPr id="41" name="Freeform 29"/>
          <p:cNvSpPr>
            <a:spLocks noChangeAspect="1"/>
          </p:cNvSpPr>
          <p:nvPr/>
        </p:nvSpPr>
        <p:spPr bwMode="auto">
          <a:xfrm>
            <a:off x="416263" y="4948643"/>
            <a:ext cx="436428" cy="422823"/>
          </a:xfrm>
          <a:custGeom>
            <a:avLst/>
            <a:gdLst/>
            <a:ahLst/>
            <a:cxnLst>
              <a:cxn ang="0">
                <a:pos x="289" y="0"/>
              </a:cxn>
              <a:cxn ang="0">
                <a:pos x="211" y="2"/>
              </a:cxn>
              <a:cxn ang="0">
                <a:pos x="52" y="279"/>
              </a:cxn>
              <a:cxn ang="0">
                <a:pos x="9" y="350"/>
              </a:cxn>
              <a:cxn ang="0">
                <a:pos x="0" y="398"/>
              </a:cxn>
              <a:cxn ang="0">
                <a:pos x="23" y="498"/>
              </a:cxn>
              <a:cxn ang="0">
                <a:pos x="66" y="536"/>
              </a:cxn>
              <a:cxn ang="0">
                <a:pos x="95" y="609"/>
              </a:cxn>
              <a:cxn ang="0">
                <a:pos x="94" y="623"/>
              </a:cxn>
              <a:cxn ang="0">
                <a:pos x="199" y="656"/>
              </a:cxn>
              <a:cxn ang="0">
                <a:pos x="199" y="671"/>
              </a:cxn>
              <a:cxn ang="0">
                <a:pos x="426" y="600"/>
              </a:cxn>
              <a:cxn ang="0">
                <a:pos x="404" y="498"/>
              </a:cxn>
              <a:cxn ang="0">
                <a:pos x="349" y="261"/>
              </a:cxn>
              <a:cxn ang="0">
                <a:pos x="289" y="0"/>
              </a:cxn>
            </a:cxnLst>
            <a:rect l="0" t="0" r="r" b="b"/>
            <a:pathLst>
              <a:path w="426" h="671">
                <a:moveTo>
                  <a:pt x="289" y="0"/>
                </a:moveTo>
                <a:lnTo>
                  <a:pt x="211" y="2"/>
                </a:lnTo>
                <a:lnTo>
                  <a:pt x="52" y="279"/>
                </a:lnTo>
                <a:lnTo>
                  <a:pt x="9" y="350"/>
                </a:lnTo>
                <a:lnTo>
                  <a:pt x="0" y="398"/>
                </a:lnTo>
                <a:lnTo>
                  <a:pt x="23" y="498"/>
                </a:lnTo>
                <a:lnTo>
                  <a:pt x="66" y="536"/>
                </a:lnTo>
                <a:lnTo>
                  <a:pt x="95" y="609"/>
                </a:lnTo>
                <a:lnTo>
                  <a:pt x="94" y="623"/>
                </a:lnTo>
                <a:lnTo>
                  <a:pt x="199" y="656"/>
                </a:lnTo>
                <a:lnTo>
                  <a:pt x="199" y="671"/>
                </a:lnTo>
                <a:lnTo>
                  <a:pt x="426" y="600"/>
                </a:lnTo>
                <a:lnTo>
                  <a:pt x="404" y="498"/>
                </a:lnTo>
                <a:lnTo>
                  <a:pt x="349" y="261"/>
                </a:lnTo>
                <a:lnTo>
                  <a:pt x="289" y="0"/>
                </a:lnTo>
                <a:close/>
              </a:path>
            </a:pathLst>
          </a:custGeom>
          <a:solidFill>
            <a:srgbClr val="99CC00"/>
          </a:solidFill>
          <a:ln w="12700">
            <a:solidFill>
              <a:schemeClr val="tx1"/>
            </a:solidFill>
            <a:prstDash val="solid"/>
            <a:round/>
            <a:headEnd/>
            <a:tailEnd/>
          </a:ln>
        </p:spPr>
        <p:txBody>
          <a:bodyPr/>
          <a:lstStyle/>
          <a:p>
            <a:endParaRPr lang="en-US" dirty="0"/>
          </a:p>
        </p:txBody>
      </p:sp>
      <p:sp>
        <p:nvSpPr>
          <p:cNvPr id="42" name="Freeform 30"/>
          <p:cNvSpPr>
            <a:spLocks noChangeAspect="1"/>
          </p:cNvSpPr>
          <p:nvPr/>
        </p:nvSpPr>
        <p:spPr bwMode="auto">
          <a:xfrm>
            <a:off x="483526" y="5325129"/>
            <a:ext cx="370729" cy="254852"/>
          </a:xfrm>
          <a:custGeom>
            <a:avLst/>
            <a:gdLst/>
            <a:ahLst/>
            <a:cxnLst>
              <a:cxn ang="0">
                <a:pos x="30" y="23"/>
              </a:cxn>
              <a:cxn ang="0">
                <a:pos x="26" y="45"/>
              </a:cxn>
              <a:cxn ang="0">
                <a:pos x="11" y="144"/>
              </a:cxn>
              <a:cxn ang="0">
                <a:pos x="0" y="179"/>
              </a:cxn>
              <a:cxn ang="0">
                <a:pos x="3" y="374"/>
              </a:cxn>
              <a:cxn ang="0">
                <a:pos x="23" y="353"/>
              </a:cxn>
              <a:cxn ang="0">
                <a:pos x="147" y="405"/>
              </a:cxn>
              <a:cxn ang="0">
                <a:pos x="366" y="401"/>
              </a:cxn>
              <a:cxn ang="0">
                <a:pos x="366" y="176"/>
              </a:cxn>
              <a:cxn ang="0">
                <a:pos x="366" y="74"/>
              </a:cxn>
              <a:cxn ang="0">
                <a:pos x="366" y="17"/>
              </a:cxn>
              <a:cxn ang="0">
                <a:pos x="362" y="0"/>
              </a:cxn>
              <a:cxn ang="0">
                <a:pos x="135" y="71"/>
              </a:cxn>
              <a:cxn ang="0">
                <a:pos x="135" y="56"/>
              </a:cxn>
              <a:cxn ang="0">
                <a:pos x="30" y="23"/>
              </a:cxn>
            </a:cxnLst>
            <a:rect l="0" t="0" r="r" b="b"/>
            <a:pathLst>
              <a:path w="366" h="405">
                <a:moveTo>
                  <a:pt x="30" y="23"/>
                </a:moveTo>
                <a:lnTo>
                  <a:pt x="26" y="45"/>
                </a:lnTo>
                <a:lnTo>
                  <a:pt x="11" y="144"/>
                </a:lnTo>
                <a:lnTo>
                  <a:pt x="0" y="179"/>
                </a:lnTo>
                <a:lnTo>
                  <a:pt x="3" y="374"/>
                </a:lnTo>
                <a:lnTo>
                  <a:pt x="23" y="353"/>
                </a:lnTo>
                <a:lnTo>
                  <a:pt x="147" y="405"/>
                </a:lnTo>
                <a:lnTo>
                  <a:pt x="366" y="401"/>
                </a:lnTo>
                <a:lnTo>
                  <a:pt x="366" y="176"/>
                </a:lnTo>
                <a:lnTo>
                  <a:pt x="366" y="74"/>
                </a:lnTo>
                <a:lnTo>
                  <a:pt x="366" y="17"/>
                </a:lnTo>
                <a:lnTo>
                  <a:pt x="362" y="0"/>
                </a:lnTo>
                <a:lnTo>
                  <a:pt x="135" y="71"/>
                </a:lnTo>
                <a:lnTo>
                  <a:pt x="135" y="56"/>
                </a:lnTo>
                <a:lnTo>
                  <a:pt x="30" y="23"/>
                </a:lnTo>
                <a:close/>
              </a:path>
            </a:pathLst>
          </a:custGeom>
          <a:solidFill>
            <a:srgbClr val="99CC00"/>
          </a:solidFill>
          <a:ln w="12700">
            <a:solidFill>
              <a:schemeClr val="tx1"/>
            </a:solidFill>
            <a:prstDash val="solid"/>
            <a:round/>
            <a:headEnd/>
            <a:tailEnd/>
          </a:ln>
        </p:spPr>
        <p:txBody>
          <a:bodyPr/>
          <a:lstStyle/>
          <a:p>
            <a:endParaRPr lang="en-US" dirty="0"/>
          </a:p>
        </p:txBody>
      </p:sp>
      <p:sp>
        <p:nvSpPr>
          <p:cNvPr id="43" name="Freeform 31"/>
          <p:cNvSpPr>
            <a:spLocks noChangeAspect="1"/>
          </p:cNvSpPr>
          <p:nvPr/>
        </p:nvSpPr>
        <p:spPr bwMode="auto">
          <a:xfrm>
            <a:off x="1910129" y="3949506"/>
            <a:ext cx="779000" cy="422823"/>
          </a:xfrm>
          <a:custGeom>
            <a:avLst/>
            <a:gdLst/>
            <a:ahLst/>
            <a:cxnLst>
              <a:cxn ang="0">
                <a:pos x="0" y="89"/>
              </a:cxn>
              <a:cxn ang="0">
                <a:pos x="61" y="41"/>
              </a:cxn>
              <a:cxn ang="0">
                <a:pos x="204" y="110"/>
              </a:cxn>
              <a:cxn ang="0">
                <a:pos x="266" y="98"/>
              </a:cxn>
              <a:cxn ang="0">
                <a:pos x="354" y="249"/>
              </a:cxn>
              <a:cxn ang="0">
                <a:pos x="354" y="35"/>
              </a:cxn>
              <a:cxn ang="0">
                <a:pos x="557" y="2"/>
              </a:cxn>
              <a:cxn ang="0">
                <a:pos x="619" y="0"/>
              </a:cxn>
              <a:cxn ang="0">
                <a:pos x="633" y="8"/>
              </a:cxn>
              <a:cxn ang="0">
                <a:pos x="730" y="98"/>
              </a:cxn>
              <a:cxn ang="0">
                <a:pos x="706" y="272"/>
              </a:cxn>
              <a:cxn ang="0">
                <a:pos x="766" y="357"/>
              </a:cxn>
              <a:cxn ang="0">
                <a:pos x="607" y="572"/>
              </a:cxn>
              <a:cxn ang="0">
                <a:pos x="506" y="651"/>
              </a:cxn>
              <a:cxn ang="0">
                <a:pos x="500" y="651"/>
              </a:cxn>
              <a:cxn ang="0">
                <a:pos x="354" y="662"/>
              </a:cxn>
              <a:cxn ang="0">
                <a:pos x="226" y="672"/>
              </a:cxn>
              <a:cxn ang="0">
                <a:pos x="189" y="425"/>
              </a:cxn>
              <a:cxn ang="0">
                <a:pos x="61" y="233"/>
              </a:cxn>
              <a:cxn ang="0">
                <a:pos x="0" y="89"/>
              </a:cxn>
            </a:cxnLst>
            <a:rect l="0" t="0" r="r" b="b"/>
            <a:pathLst>
              <a:path w="766" h="672">
                <a:moveTo>
                  <a:pt x="0" y="89"/>
                </a:moveTo>
                <a:lnTo>
                  <a:pt x="61" y="41"/>
                </a:lnTo>
                <a:lnTo>
                  <a:pt x="204" y="110"/>
                </a:lnTo>
                <a:lnTo>
                  <a:pt x="266" y="98"/>
                </a:lnTo>
                <a:lnTo>
                  <a:pt x="354" y="249"/>
                </a:lnTo>
                <a:lnTo>
                  <a:pt x="354" y="35"/>
                </a:lnTo>
                <a:lnTo>
                  <a:pt x="557" y="2"/>
                </a:lnTo>
                <a:lnTo>
                  <a:pt x="619" y="0"/>
                </a:lnTo>
                <a:lnTo>
                  <a:pt x="633" y="8"/>
                </a:lnTo>
                <a:lnTo>
                  <a:pt x="730" y="98"/>
                </a:lnTo>
                <a:lnTo>
                  <a:pt x="706" y="272"/>
                </a:lnTo>
                <a:lnTo>
                  <a:pt x="766" y="357"/>
                </a:lnTo>
                <a:lnTo>
                  <a:pt x="607" y="572"/>
                </a:lnTo>
                <a:lnTo>
                  <a:pt x="506" y="651"/>
                </a:lnTo>
                <a:lnTo>
                  <a:pt x="500" y="651"/>
                </a:lnTo>
                <a:lnTo>
                  <a:pt x="354" y="662"/>
                </a:lnTo>
                <a:lnTo>
                  <a:pt x="226" y="672"/>
                </a:lnTo>
                <a:lnTo>
                  <a:pt x="189" y="425"/>
                </a:lnTo>
                <a:lnTo>
                  <a:pt x="61" y="233"/>
                </a:lnTo>
                <a:lnTo>
                  <a:pt x="0" y="89"/>
                </a:lnTo>
                <a:close/>
              </a:path>
            </a:pathLst>
          </a:custGeom>
          <a:solidFill>
            <a:srgbClr val="99CC00"/>
          </a:solidFill>
          <a:ln w="12700">
            <a:solidFill>
              <a:schemeClr val="tx1"/>
            </a:solidFill>
            <a:prstDash val="solid"/>
            <a:round/>
            <a:headEnd/>
            <a:tailEnd/>
          </a:ln>
        </p:spPr>
        <p:txBody>
          <a:bodyPr/>
          <a:lstStyle/>
          <a:p>
            <a:endParaRPr lang="en-US" dirty="0"/>
          </a:p>
        </p:txBody>
      </p:sp>
      <p:sp>
        <p:nvSpPr>
          <p:cNvPr id="44" name="Freeform 32"/>
          <p:cNvSpPr>
            <a:spLocks noChangeAspect="1"/>
          </p:cNvSpPr>
          <p:nvPr/>
        </p:nvSpPr>
        <p:spPr bwMode="auto">
          <a:xfrm>
            <a:off x="2044655" y="4469347"/>
            <a:ext cx="616317" cy="644371"/>
          </a:xfrm>
          <a:custGeom>
            <a:avLst/>
            <a:gdLst/>
            <a:ahLst/>
            <a:cxnLst>
              <a:cxn ang="0">
                <a:pos x="561" y="913"/>
              </a:cxn>
              <a:cxn ang="0">
                <a:pos x="514" y="709"/>
              </a:cxn>
              <a:cxn ang="0">
                <a:pos x="514" y="564"/>
              </a:cxn>
              <a:cxn ang="0">
                <a:pos x="605" y="394"/>
              </a:cxn>
              <a:cxn ang="0">
                <a:pos x="532" y="154"/>
              </a:cxn>
              <a:cxn ang="0">
                <a:pos x="530" y="46"/>
              </a:cxn>
              <a:cxn ang="0">
                <a:pos x="512" y="0"/>
              </a:cxn>
              <a:cxn ang="0">
                <a:pos x="370" y="181"/>
              </a:cxn>
              <a:cxn ang="0">
                <a:pos x="258" y="238"/>
              </a:cxn>
              <a:cxn ang="0">
                <a:pos x="0" y="484"/>
              </a:cxn>
              <a:cxn ang="0">
                <a:pos x="21" y="556"/>
              </a:cxn>
              <a:cxn ang="0">
                <a:pos x="19" y="708"/>
              </a:cxn>
              <a:cxn ang="0">
                <a:pos x="156" y="931"/>
              </a:cxn>
              <a:cxn ang="0">
                <a:pos x="339" y="1027"/>
              </a:cxn>
              <a:cxn ang="0">
                <a:pos x="556" y="913"/>
              </a:cxn>
              <a:cxn ang="0">
                <a:pos x="561" y="913"/>
              </a:cxn>
            </a:cxnLst>
            <a:rect l="0" t="0" r="r" b="b"/>
            <a:pathLst>
              <a:path w="605" h="1027">
                <a:moveTo>
                  <a:pt x="561" y="913"/>
                </a:moveTo>
                <a:lnTo>
                  <a:pt x="514" y="709"/>
                </a:lnTo>
                <a:lnTo>
                  <a:pt x="514" y="564"/>
                </a:lnTo>
                <a:lnTo>
                  <a:pt x="605" y="394"/>
                </a:lnTo>
                <a:lnTo>
                  <a:pt x="532" y="154"/>
                </a:lnTo>
                <a:lnTo>
                  <a:pt x="530" y="46"/>
                </a:lnTo>
                <a:lnTo>
                  <a:pt x="512" y="0"/>
                </a:lnTo>
                <a:lnTo>
                  <a:pt x="370" y="181"/>
                </a:lnTo>
                <a:lnTo>
                  <a:pt x="258" y="238"/>
                </a:lnTo>
                <a:lnTo>
                  <a:pt x="0" y="484"/>
                </a:lnTo>
                <a:lnTo>
                  <a:pt x="21" y="556"/>
                </a:lnTo>
                <a:lnTo>
                  <a:pt x="19" y="708"/>
                </a:lnTo>
                <a:lnTo>
                  <a:pt x="156" y="931"/>
                </a:lnTo>
                <a:lnTo>
                  <a:pt x="339" y="1027"/>
                </a:lnTo>
                <a:lnTo>
                  <a:pt x="556" y="913"/>
                </a:lnTo>
                <a:lnTo>
                  <a:pt x="561" y="913"/>
                </a:lnTo>
                <a:close/>
              </a:path>
            </a:pathLst>
          </a:custGeom>
          <a:solidFill>
            <a:srgbClr val="99CC00"/>
          </a:solidFill>
          <a:ln w="12700">
            <a:solidFill>
              <a:schemeClr val="tx1"/>
            </a:solidFill>
            <a:prstDash val="solid"/>
            <a:round/>
            <a:headEnd/>
            <a:tailEnd/>
          </a:ln>
        </p:spPr>
        <p:txBody>
          <a:bodyPr/>
          <a:lstStyle/>
          <a:p>
            <a:endParaRPr lang="en-US" dirty="0"/>
          </a:p>
        </p:txBody>
      </p:sp>
      <p:sp>
        <p:nvSpPr>
          <p:cNvPr id="45" name="Freeform 33"/>
          <p:cNvSpPr>
            <a:spLocks noChangeAspect="1"/>
          </p:cNvSpPr>
          <p:nvPr/>
        </p:nvSpPr>
        <p:spPr bwMode="auto">
          <a:xfrm>
            <a:off x="2418512" y="4310064"/>
            <a:ext cx="549054" cy="414135"/>
          </a:xfrm>
          <a:custGeom>
            <a:avLst/>
            <a:gdLst/>
            <a:ahLst/>
            <a:cxnLst>
              <a:cxn ang="0">
                <a:pos x="466" y="592"/>
              </a:cxn>
              <a:cxn ang="0">
                <a:pos x="436" y="436"/>
              </a:cxn>
              <a:cxn ang="0">
                <a:pos x="462" y="448"/>
              </a:cxn>
              <a:cxn ang="0">
                <a:pos x="538" y="271"/>
              </a:cxn>
              <a:cxn ang="0">
                <a:pos x="421" y="238"/>
              </a:cxn>
              <a:cxn ang="0">
                <a:pos x="277" y="136"/>
              </a:cxn>
              <a:cxn ang="0">
                <a:pos x="106" y="0"/>
              </a:cxn>
              <a:cxn ang="0">
                <a:pos x="5" y="79"/>
              </a:cxn>
              <a:cxn ang="0">
                <a:pos x="0" y="129"/>
              </a:cxn>
              <a:cxn ang="0">
                <a:pos x="8" y="150"/>
              </a:cxn>
              <a:cxn ang="0">
                <a:pos x="144" y="252"/>
              </a:cxn>
              <a:cxn ang="0">
                <a:pos x="162" y="298"/>
              </a:cxn>
              <a:cxn ang="0">
                <a:pos x="164" y="406"/>
              </a:cxn>
              <a:cxn ang="0">
                <a:pos x="237" y="646"/>
              </a:cxn>
              <a:cxn ang="0">
                <a:pos x="291" y="658"/>
              </a:cxn>
              <a:cxn ang="0">
                <a:pos x="437" y="601"/>
              </a:cxn>
              <a:cxn ang="0">
                <a:pos x="466" y="592"/>
              </a:cxn>
            </a:cxnLst>
            <a:rect l="0" t="0" r="r" b="b"/>
            <a:pathLst>
              <a:path w="538" h="658">
                <a:moveTo>
                  <a:pt x="466" y="592"/>
                </a:moveTo>
                <a:lnTo>
                  <a:pt x="436" y="436"/>
                </a:lnTo>
                <a:lnTo>
                  <a:pt x="462" y="448"/>
                </a:lnTo>
                <a:lnTo>
                  <a:pt x="538" y="271"/>
                </a:lnTo>
                <a:lnTo>
                  <a:pt x="421" y="238"/>
                </a:lnTo>
                <a:lnTo>
                  <a:pt x="277" y="136"/>
                </a:lnTo>
                <a:lnTo>
                  <a:pt x="106" y="0"/>
                </a:lnTo>
                <a:lnTo>
                  <a:pt x="5" y="79"/>
                </a:lnTo>
                <a:lnTo>
                  <a:pt x="0" y="129"/>
                </a:lnTo>
                <a:lnTo>
                  <a:pt x="8" y="150"/>
                </a:lnTo>
                <a:lnTo>
                  <a:pt x="144" y="252"/>
                </a:lnTo>
                <a:lnTo>
                  <a:pt x="162" y="298"/>
                </a:lnTo>
                <a:lnTo>
                  <a:pt x="164" y="406"/>
                </a:lnTo>
                <a:lnTo>
                  <a:pt x="237" y="646"/>
                </a:lnTo>
                <a:lnTo>
                  <a:pt x="291" y="658"/>
                </a:lnTo>
                <a:lnTo>
                  <a:pt x="437" y="601"/>
                </a:lnTo>
                <a:lnTo>
                  <a:pt x="466" y="592"/>
                </a:lnTo>
                <a:close/>
              </a:path>
            </a:pathLst>
          </a:custGeom>
          <a:solidFill>
            <a:srgbClr val="99CC00"/>
          </a:solidFill>
          <a:ln w="12700">
            <a:solidFill>
              <a:schemeClr val="tx1"/>
            </a:solidFill>
            <a:prstDash val="solid"/>
            <a:round/>
            <a:headEnd/>
            <a:tailEnd/>
          </a:ln>
        </p:spPr>
        <p:txBody>
          <a:bodyPr/>
          <a:lstStyle/>
          <a:p>
            <a:endParaRPr lang="en-US" dirty="0"/>
          </a:p>
        </p:txBody>
      </p:sp>
      <p:sp>
        <p:nvSpPr>
          <p:cNvPr id="46" name="Freeform 34"/>
          <p:cNvSpPr>
            <a:spLocks noChangeAspect="1"/>
          </p:cNvSpPr>
          <p:nvPr/>
        </p:nvSpPr>
        <p:spPr bwMode="auto">
          <a:xfrm>
            <a:off x="2610916" y="5161503"/>
            <a:ext cx="341008" cy="600930"/>
          </a:xfrm>
          <a:custGeom>
            <a:avLst/>
            <a:gdLst/>
            <a:ahLst/>
            <a:cxnLst>
              <a:cxn ang="0">
                <a:pos x="322" y="950"/>
              </a:cxn>
              <a:cxn ang="0">
                <a:pos x="258" y="951"/>
              </a:cxn>
              <a:cxn ang="0">
                <a:pos x="247" y="953"/>
              </a:cxn>
              <a:cxn ang="0">
                <a:pos x="101" y="953"/>
              </a:cxn>
              <a:cxn ang="0">
                <a:pos x="0" y="953"/>
              </a:cxn>
              <a:cxn ang="0">
                <a:pos x="48" y="437"/>
              </a:cxn>
              <a:cxn ang="0">
                <a:pos x="75" y="159"/>
              </a:cxn>
              <a:cxn ang="0">
                <a:pos x="90" y="0"/>
              </a:cxn>
              <a:cxn ang="0">
                <a:pos x="101" y="71"/>
              </a:cxn>
              <a:cxn ang="0">
                <a:pos x="255" y="60"/>
              </a:cxn>
              <a:cxn ang="0">
                <a:pos x="330" y="24"/>
              </a:cxn>
              <a:cxn ang="0">
                <a:pos x="325" y="593"/>
              </a:cxn>
              <a:cxn ang="0">
                <a:pos x="334" y="675"/>
              </a:cxn>
              <a:cxn ang="0">
                <a:pos x="322" y="950"/>
              </a:cxn>
            </a:cxnLst>
            <a:rect l="0" t="0" r="r" b="b"/>
            <a:pathLst>
              <a:path w="334" h="953">
                <a:moveTo>
                  <a:pt x="322" y="950"/>
                </a:moveTo>
                <a:lnTo>
                  <a:pt x="258" y="951"/>
                </a:lnTo>
                <a:lnTo>
                  <a:pt x="247" y="953"/>
                </a:lnTo>
                <a:lnTo>
                  <a:pt x="101" y="953"/>
                </a:lnTo>
                <a:lnTo>
                  <a:pt x="0" y="953"/>
                </a:lnTo>
                <a:lnTo>
                  <a:pt x="48" y="437"/>
                </a:lnTo>
                <a:lnTo>
                  <a:pt x="75" y="159"/>
                </a:lnTo>
                <a:lnTo>
                  <a:pt x="90" y="0"/>
                </a:lnTo>
                <a:lnTo>
                  <a:pt x="101" y="71"/>
                </a:lnTo>
                <a:lnTo>
                  <a:pt x="255" y="60"/>
                </a:lnTo>
                <a:lnTo>
                  <a:pt x="330" y="24"/>
                </a:lnTo>
                <a:lnTo>
                  <a:pt x="325" y="593"/>
                </a:lnTo>
                <a:lnTo>
                  <a:pt x="334" y="675"/>
                </a:lnTo>
                <a:lnTo>
                  <a:pt x="322" y="950"/>
                </a:lnTo>
                <a:close/>
              </a:path>
            </a:pathLst>
          </a:custGeom>
          <a:solidFill>
            <a:srgbClr val="99CC00"/>
          </a:solidFill>
          <a:ln w="12700">
            <a:solidFill>
              <a:schemeClr val="tx1"/>
            </a:solidFill>
            <a:prstDash val="solid"/>
            <a:round/>
            <a:headEnd/>
            <a:tailEnd/>
          </a:ln>
        </p:spPr>
        <p:txBody>
          <a:bodyPr/>
          <a:lstStyle/>
          <a:p>
            <a:endParaRPr lang="en-US" dirty="0"/>
          </a:p>
        </p:txBody>
      </p:sp>
      <p:sp>
        <p:nvSpPr>
          <p:cNvPr id="47" name="Freeform 35"/>
          <p:cNvSpPr>
            <a:spLocks noChangeAspect="1"/>
          </p:cNvSpPr>
          <p:nvPr/>
        </p:nvSpPr>
        <p:spPr bwMode="auto">
          <a:xfrm>
            <a:off x="1903872" y="4359297"/>
            <a:ext cx="663245" cy="412687"/>
          </a:xfrm>
          <a:custGeom>
            <a:avLst/>
            <a:gdLst/>
            <a:ahLst/>
            <a:cxnLst>
              <a:cxn ang="0">
                <a:pos x="508" y="50"/>
              </a:cxn>
              <a:cxn ang="0">
                <a:pos x="513" y="0"/>
              </a:cxn>
              <a:cxn ang="0">
                <a:pos x="507" y="0"/>
              </a:cxn>
              <a:cxn ang="0">
                <a:pos x="361" y="11"/>
              </a:cxn>
              <a:cxn ang="0">
                <a:pos x="233" y="21"/>
              </a:cxn>
              <a:cxn ang="0">
                <a:pos x="68" y="273"/>
              </a:cxn>
              <a:cxn ang="0">
                <a:pos x="29" y="327"/>
              </a:cxn>
              <a:cxn ang="0">
                <a:pos x="0" y="371"/>
              </a:cxn>
              <a:cxn ang="0">
                <a:pos x="94" y="599"/>
              </a:cxn>
              <a:cxn ang="0">
                <a:pos x="104" y="603"/>
              </a:cxn>
              <a:cxn ang="0">
                <a:pos x="154" y="594"/>
              </a:cxn>
              <a:cxn ang="0">
                <a:pos x="151" y="603"/>
              </a:cxn>
              <a:cxn ang="0">
                <a:pos x="150" y="603"/>
              </a:cxn>
              <a:cxn ang="0">
                <a:pos x="140" y="657"/>
              </a:cxn>
              <a:cxn ang="0">
                <a:pos x="398" y="411"/>
              </a:cxn>
              <a:cxn ang="0">
                <a:pos x="510" y="354"/>
              </a:cxn>
              <a:cxn ang="0">
                <a:pos x="652" y="173"/>
              </a:cxn>
              <a:cxn ang="0">
                <a:pos x="516" y="71"/>
              </a:cxn>
              <a:cxn ang="0">
                <a:pos x="508" y="50"/>
              </a:cxn>
            </a:cxnLst>
            <a:rect l="0" t="0" r="r" b="b"/>
            <a:pathLst>
              <a:path w="652" h="657">
                <a:moveTo>
                  <a:pt x="508" y="50"/>
                </a:moveTo>
                <a:lnTo>
                  <a:pt x="513" y="0"/>
                </a:lnTo>
                <a:lnTo>
                  <a:pt x="507" y="0"/>
                </a:lnTo>
                <a:lnTo>
                  <a:pt x="361" y="11"/>
                </a:lnTo>
                <a:lnTo>
                  <a:pt x="233" y="21"/>
                </a:lnTo>
                <a:lnTo>
                  <a:pt x="68" y="273"/>
                </a:lnTo>
                <a:lnTo>
                  <a:pt x="29" y="327"/>
                </a:lnTo>
                <a:lnTo>
                  <a:pt x="0" y="371"/>
                </a:lnTo>
                <a:lnTo>
                  <a:pt x="94" y="599"/>
                </a:lnTo>
                <a:lnTo>
                  <a:pt x="104" y="603"/>
                </a:lnTo>
                <a:lnTo>
                  <a:pt x="154" y="594"/>
                </a:lnTo>
                <a:lnTo>
                  <a:pt x="151" y="603"/>
                </a:lnTo>
                <a:lnTo>
                  <a:pt x="150" y="603"/>
                </a:lnTo>
                <a:lnTo>
                  <a:pt x="140" y="657"/>
                </a:lnTo>
                <a:lnTo>
                  <a:pt x="398" y="411"/>
                </a:lnTo>
                <a:lnTo>
                  <a:pt x="510" y="354"/>
                </a:lnTo>
                <a:lnTo>
                  <a:pt x="652" y="173"/>
                </a:lnTo>
                <a:lnTo>
                  <a:pt x="516" y="71"/>
                </a:lnTo>
                <a:lnTo>
                  <a:pt x="508" y="50"/>
                </a:lnTo>
                <a:close/>
              </a:path>
            </a:pathLst>
          </a:custGeom>
          <a:solidFill>
            <a:srgbClr val="99CC00"/>
          </a:solidFill>
          <a:ln w="12700">
            <a:solidFill>
              <a:schemeClr val="tx1"/>
            </a:solidFill>
            <a:prstDash val="solid"/>
            <a:round/>
            <a:headEnd/>
            <a:tailEnd/>
          </a:ln>
        </p:spPr>
        <p:txBody>
          <a:bodyPr/>
          <a:lstStyle/>
          <a:p>
            <a:endParaRPr lang="en-US" dirty="0"/>
          </a:p>
        </p:txBody>
      </p:sp>
      <p:sp>
        <p:nvSpPr>
          <p:cNvPr id="48" name="Freeform 36"/>
          <p:cNvSpPr>
            <a:spLocks noChangeAspect="1"/>
          </p:cNvSpPr>
          <p:nvPr/>
        </p:nvSpPr>
        <p:spPr bwMode="auto">
          <a:xfrm>
            <a:off x="5041772" y="5436627"/>
            <a:ext cx="380115" cy="360558"/>
          </a:xfrm>
          <a:custGeom>
            <a:avLst/>
            <a:gdLst/>
            <a:ahLst/>
            <a:cxnLst>
              <a:cxn ang="0">
                <a:pos x="375" y="574"/>
              </a:cxn>
              <a:cxn ang="0">
                <a:pos x="346" y="570"/>
              </a:cxn>
              <a:cxn ang="0">
                <a:pos x="200" y="556"/>
              </a:cxn>
              <a:cxn ang="0">
                <a:pos x="23" y="549"/>
              </a:cxn>
              <a:cxn ang="0">
                <a:pos x="2" y="550"/>
              </a:cxn>
              <a:cxn ang="0">
                <a:pos x="0" y="552"/>
              </a:cxn>
              <a:cxn ang="0">
                <a:pos x="23" y="450"/>
              </a:cxn>
              <a:cxn ang="0">
                <a:pos x="60" y="276"/>
              </a:cxn>
              <a:cxn ang="0">
                <a:pos x="94" y="45"/>
              </a:cxn>
              <a:cxn ang="0">
                <a:pos x="80" y="0"/>
              </a:cxn>
              <a:cxn ang="0">
                <a:pos x="207" y="105"/>
              </a:cxn>
              <a:cxn ang="0">
                <a:pos x="271" y="36"/>
              </a:cxn>
              <a:cxn ang="0">
                <a:pos x="341" y="262"/>
              </a:cxn>
              <a:cxn ang="0">
                <a:pos x="346" y="553"/>
              </a:cxn>
              <a:cxn ang="0">
                <a:pos x="375" y="574"/>
              </a:cxn>
            </a:cxnLst>
            <a:rect l="0" t="0" r="r" b="b"/>
            <a:pathLst>
              <a:path w="375" h="574">
                <a:moveTo>
                  <a:pt x="375" y="574"/>
                </a:moveTo>
                <a:lnTo>
                  <a:pt x="346" y="570"/>
                </a:lnTo>
                <a:lnTo>
                  <a:pt x="200" y="556"/>
                </a:lnTo>
                <a:lnTo>
                  <a:pt x="23" y="549"/>
                </a:lnTo>
                <a:lnTo>
                  <a:pt x="2" y="550"/>
                </a:lnTo>
                <a:lnTo>
                  <a:pt x="0" y="552"/>
                </a:lnTo>
                <a:lnTo>
                  <a:pt x="23" y="450"/>
                </a:lnTo>
                <a:lnTo>
                  <a:pt x="60" y="276"/>
                </a:lnTo>
                <a:lnTo>
                  <a:pt x="94" y="45"/>
                </a:lnTo>
                <a:lnTo>
                  <a:pt x="80" y="0"/>
                </a:lnTo>
                <a:lnTo>
                  <a:pt x="207" y="105"/>
                </a:lnTo>
                <a:lnTo>
                  <a:pt x="271" y="36"/>
                </a:lnTo>
                <a:lnTo>
                  <a:pt x="341" y="262"/>
                </a:lnTo>
                <a:lnTo>
                  <a:pt x="346" y="553"/>
                </a:lnTo>
                <a:lnTo>
                  <a:pt x="375" y="574"/>
                </a:lnTo>
                <a:close/>
              </a:path>
            </a:pathLst>
          </a:custGeom>
          <a:solidFill>
            <a:srgbClr val="FF6600"/>
          </a:solidFill>
          <a:ln w="12700" cap="flat" cmpd="sng">
            <a:solidFill>
              <a:schemeClr val="tx1"/>
            </a:solidFill>
            <a:prstDash val="solid"/>
            <a:round/>
            <a:headEnd type="none" w="med" len="med"/>
            <a:tailEnd type="none" w="med" len="med"/>
          </a:ln>
          <a:effectLst/>
        </p:spPr>
        <p:txBody>
          <a:bodyPr/>
          <a:lstStyle/>
          <a:p>
            <a:endParaRPr lang="en-US" dirty="0"/>
          </a:p>
        </p:txBody>
      </p:sp>
      <p:sp>
        <p:nvSpPr>
          <p:cNvPr id="49" name="Freeform 37"/>
          <p:cNvSpPr>
            <a:spLocks noChangeAspect="1"/>
          </p:cNvSpPr>
          <p:nvPr/>
        </p:nvSpPr>
        <p:spPr bwMode="auto">
          <a:xfrm>
            <a:off x="5315517" y="5265760"/>
            <a:ext cx="580339" cy="548801"/>
          </a:xfrm>
          <a:custGeom>
            <a:avLst/>
            <a:gdLst/>
            <a:ahLst/>
            <a:cxnLst>
              <a:cxn ang="0">
                <a:pos x="334" y="873"/>
              </a:cxn>
              <a:cxn ang="0">
                <a:pos x="325" y="873"/>
              </a:cxn>
              <a:cxn ang="0">
                <a:pos x="221" y="864"/>
              </a:cxn>
              <a:cxn ang="0">
                <a:pos x="140" y="852"/>
              </a:cxn>
              <a:cxn ang="0">
                <a:pos x="104" y="846"/>
              </a:cxn>
              <a:cxn ang="0">
                <a:pos x="75" y="825"/>
              </a:cxn>
              <a:cxn ang="0">
                <a:pos x="70" y="534"/>
              </a:cxn>
              <a:cxn ang="0">
                <a:pos x="0" y="308"/>
              </a:cxn>
              <a:cxn ang="0">
                <a:pos x="52" y="246"/>
              </a:cxn>
              <a:cxn ang="0">
                <a:pos x="182" y="116"/>
              </a:cxn>
              <a:cxn ang="0">
                <a:pos x="266" y="0"/>
              </a:cxn>
              <a:cxn ang="0">
                <a:pos x="343" y="89"/>
              </a:cxn>
              <a:cxn ang="0">
                <a:pos x="449" y="38"/>
              </a:cxn>
              <a:cxn ang="0">
                <a:pos x="567" y="290"/>
              </a:cxn>
              <a:cxn ang="0">
                <a:pos x="564" y="404"/>
              </a:cxn>
              <a:cxn ang="0">
                <a:pos x="453" y="548"/>
              </a:cxn>
              <a:cxn ang="0">
                <a:pos x="334" y="873"/>
              </a:cxn>
            </a:cxnLst>
            <a:rect l="0" t="0" r="r" b="b"/>
            <a:pathLst>
              <a:path w="567" h="873">
                <a:moveTo>
                  <a:pt x="334" y="873"/>
                </a:moveTo>
                <a:lnTo>
                  <a:pt x="325" y="873"/>
                </a:lnTo>
                <a:lnTo>
                  <a:pt x="221" y="864"/>
                </a:lnTo>
                <a:lnTo>
                  <a:pt x="140" y="852"/>
                </a:lnTo>
                <a:lnTo>
                  <a:pt x="104" y="846"/>
                </a:lnTo>
                <a:lnTo>
                  <a:pt x="75" y="825"/>
                </a:lnTo>
                <a:lnTo>
                  <a:pt x="70" y="534"/>
                </a:lnTo>
                <a:lnTo>
                  <a:pt x="0" y="308"/>
                </a:lnTo>
                <a:lnTo>
                  <a:pt x="52" y="246"/>
                </a:lnTo>
                <a:lnTo>
                  <a:pt x="182" y="116"/>
                </a:lnTo>
                <a:lnTo>
                  <a:pt x="266" y="0"/>
                </a:lnTo>
                <a:lnTo>
                  <a:pt x="343" y="89"/>
                </a:lnTo>
                <a:lnTo>
                  <a:pt x="449" y="38"/>
                </a:lnTo>
                <a:lnTo>
                  <a:pt x="567" y="290"/>
                </a:lnTo>
                <a:lnTo>
                  <a:pt x="564" y="404"/>
                </a:lnTo>
                <a:lnTo>
                  <a:pt x="453" y="548"/>
                </a:lnTo>
                <a:lnTo>
                  <a:pt x="334" y="873"/>
                </a:lnTo>
                <a:close/>
              </a:path>
            </a:pathLst>
          </a:custGeom>
          <a:solidFill>
            <a:srgbClr val="FF6600"/>
          </a:solidFill>
          <a:ln w="12700" cap="flat" cmpd="sng">
            <a:solidFill>
              <a:schemeClr val="tx1"/>
            </a:solidFill>
            <a:prstDash val="solid"/>
            <a:round/>
            <a:headEnd type="none" w="med" len="med"/>
            <a:tailEnd type="none" w="med" len="med"/>
          </a:ln>
          <a:effectLst/>
        </p:spPr>
        <p:txBody>
          <a:bodyPr/>
          <a:lstStyle/>
          <a:p>
            <a:endParaRPr lang="en-US" dirty="0"/>
          </a:p>
        </p:txBody>
      </p:sp>
      <p:sp>
        <p:nvSpPr>
          <p:cNvPr id="50" name="Freeform 38"/>
          <p:cNvSpPr>
            <a:spLocks noChangeAspect="1"/>
          </p:cNvSpPr>
          <p:nvPr/>
        </p:nvSpPr>
        <p:spPr bwMode="auto">
          <a:xfrm>
            <a:off x="4766463" y="4829905"/>
            <a:ext cx="574082" cy="537217"/>
          </a:xfrm>
          <a:custGeom>
            <a:avLst/>
            <a:gdLst/>
            <a:ahLst/>
            <a:cxnLst>
              <a:cxn ang="0">
                <a:pos x="548" y="119"/>
              </a:cxn>
              <a:cxn ang="0">
                <a:pos x="422" y="0"/>
              </a:cxn>
              <a:cxn ang="0">
                <a:pos x="323" y="107"/>
              </a:cxn>
              <a:cxn ang="0">
                <a:pos x="268" y="141"/>
              </a:cxn>
              <a:cxn ang="0">
                <a:pos x="203" y="261"/>
              </a:cxn>
              <a:cxn ang="0">
                <a:pos x="177" y="305"/>
              </a:cxn>
              <a:cxn ang="0">
                <a:pos x="31" y="422"/>
              </a:cxn>
              <a:cxn ang="0">
                <a:pos x="0" y="446"/>
              </a:cxn>
              <a:cxn ang="0">
                <a:pos x="31" y="678"/>
              </a:cxn>
              <a:cxn ang="0">
                <a:pos x="99" y="789"/>
              </a:cxn>
              <a:cxn ang="0">
                <a:pos x="87" y="825"/>
              </a:cxn>
              <a:cxn ang="0">
                <a:pos x="142" y="831"/>
              </a:cxn>
              <a:cxn ang="0">
                <a:pos x="323" y="851"/>
              </a:cxn>
              <a:cxn ang="0">
                <a:pos x="344" y="854"/>
              </a:cxn>
              <a:cxn ang="0">
                <a:pos x="374" y="695"/>
              </a:cxn>
              <a:cxn ang="0">
                <a:pos x="421" y="615"/>
              </a:cxn>
              <a:cxn ang="0">
                <a:pos x="564" y="276"/>
              </a:cxn>
              <a:cxn ang="0">
                <a:pos x="552" y="252"/>
              </a:cxn>
              <a:cxn ang="0">
                <a:pos x="548" y="119"/>
              </a:cxn>
            </a:cxnLst>
            <a:rect l="0" t="0" r="r" b="b"/>
            <a:pathLst>
              <a:path w="564" h="854">
                <a:moveTo>
                  <a:pt x="548" y="119"/>
                </a:moveTo>
                <a:lnTo>
                  <a:pt x="422" y="0"/>
                </a:lnTo>
                <a:lnTo>
                  <a:pt x="323" y="107"/>
                </a:lnTo>
                <a:lnTo>
                  <a:pt x="268" y="141"/>
                </a:lnTo>
                <a:lnTo>
                  <a:pt x="203" y="261"/>
                </a:lnTo>
                <a:lnTo>
                  <a:pt x="177" y="305"/>
                </a:lnTo>
                <a:lnTo>
                  <a:pt x="31" y="422"/>
                </a:lnTo>
                <a:lnTo>
                  <a:pt x="0" y="446"/>
                </a:lnTo>
                <a:lnTo>
                  <a:pt x="31" y="678"/>
                </a:lnTo>
                <a:lnTo>
                  <a:pt x="99" y="789"/>
                </a:lnTo>
                <a:lnTo>
                  <a:pt x="87" y="825"/>
                </a:lnTo>
                <a:lnTo>
                  <a:pt x="142" y="831"/>
                </a:lnTo>
                <a:lnTo>
                  <a:pt x="323" y="851"/>
                </a:lnTo>
                <a:lnTo>
                  <a:pt x="344" y="854"/>
                </a:lnTo>
                <a:lnTo>
                  <a:pt x="374" y="695"/>
                </a:lnTo>
                <a:lnTo>
                  <a:pt x="421" y="615"/>
                </a:lnTo>
                <a:lnTo>
                  <a:pt x="564" y="276"/>
                </a:lnTo>
                <a:lnTo>
                  <a:pt x="552" y="252"/>
                </a:lnTo>
                <a:lnTo>
                  <a:pt x="548" y="119"/>
                </a:lnTo>
                <a:close/>
              </a:path>
            </a:pathLst>
          </a:custGeom>
          <a:solidFill>
            <a:srgbClr val="FF6600"/>
          </a:solidFill>
          <a:ln w="12700" cap="flat" cmpd="sng">
            <a:solidFill>
              <a:schemeClr val="tx1"/>
            </a:solidFill>
            <a:prstDash val="solid"/>
            <a:round/>
            <a:headEnd type="none" w="med" len="med"/>
            <a:tailEnd type="none" w="med" len="med"/>
          </a:ln>
          <a:effectLst/>
        </p:spPr>
        <p:txBody>
          <a:bodyPr/>
          <a:lstStyle/>
          <a:p>
            <a:endParaRPr lang="en-US" dirty="0"/>
          </a:p>
        </p:txBody>
      </p:sp>
      <p:sp>
        <p:nvSpPr>
          <p:cNvPr id="51" name="Freeform 39"/>
          <p:cNvSpPr>
            <a:spLocks noChangeAspect="1"/>
          </p:cNvSpPr>
          <p:nvPr/>
        </p:nvSpPr>
        <p:spPr bwMode="auto">
          <a:xfrm>
            <a:off x="5196633" y="4498307"/>
            <a:ext cx="530283" cy="602378"/>
          </a:xfrm>
          <a:custGeom>
            <a:avLst/>
            <a:gdLst/>
            <a:ahLst/>
            <a:cxnLst>
              <a:cxn ang="0">
                <a:pos x="516" y="414"/>
              </a:cxn>
              <a:cxn ang="0">
                <a:pos x="519" y="684"/>
              </a:cxn>
              <a:cxn ang="0">
                <a:pos x="485" y="731"/>
              </a:cxn>
              <a:cxn ang="0">
                <a:pos x="414" y="827"/>
              </a:cxn>
              <a:cxn ang="0">
                <a:pos x="308" y="954"/>
              </a:cxn>
              <a:cxn ang="0">
                <a:pos x="224" y="957"/>
              </a:cxn>
              <a:cxn ang="0">
                <a:pos x="213" y="936"/>
              </a:cxn>
              <a:cxn ang="0">
                <a:pos x="142" y="801"/>
              </a:cxn>
              <a:cxn ang="0">
                <a:pos x="130" y="777"/>
              </a:cxn>
              <a:cxn ang="0">
                <a:pos x="126" y="644"/>
              </a:cxn>
              <a:cxn ang="0">
                <a:pos x="0" y="525"/>
              </a:cxn>
              <a:cxn ang="0">
                <a:pos x="38" y="383"/>
              </a:cxn>
              <a:cxn ang="0">
                <a:pos x="47" y="357"/>
              </a:cxn>
              <a:cxn ang="0">
                <a:pos x="106" y="296"/>
              </a:cxn>
              <a:cxn ang="0">
                <a:pos x="140" y="300"/>
              </a:cxn>
              <a:cxn ang="0">
                <a:pos x="142" y="105"/>
              </a:cxn>
              <a:cxn ang="0">
                <a:pos x="146" y="5"/>
              </a:cxn>
              <a:cxn ang="0">
                <a:pos x="193" y="30"/>
              </a:cxn>
              <a:cxn ang="0">
                <a:pos x="339" y="18"/>
              </a:cxn>
              <a:cxn ang="0">
                <a:pos x="371" y="0"/>
              </a:cxn>
              <a:cxn ang="0">
                <a:pos x="359" y="42"/>
              </a:cxn>
              <a:cxn ang="0">
                <a:pos x="367" y="267"/>
              </a:cxn>
              <a:cxn ang="0">
                <a:pos x="516" y="414"/>
              </a:cxn>
            </a:cxnLst>
            <a:rect l="0" t="0" r="r" b="b"/>
            <a:pathLst>
              <a:path w="519" h="957">
                <a:moveTo>
                  <a:pt x="516" y="414"/>
                </a:moveTo>
                <a:lnTo>
                  <a:pt x="519" y="684"/>
                </a:lnTo>
                <a:lnTo>
                  <a:pt x="485" y="731"/>
                </a:lnTo>
                <a:lnTo>
                  <a:pt x="414" y="827"/>
                </a:lnTo>
                <a:lnTo>
                  <a:pt x="308" y="954"/>
                </a:lnTo>
                <a:lnTo>
                  <a:pt x="224" y="957"/>
                </a:lnTo>
                <a:lnTo>
                  <a:pt x="213" y="936"/>
                </a:lnTo>
                <a:lnTo>
                  <a:pt x="142" y="801"/>
                </a:lnTo>
                <a:lnTo>
                  <a:pt x="130" y="777"/>
                </a:lnTo>
                <a:lnTo>
                  <a:pt x="126" y="644"/>
                </a:lnTo>
                <a:lnTo>
                  <a:pt x="0" y="525"/>
                </a:lnTo>
                <a:lnTo>
                  <a:pt x="38" y="383"/>
                </a:lnTo>
                <a:lnTo>
                  <a:pt x="47" y="357"/>
                </a:lnTo>
                <a:lnTo>
                  <a:pt x="106" y="296"/>
                </a:lnTo>
                <a:lnTo>
                  <a:pt x="140" y="300"/>
                </a:lnTo>
                <a:lnTo>
                  <a:pt x="142" y="105"/>
                </a:lnTo>
                <a:lnTo>
                  <a:pt x="146" y="5"/>
                </a:lnTo>
                <a:lnTo>
                  <a:pt x="193" y="30"/>
                </a:lnTo>
                <a:lnTo>
                  <a:pt x="339" y="18"/>
                </a:lnTo>
                <a:lnTo>
                  <a:pt x="371" y="0"/>
                </a:lnTo>
                <a:lnTo>
                  <a:pt x="359" y="42"/>
                </a:lnTo>
                <a:lnTo>
                  <a:pt x="367" y="267"/>
                </a:lnTo>
                <a:lnTo>
                  <a:pt x="516" y="414"/>
                </a:lnTo>
                <a:close/>
              </a:path>
            </a:pathLst>
          </a:custGeom>
          <a:solidFill>
            <a:srgbClr val="FF6600"/>
          </a:solidFill>
          <a:ln w="12700" cap="flat" cmpd="sng">
            <a:solidFill>
              <a:schemeClr val="tx1"/>
            </a:solidFill>
            <a:prstDash val="solid"/>
            <a:round/>
            <a:headEnd type="none" w="med" len="med"/>
            <a:tailEnd type="none" w="med" len="med"/>
          </a:ln>
          <a:effectLst/>
        </p:spPr>
        <p:txBody>
          <a:bodyPr/>
          <a:lstStyle/>
          <a:p>
            <a:endParaRPr lang="en-US" dirty="0"/>
          </a:p>
        </p:txBody>
      </p:sp>
      <p:sp>
        <p:nvSpPr>
          <p:cNvPr id="52" name="Freeform 40"/>
          <p:cNvSpPr>
            <a:spLocks noChangeAspect="1"/>
          </p:cNvSpPr>
          <p:nvPr/>
        </p:nvSpPr>
        <p:spPr bwMode="auto">
          <a:xfrm>
            <a:off x="5359316" y="3910410"/>
            <a:ext cx="405143" cy="405447"/>
          </a:xfrm>
          <a:custGeom>
            <a:avLst/>
            <a:gdLst/>
            <a:ahLst/>
            <a:cxnLst>
              <a:cxn ang="0">
                <a:pos x="396" y="266"/>
              </a:cxn>
              <a:cxn ang="0">
                <a:pos x="373" y="240"/>
              </a:cxn>
              <a:cxn ang="0">
                <a:pos x="364" y="239"/>
              </a:cxn>
              <a:cxn ang="0">
                <a:pos x="333" y="263"/>
              </a:cxn>
              <a:cxn ang="0">
                <a:pos x="308" y="272"/>
              </a:cxn>
              <a:cxn ang="0">
                <a:pos x="300" y="255"/>
              </a:cxn>
              <a:cxn ang="0">
                <a:pos x="314" y="210"/>
              </a:cxn>
              <a:cxn ang="0">
                <a:pos x="244" y="45"/>
              </a:cxn>
              <a:cxn ang="0">
                <a:pos x="272" y="14"/>
              </a:cxn>
              <a:cxn ang="0">
                <a:pos x="271" y="0"/>
              </a:cxn>
              <a:cxn ang="0">
                <a:pos x="34" y="140"/>
              </a:cxn>
              <a:cxn ang="0">
                <a:pos x="0" y="183"/>
              </a:cxn>
              <a:cxn ang="0">
                <a:pos x="8" y="213"/>
              </a:cxn>
              <a:cxn ang="0">
                <a:pos x="17" y="488"/>
              </a:cxn>
              <a:cxn ang="0">
                <a:pos x="4" y="645"/>
              </a:cxn>
              <a:cxn ang="0">
                <a:pos x="258" y="588"/>
              </a:cxn>
              <a:cxn ang="0">
                <a:pos x="275" y="560"/>
              </a:cxn>
              <a:cxn ang="0">
                <a:pos x="332" y="569"/>
              </a:cxn>
              <a:cxn ang="0">
                <a:pos x="378" y="489"/>
              </a:cxn>
              <a:cxn ang="0">
                <a:pos x="373" y="380"/>
              </a:cxn>
              <a:cxn ang="0">
                <a:pos x="364" y="342"/>
              </a:cxn>
              <a:cxn ang="0">
                <a:pos x="356" y="306"/>
              </a:cxn>
              <a:cxn ang="0">
                <a:pos x="396" y="266"/>
              </a:cxn>
            </a:cxnLst>
            <a:rect l="0" t="0" r="r" b="b"/>
            <a:pathLst>
              <a:path w="396" h="645">
                <a:moveTo>
                  <a:pt x="396" y="266"/>
                </a:moveTo>
                <a:lnTo>
                  <a:pt x="373" y="240"/>
                </a:lnTo>
                <a:lnTo>
                  <a:pt x="364" y="239"/>
                </a:lnTo>
                <a:lnTo>
                  <a:pt x="333" y="263"/>
                </a:lnTo>
                <a:lnTo>
                  <a:pt x="308" y="272"/>
                </a:lnTo>
                <a:lnTo>
                  <a:pt x="300" y="255"/>
                </a:lnTo>
                <a:lnTo>
                  <a:pt x="314" y="210"/>
                </a:lnTo>
                <a:lnTo>
                  <a:pt x="244" y="45"/>
                </a:lnTo>
                <a:lnTo>
                  <a:pt x="272" y="14"/>
                </a:lnTo>
                <a:lnTo>
                  <a:pt x="271" y="0"/>
                </a:lnTo>
                <a:lnTo>
                  <a:pt x="34" y="140"/>
                </a:lnTo>
                <a:lnTo>
                  <a:pt x="0" y="183"/>
                </a:lnTo>
                <a:lnTo>
                  <a:pt x="8" y="213"/>
                </a:lnTo>
                <a:lnTo>
                  <a:pt x="17" y="488"/>
                </a:lnTo>
                <a:lnTo>
                  <a:pt x="4" y="645"/>
                </a:lnTo>
                <a:lnTo>
                  <a:pt x="258" y="588"/>
                </a:lnTo>
                <a:lnTo>
                  <a:pt x="275" y="560"/>
                </a:lnTo>
                <a:lnTo>
                  <a:pt x="332" y="569"/>
                </a:lnTo>
                <a:lnTo>
                  <a:pt x="378" y="489"/>
                </a:lnTo>
                <a:lnTo>
                  <a:pt x="373" y="380"/>
                </a:lnTo>
                <a:lnTo>
                  <a:pt x="364" y="342"/>
                </a:lnTo>
                <a:lnTo>
                  <a:pt x="356" y="306"/>
                </a:lnTo>
                <a:lnTo>
                  <a:pt x="396" y="266"/>
                </a:lnTo>
                <a:close/>
              </a:path>
            </a:pathLst>
          </a:custGeom>
          <a:solidFill>
            <a:srgbClr val="FFFF00"/>
          </a:solidFill>
          <a:ln w="12700" cap="flat" cmpd="sng">
            <a:solidFill>
              <a:schemeClr val="tx1"/>
            </a:solidFill>
            <a:prstDash val="solid"/>
            <a:round/>
            <a:headEnd type="none" w="med" len="med"/>
            <a:tailEnd type="none" w="med" len="med"/>
          </a:ln>
          <a:effectLst/>
        </p:spPr>
        <p:txBody>
          <a:bodyPr/>
          <a:lstStyle/>
          <a:p>
            <a:endParaRPr lang="en-US" dirty="0"/>
          </a:p>
        </p:txBody>
      </p:sp>
      <p:sp>
        <p:nvSpPr>
          <p:cNvPr id="53" name="Freeform 41"/>
          <p:cNvSpPr>
            <a:spLocks noChangeAspect="1"/>
          </p:cNvSpPr>
          <p:nvPr/>
        </p:nvSpPr>
        <p:spPr bwMode="auto">
          <a:xfrm>
            <a:off x="1243755" y="5175983"/>
            <a:ext cx="447378" cy="438751"/>
          </a:xfrm>
          <a:custGeom>
            <a:avLst/>
            <a:gdLst/>
            <a:ahLst/>
            <a:cxnLst>
              <a:cxn ang="0">
                <a:pos x="383" y="429"/>
              </a:cxn>
              <a:cxn ang="0">
                <a:pos x="421" y="615"/>
              </a:cxn>
              <a:cxn ang="0">
                <a:pos x="436" y="689"/>
              </a:cxn>
              <a:cxn ang="0">
                <a:pos x="438" y="695"/>
              </a:cxn>
              <a:cxn ang="0">
                <a:pos x="84" y="687"/>
              </a:cxn>
              <a:cxn ang="0">
                <a:pos x="64" y="690"/>
              </a:cxn>
              <a:cxn ang="0">
                <a:pos x="0" y="689"/>
              </a:cxn>
              <a:cxn ang="0">
                <a:pos x="2" y="413"/>
              </a:cxn>
              <a:cxn ang="0">
                <a:pos x="1" y="309"/>
              </a:cxn>
              <a:cxn ang="0">
                <a:pos x="2" y="264"/>
              </a:cxn>
              <a:cxn ang="0">
                <a:pos x="1" y="132"/>
              </a:cxn>
              <a:cxn ang="0">
                <a:pos x="3" y="108"/>
              </a:cxn>
              <a:cxn ang="0">
                <a:pos x="3" y="86"/>
              </a:cxn>
              <a:cxn ang="0">
                <a:pos x="129" y="0"/>
              </a:cxn>
              <a:cxn ang="0">
                <a:pos x="263" y="135"/>
              </a:cxn>
              <a:cxn ang="0">
                <a:pos x="287" y="176"/>
              </a:cxn>
              <a:cxn ang="0">
                <a:pos x="287" y="177"/>
              </a:cxn>
              <a:cxn ang="0">
                <a:pos x="289" y="180"/>
              </a:cxn>
              <a:cxn ang="0">
                <a:pos x="383" y="429"/>
              </a:cxn>
            </a:cxnLst>
            <a:rect l="0" t="0" r="r" b="b"/>
            <a:pathLst>
              <a:path w="438" h="695">
                <a:moveTo>
                  <a:pt x="383" y="429"/>
                </a:moveTo>
                <a:lnTo>
                  <a:pt x="421" y="615"/>
                </a:lnTo>
                <a:lnTo>
                  <a:pt x="436" y="689"/>
                </a:lnTo>
                <a:lnTo>
                  <a:pt x="438" y="695"/>
                </a:lnTo>
                <a:lnTo>
                  <a:pt x="84" y="687"/>
                </a:lnTo>
                <a:lnTo>
                  <a:pt x="64" y="690"/>
                </a:lnTo>
                <a:lnTo>
                  <a:pt x="0" y="689"/>
                </a:lnTo>
                <a:lnTo>
                  <a:pt x="2" y="413"/>
                </a:lnTo>
                <a:lnTo>
                  <a:pt x="1" y="309"/>
                </a:lnTo>
                <a:lnTo>
                  <a:pt x="2" y="264"/>
                </a:lnTo>
                <a:lnTo>
                  <a:pt x="1" y="132"/>
                </a:lnTo>
                <a:lnTo>
                  <a:pt x="3" y="108"/>
                </a:lnTo>
                <a:lnTo>
                  <a:pt x="3" y="86"/>
                </a:lnTo>
                <a:lnTo>
                  <a:pt x="129" y="0"/>
                </a:lnTo>
                <a:lnTo>
                  <a:pt x="263" y="135"/>
                </a:lnTo>
                <a:lnTo>
                  <a:pt x="287" y="176"/>
                </a:lnTo>
                <a:lnTo>
                  <a:pt x="287" y="177"/>
                </a:lnTo>
                <a:lnTo>
                  <a:pt x="289" y="180"/>
                </a:lnTo>
                <a:lnTo>
                  <a:pt x="383" y="429"/>
                </a:lnTo>
                <a:close/>
              </a:path>
            </a:pathLst>
          </a:custGeom>
          <a:solidFill>
            <a:srgbClr val="99CC00"/>
          </a:solidFill>
          <a:ln w="12700">
            <a:solidFill>
              <a:schemeClr val="tx1"/>
            </a:solidFill>
            <a:prstDash val="solid"/>
            <a:round/>
            <a:headEnd/>
            <a:tailEnd/>
          </a:ln>
        </p:spPr>
        <p:txBody>
          <a:bodyPr/>
          <a:lstStyle/>
          <a:p>
            <a:endParaRPr lang="en-US" dirty="0"/>
          </a:p>
        </p:txBody>
      </p:sp>
      <p:sp>
        <p:nvSpPr>
          <p:cNvPr id="54" name="Freeform 42"/>
          <p:cNvSpPr>
            <a:spLocks noChangeAspect="1"/>
          </p:cNvSpPr>
          <p:nvPr/>
        </p:nvSpPr>
        <p:spPr bwMode="auto">
          <a:xfrm>
            <a:off x="1709904" y="4732887"/>
            <a:ext cx="494305" cy="585002"/>
          </a:xfrm>
          <a:custGeom>
            <a:avLst/>
            <a:gdLst/>
            <a:ahLst/>
            <a:cxnLst>
              <a:cxn ang="0">
                <a:pos x="450" y="792"/>
              </a:cxn>
              <a:cxn ang="0">
                <a:pos x="423" y="836"/>
              </a:cxn>
              <a:cxn ang="0">
                <a:pos x="404" y="867"/>
              </a:cxn>
              <a:cxn ang="0">
                <a:pos x="257" y="930"/>
              </a:cxn>
              <a:cxn ang="0">
                <a:pos x="255" y="929"/>
              </a:cxn>
              <a:cxn ang="0">
                <a:pos x="140" y="690"/>
              </a:cxn>
              <a:cxn ang="0">
                <a:pos x="62" y="453"/>
              </a:cxn>
              <a:cxn ang="0">
                <a:pos x="0" y="443"/>
              </a:cxn>
              <a:cxn ang="0">
                <a:pos x="50" y="314"/>
              </a:cxn>
              <a:cxn ang="0">
                <a:pos x="335" y="9"/>
              </a:cxn>
              <a:cxn ang="0">
                <a:pos x="343" y="0"/>
              </a:cxn>
              <a:cxn ang="0">
                <a:pos x="340" y="9"/>
              </a:cxn>
              <a:cxn ang="0">
                <a:pos x="339" y="9"/>
              </a:cxn>
              <a:cxn ang="0">
                <a:pos x="329" y="63"/>
              </a:cxn>
              <a:cxn ang="0">
                <a:pos x="350" y="135"/>
              </a:cxn>
              <a:cxn ang="0">
                <a:pos x="348" y="287"/>
              </a:cxn>
              <a:cxn ang="0">
                <a:pos x="485" y="510"/>
              </a:cxn>
              <a:cxn ang="0">
                <a:pos x="481" y="542"/>
              </a:cxn>
              <a:cxn ang="0">
                <a:pos x="450" y="792"/>
              </a:cxn>
            </a:cxnLst>
            <a:rect l="0" t="0" r="r" b="b"/>
            <a:pathLst>
              <a:path w="485" h="930">
                <a:moveTo>
                  <a:pt x="450" y="792"/>
                </a:moveTo>
                <a:lnTo>
                  <a:pt x="423" y="836"/>
                </a:lnTo>
                <a:lnTo>
                  <a:pt x="404" y="867"/>
                </a:lnTo>
                <a:lnTo>
                  <a:pt x="257" y="930"/>
                </a:lnTo>
                <a:lnTo>
                  <a:pt x="255" y="929"/>
                </a:lnTo>
                <a:lnTo>
                  <a:pt x="140" y="690"/>
                </a:lnTo>
                <a:lnTo>
                  <a:pt x="62" y="453"/>
                </a:lnTo>
                <a:lnTo>
                  <a:pt x="0" y="443"/>
                </a:lnTo>
                <a:lnTo>
                  <a:pt x="50" y="314"/>
                </a:lnTo>
                <a:lnTo>
                  <a:pt x="335" y="9"/>
                </a:lnTo>
                <a:lnTo>
                  <a:pt x="343" y="0"/>
                </a:lnTo>
                <a:lnTo>
                  <a:pt x="340" y="9"/>
                </a:lnTo>
                <a:lnTo>
                  <a:pt x="339" y="9"/>
                </a:lnTo>
                <a:lnTo>
                  <a:pt x="329" y="63"/>
                </a:lnTo>
                <a:lnTo>
                  <a:pt x="350" y="135"/>
                </a:lnTo>
                <a:lnTo>
                  <a:pt x="348" y="287"/>
                </a:lnTo>
                <a:lnTo>
                  <a:pt x="485" y="510"/>
                </a:lnTo>
                <a:lnTo>
                  <a:pt x="481" y="542"/>
                </a:lnTo>
                <a:lnTo>
                  <a:pt x="450" y="792"/>
                </a:lnTo>
                <a:close/>
              </a:path>
            </a:pathLst>
          </a:custGeom>
          <a:solidFill>
            <a:srgbClr val="99CC00"/>
          </a:solidFill>
          <a:ln w="12700">
            <a:solidFill>
              <a:schemeClr val="tx1"/>
            </a:solidFill>
            <a:prstDash val="solid"/>
            <a:round/>
            <a:headEnd/>
            <a:tailEnd/>
          </a:ln>
        </p:spPr>
        <p:txBody>
          <a:bodyPr/>
          <a:lstStyle/>
          <a:p>
            <a:endParaRPr lang="en-US" dirty="0"/>
          </a:p>
        </p:txBody>
      </p:sp>
      <p:sp>
        <p:nvSpPr>
          <p:cNvPr id="55" name="Freeform 43"/>
          <p:cNvSpPr>
            <a:spLocks noChangeAspect="1"/>
          </p:cNvSpPr>
          <p:nvPr/>
        </p:nvSpPr>
        <p:spPr bwMode="auto">
          <a:xfrm>
            <a:off x="1397052" y="4501203"/>
            <a:ext cx="663245" cy="556041"/>
          </a:xfrm>
          <a:custGeom>
            <a:avLst/>
            <a:gdLst/>
            <a:ahLst/>
            <a:cxnLst>
              <a:cxn ang="0">
                <a:pos x="0" y="315"/>
              </a:cxn>
              <a:cxn ang="0">
                <a:pos x="127" y="199"/>
              </a:cxn>
              <a:cxn ang="0">
                <a:pos x="273" y="166"/>
              </a:cxn>
              <a:cxn ang="0">
                <a:pos x="348" y="91"/>
              </a:cxn>
              <a:cxn ang="0">
                <a:pos x="415" y="0"/>
              </a:cxn>
              <a:cxn ang="0">
                <a:pos x="433" y="109"/>
              </a:cxn>
              <a:cxn ang="0">
                <a:pos x="497" y="147"/>
              </a:cxn>
              <a:cxn ang="0">
                <a:pos x="591" y="375"/>
              </a:cxn>
              <a:cxn ang="0">
                <a:pos x="601" y="379"/>
              </a:cxn>
              <a:cxn ang="0">
                <a:pos x="651" y="370"/>
              </a:cxn>
              <a:cxn ang="0">
                <a:pos x="643" y="379"/>
              </a:cxn>
              <a:cxn ang="0">
                <a:pos x="358" y="684"/>
              </a:cxn>
              <a:cxn ang="0">
                <a:pos x="308" y="813"/>
              </a:cxn>
              <a:cxn ang="0">
                <a:pos x="273" y="871"/>
              </a:cxn>
              <a:cxn ang="0">
                <a:pos x="264" y="868"/>
              </a:cxn>
              <a:cxn ang="0">
                <a:pos x="193" y="885"/>
              </a:cxn>
              <a:cxn ang="0">
                <a:pos x="163" y="606"/>
              </a:cxn>
              <a:cxn ang="0">
                <a:pos x="72" y="379"/>
              </a:cxn>
              <a:cxn ang="0">
                <a:pos x="0" y="315"/>
              </a:cxn>
            </a:cxnLst>
            <a:rect l="0" t="0" r="r" b="b"/>
            <a:pathLst>
              <a:path w="651" h="885">
                <a:moveTo>
                  <a:pt x="0" y="315"/>
                </a:moveTo>
                <a:lnTo>
                  <a:pt x="127" y="199"/>
                </a:lnTo>
                <a:lnTo>
                  <a:pt x="273" y="166"/>
                </a:lnTo>
                <a:lnTo>
                  <a:pt x="348" y="91"/>
                </a:lnTo>
                <a:lnTo>
                  <a:pt x="415" y="0"/>
                </a:lnTo>
                <a:lnTo>
                  <a:pt x="433" y="109"/>
                </a:lnTo>
                <a:lnTo>
                  <a:pt x="497" y="147"/>
                </a:lnTo>
                <a:lnTo>
                  <a:pt x="591" y="375"/>
                </a:lnTo>
                <a:lnTo>
                  <a:pt x="601" y="379"/>
                </a:lnTo>
                <a:lnTo>
                  <a:pt x="651" y="370"/>
                </a:lnTo>
                <a:lnTo>
                  <a:pt x="643" y="379"/>
                </a:lnTo>
                <a:lnTo>
                  <a:pt x="358" y="684"/>
                </a:lnTo>
                <a:lnTo>
                  <a:pt x="308" y="813"/>
                </a:lnTo>
                <a:lnTo>
                  <a:pt x="273" y="871"/>
                </a:lnTo>
                <a:lnTo>
                  <a:pt x="264" y="868"/>
                </a:lnTo>
                <a:lnTo>
                  <a:pt x="193" y="885"/>
                </a:lnTo>
                <a:lnTo>
                  <a:pt x="163" y="606"/>
                </a:lnTo>
                <a:lnTo>
                  <a:pt x="72" y="379"/>
                </a:lnTo>
                <a:lnTo>
                  <a:pt x="0" y="315"/>
                </a:lnTo>
                <a:close/>
              </a:path>
            </a:pathLst>
          </a:custGeom>
          <a:solidFill>
            <a:srgbClr val="99CC00"/>
          </a:solidFill>
          <a:ln w="12700">
            <a:solidFill>
              <a:schemeClr val="tx1"/>
            </a:solidFill>
            <a:prstDash val="solid"/>
            <a:round/>
            <a:headEnd/>
            <a:tailEnd/>
          </a:ln>
        </p:spPr>
        <p:txBody>
          <a:bodyPr/>
          <a:lstStyle/>
          <a:p>
            <a:endParaRPr lang="en-US" dirty="0"/>
          </a:p>
        </p:txBody>
      </p:sp>
      <p:sp>
        <p:nvSpPr>
          <p:cNvPr id="56" name="Freeform 44"/>
          <p:cNvSpPr>
            <a:spLocks noChangeAspect="1"/>
          </p:cNvSpPr>
          <p:nvPr/>
        </p:nvSpPr>
        <p:spPr bwMode="auto">
          <a:xfrm>
            <a:off x="1149900" y="4670622"/>
            <a:ext cx="442685" cy="616858"/>
          </a:xfrm>
          <a:custGeom>
            <a:avLst/>
            <a:gdLst/>
            <a:ahLst/>
            <a:cxnLst>
              <a:cxn ang="0">
                <a:pos x="0" y="773"/>
              </a:cxn>
              <a:cxn ang="0">
                <a:pos x="76" y="794"/>
              </a:cxn>
              <a:cxn ang="0">
                <a:pos x="78" y="794"/>
              </a:cxn>
              <a:cxn ang="0">
                <a:pos x="87" y="788"/>
              </a:cxn>
              <a:cxn ang="0">
                <a:pos x="151" y="663"/>
              </a:cxn>
              <a:cxn ang="0">
                <a:pos x="76" y="378"/>
              </a:cxn>
              <a:cxn ang="0">
                <a:pos x="175" y="0"/>
              </a:cxn>
              <a:cxn ang="0">
                <a:pos x="222" y="39"/>
              </a:cxn>
              <a:cxn ang="0">
                <a:pos x="233" y="50"/>
              </a:cxn>
              <a:cxn ang="0">
                <a:pos x="241" y="44"/>
              </a:cxn>
              <a:cxn ang="0">
                <a:pos x="313" y="108"/>
              </a:cxn>
              <a:cxn ang="0">
                <a:pos x="404" y="335"/>
              </a:cxn>
              <a:cxn ang="0">
                <a:pos x="434" y="614"/>
              </a:cxn>
              <a:cxn ang="0">
                <a:pos x="410" y="663"/>
              </a:cxn>
              <a:cxn ang="0">
                <a:pos x="416" y="939"/>
              </a:cxn>
              <a:cxn ang="0">
                <a:pos x="380" y="980"/>
              </a:cxn>
              <a:cxn ang="0">
                <a:pos x="356" y="939"/>
              </a:cxn>
              <a:cxn ang="0">
                <a:pos x="222" y="804"/>
              </a:cxn>
              <a:cxn ang="0">
                <a:pos x="96" y="890"/>
              </a:cxn>
              <a:cxn ang="0">
                <a:pos x="76" y="890"/>
              </a:cxn>
              <a:cxn ang="0">
                <a:pos x="0" y="773"/>
              </a:cxn>
            </a:cxnLst>
            <a:rect l="0" t="0" r="r" b="b"/>
            <a:pathLst>
              <a:path w="434" h="980">
                <a:moveTo>
                  <a:pt x="0" y="773"/>
                </a:moveTo>
                <a:lnTo>
                  <a:pt x="76" y="794"/>
                </a:lnTo>
                <a:lnTo>
                  <a:pt x="78" y="794"/>
                </a:lnTo>
                <a:lnTo>
                  <a:pt x="87" y="788"/>
                </a:lnTo>
                <a:lnTo>
                  <a:pt x="151" y="663"/>
                </a:lnTo>
                <a:lnTo>
                  <a:pt x="76" y="378"/>
                </a:lnTo>
                <a:lnTo>
                  <a:pt x="175" y="0"/>
                </a:lnTo>
                <a:lnTo>
                  <a:pt x="222" y="39"/>
                </a:lnTo>
                <a:lnTo>
                  <a:pt x="233" y="50"/>
                </a:lnTo>
                <a:lnTo>
                  <a:pt x="241" y="44"/>
                </a:lnTo>
                <a:lnTo>
                  <a:pt x="313" y="108"/>
                </a:lnTo>
                <a:lnTo>
                  <a:pt x="404" y="335"/>
                </a:lnTo>
                <a:lnTo>
                  <a:pt x="434" y="614"/>
                </a:lnTo>
                <a:lnTo>
                  <a:pt x="410" y="663"/>
                </a:lnTo>
                <a:lnTo>
                  <a:pt x="416" y="939"/>
                </a:lnTo>
                <a:lnTo>
                  <a:pt x="380" y="980"/>
                </a:lnTo>
                <a:lnTo>
                  <a:pt x="356" y="939"/>
                </a:lnTo>
                <a:lnTo>
                  <a:pt x="222" y="804"/>
                </a:lnTo>
                <a:lnTo>
                  <a:pt x="96" y="890"/>
                </a:lnTo>
                <a:lnTo>
                  <a:pt x="76" y="890"/>
                </a:lnTo>
                <a:lnTo>
                  <a:pt x="0" y="773"/>
                </a:lnTo>
                <a:close/>
              </a:path>
            </a:pathLst>
          </a:custGeom>
          <a:solidFill>
            <a:srgbClr val="99CC00"/>
          </a:solidFill>
          <a:ln w="12700">
            <a:solidFill>
              <a:schemeClr val="tx1"/>
            </a:solidFill>
            <a:prstDash val="solid"/>
            <a:round/>
            <a:headEnd/>
            <a:tailEnd/>
          </a:ln>
        </p:spPr>
        <p:txBody>
          <a:bodyPr/>
          <a:lstStyle/>
          <a:p>
            <a:endParaRPr lang="en-US" dirty="0"/>
          </a:p>
        </p:txBody>
      </p:sp>
      <p:sp>
        <p:nvSpPr>
          <p:cNvPr id="57" name="Freeform 45"/>
          <p:cNvSpPr>
            <a:spLocks noChangeAspect="1"/>
          </p:cNvSpPr>
          <p:nvPr/>
        </p:nvSpPr>
        <p:spPr bwMode="auto">
          <a:xfrm>
            <a:off x="1537836" y="5012356"/>
            <a:ext cx="431735" cy="434407"/>
          </a:xfrm>
          <a:custGeom>
            <a:avLst/>
            <a:gdLst/>
            <a:ahLst/>
            <a:cxnLst>
              <a:cxn ang="0">
                <a:pos x="231" y="10"/>
              </a:cxn>
              <a:cxn ang="0">
                <a:pos x="169" y="0"/>
              </a:cxn>
              <a:cxn ang="0">
                <a:pos x="134" y="58"/>
              </a:cxn>
              <a:cxn ang="0">
                <a:pos x="125" y="55"/>
              </a:cxn>
              <a:cxn ang="0">
                <a:pos x="54" y="72"/>
              </a:cxn>
              <a:cxn ang="0">
                <a:pos x="30" y="121"/>
              </a:cxn>
              <a:cxn ang="0">
                <a:pos x="36" y="397"/>
              </a:cxn>
              <a:cxn ang="0">
                <a:pos x="0" y="438"/>
              </a:cxn>
              <a:cxn ang="0">
                <a:pos x="0" y="439"/>
              </a:cxn>
              <a:cxn ang="0">
                <a:pos x="2" y="442"/>
              </a:cxn>
              <a:cxn ang="0">
                <a:pos x="96" y="691"/>
              </a:cxn>
              <a:cxn ang="0">
                <a:pos x="276" y="598"/>
              </a:cxn>
              <a:cxn ang="0">
                <a:pos x="408" y="486"/>
              </a:cxn>
              <a:cxn ang="0">
                <a:pos x="424" y="486"/>
              </a:cxn>
              <a:cxn ang="0">
                <a:pos x="309" y="247"/>
              </a:cxn>
              <a:cxn ang="0">
                <a:pos x="231" y="10"/>
              </a:cxn>
            </a:cxnLst>
            <a:rect l="0" t="0" r="r" b="b"/>
            <a:pathLst>
              <a:path w="424" h="691">
                <a:moveTo>
                  <a:pt x="231" y="10"/>
                </a:moveTo>
                <a:lnTo>
                  <a:pt x="169" y="0"/>
                </a:lnTo>
                <a:lnTo>
                  <a:pt x="134" y="58"/>
                </a:lnTo>
                <a:lnTo>
                  <a:pt x="125" y="55"/>
                </a:lnTo>
                <a:lnTo>
                  <a:pt x="54" y="72"/>
                </a:lnTo>
                <a:lnTo>
                  <a:pt x="30" y="121"/>
                </a:lnTo>
                <a:lnTo>
                  <a:pt x="36" y="397"/>
                </a:lnTo>
                <a:lnTo>
                  <a:pt x="0" y="438"/>
                </a:lnTo>
                <a:lnTo>
                  <a:pt x="0" y="439"/>
                </a:lnTo>
                <a:lnTo>
                  <a:pt x="2" y="442"/>
                </a:lnTo>
                <a:lnTo>
                  <a:pt x="96" y="691"/>
                </a:lnTo>
                <a:lnTo>
                  <a:pt x="276" y="598"/>
                </a:lnTo>
                <a:lnTo>
                  <a:pt x="408" y="486"/>
                </a:lnTo>
                <a:lnTo>
                  <a:pt x="424" y="486"/>
                </a:lnTo>
                <a:lnTo>
                  <a:pt x="309" y="247"/>
                </a:lnTo>
                <a:lnTo>
                  <a:pt x="231" y="10"/>
                </a:lnTo>
                <a:close/>
              </a:path>
            </a:pathLst>
          </a:custGeom>
          <a:solidFill>
            <a:srgbClr val="99CC00"/>
          </a:solidFill>
          <a:ln w="12700">
            <a:solidFill>
              <a:schemeClr val="tx1"/>
            </a:solidFill>
            <a:prstDash val="solid"/>
            <a:round/>
            <a:headEnd/>
            <a:tailEnd/>
          </a:ln>
        </p:spPr>
        <p:txBody>
          <a:bodyPr/>
          <a:lstStyle/>
          <a:p>
            <a:endParaRPr lang="en-US" dirty="0"/>
          </a:p>
        </p:txBody>
      </p:sp>
      <p:sp>
        <p:nvSpPr>
          <p:cNvPr id="58" name="Freeform 46"/>
          <p:cNvSpPr>
            <a:spLocks noChangeAspect="1"/>
          </p:cNvSpPr>
          <p:nvPr/>
        </p:nvSpPr>
        <p:spPr bwMode="auto">
          <a:xfrm>
            <a:off x="711908" y="4945747"/>
            <a:ext cx="536540" cy="396759"/>
          </a:xfrm>
          <a:custGeom>
            <a:avLst/>
            <a:gdLst/>
            <a:ahLst/>
            <a:cxnLst>
              <a:cxn ang="0">
                <a:pos x="430" y="335"/>
              </a:cxn>
              <a:cxn ang="0">
                <a:pos x="360" y="237"/>
              </a:cxn>
              <a:cxn ang="0">
                <a:pos x="214" y="161"/>
              </a:cxn>
              <a:cxn ang="0">
                <a:pos x="6" y="0"/>
              </a:cxn>
              <a:cxn ang="0">
                <a:pos x="0" y="3"/>
              </a:cxn>
              <a:cxn ang="0">
                <a:pos x="60" y="264"/>
              </a:cxn>
              <a:cxn ang="0">
                <a:pos x="115" y="501"/>
              </a:cxn>
              <a:cxn ang="0">
                <a:pos x="137" y="603"/>
              </a:cxn>
              <a:cxn ang="0">
                <a:pos x="141" y="620"/>
              </a:cxn>
              <a:cxn ang="0">
                <a:pos x="260" y="621"/>
              </a:cxn>
              <a:cxn ang="0">
                <a:pos x="360" y="629"/>
              </a:cxn>
              <a:cxn ang="0">
                <a:pos x="525" y="630"/>
              </a:cxn>
              <a:cxn ang="0">
                <a:pos x="524" y="498"/>
              </a:cxn>
              <a:cxn ang="0">
                <a:pos x="526" y="474"/>
              </a:cxn>
              <a:cxn ang="0">
                <a:pos x="526" y="452"/>
              </a:cxn>
              <a:cxn ang="0">
                <a:pos x="506" y="452"/>
              </a:cxn>
              <a:cxn ang="0">
                <a:pos x="430" y="335"/>
              </a:cxn>
            </a:cxnLst>
            <a:rect l="0" t="0" r="r" b="b"/>
            <a:pathLst>
              <a:path w="526" h="630">
                <a:moveTo>
                  <a:pt x="430" y="335"/>
                </a:moveTo>
                <a:lnTo>
                  <a:pt x="360" y="237"/>
                </a:lnTo>
                <a:lnTo>
                  <a:pt x="214" y="161"/>
                </a:lnTo>
                <a:lnTo>
                  <a:pt x="6" y="0"/>
                </a:lnTo>
                <a:lnTo>
                  <a:pt x="0" y="3"/>
                </a:lnTo>
                <a:lnTo>
                  <a:pt x="60" y="264"/>
                </a:lnTo>
                <a:lnTo>
                  <a:pt x="115" y="501"/>
                </a:lnTo>
                <a:lnTo>
                  <a:pt x="137" y="603"/>
                </a:lnTo>
                <a:lnTo>
                  <a:pt x="141" y="620"/>
                </a:lnTo>
                <a:lnTo>
                  <a:pt x="260" y="621"/>
                </a:lnTo>
                <a:lnTo>
                  <a:pt x="360" y="629"/>
                </a:lnTo>
                <a:lnTo>
                  <a:pt x="525" y="630"/>
                </a:lnTo>
                <a:lnTo>
                  <a:pt x="524" y="498"/>
                </a:lnTo>
                <a:lnTo>
                  <a:pt x="526" y="474"/>
                </a:lnTo>
                <a:lnTo>
                  <a:pt x="526" y="452"/>
                </a:lnTo>
                <a:lnTo>
                  <a:pt x="506" y="452"/>
                </a:lnTo>
                <a:lnTo>
                  <a:pt x="430" y="335"/>
                </a:lnTo>
                <a:close/>
              </a:path>
            </a:pathLst>
          </a:custGeom>
          <a:solidFill>
            <a:srgbClr val="99CC00"/>
          </a:solidFill>
          <a:ln w="12700">
            <a:solidFill>
              <a:schemeClr val="tx1"/>
            </a:solidFill>
            <a:prstDash val="solid"/>
            <a:round/>
            <a:headEnd/>
            <a:tailEnd/>
          </a:ln>
        </p:spPr>
        <p:txBody>
          <a:bodyPr/>
          <a:lstStyle/>
          <a:p>
            <a:endParaRPr lang="en-US" dirty="0"/>
          </a:p>
        </p:txBody>
      </p:sp>
      <p:sp>
        <p:nvSpPr>
          <p:cNvPr id="59" name="Freeform 47"/>
          <p:cNvSpPr>
            <a:spLocks noChangeAspect="1"/>
          </p:cNvSpPr>
          <p:nvPr/>
        </p:nvSpPr>
        <p:spPr bwMode="auto">
          <a:xfrm>
            <a:off x="1634819" y="5259968"/>
            <a:ext cx="591289" cy="512601"/>
          </a:xfrm>
          <a:custGeom>
            <a:avLst/>
            <a:gdLst/>
            <a:ahLst/>
            <a:cxnLst>
              <a:cxn ang="0">
                <a:pos x="542" y="808"/>
              </a:cxn>
              <a:cxn ang="0">
                <a:pos x="355" y="817"/>
              </a:cxn>
              <a:cxn ang="0">
                <a:pos x="359" y="750"/>
              </a:cxn>
              <a:cxn ang="0">
                <a:pos x="102" y="717"/>
              </a:cxn>
              <a:cxn ang="0">
                <a:pos x="99" y="688"/>
              </a:cxn>
              <a:cxn ang="0">
                <a:pos x="92" y="661"/>
              </a:cxn>
              <a:cxn ang="0">
                <a:pos x="55" y="564"/>
              </a:cxn>
              <a:cxn ang="0">
                <a:pos x="53" y="558"/>
              </a:cxn>
              <a:cxn ang="0">
                <a:pos x="38" y="484"/>
              </a:cxn>
              <a:cxn ang="0">
                <a:pos x="0" y="298"/>
              </a:cxn>
              <a:cxn ang="0">
                <a:pos x="180" y="205"/>
              </a:cxn>
              <a:cxn ang="0">
                <a:pos x="312" y="93"/>
              </a:cxn>
              <a:cxn ang="0">
                <a:pos x="328" y="93"/>
              </a:cxn>
              <a:cxn ang="0">
                <a:pos x="330" y="94"/>
              </a:cxn>
              <a:cxn ang="0">
                <a:pos x="477" y="31"/>
              </a:cxn>
              <a:cxn ang="0">
                <a:pos x="496" y="0"/>
              </a:cxn>
              <a:cxn ang="0">
                <a:pos x="582" y="79"/>
              </a:cxn>
              <a:cxn ang="0">
                <a:pos x="564" y="558"/>
              </a:cxn>
              <a:cxn ang="0">
                <a:pos x="542" y="808"/>
              </a:cxn>
            </a:cxnLst>
            <a:rect l="0" t="0" r="r" b="b"/>
            <a:pathLst>
              <a:path w="582" h="817">
                <a:moveTo>
                  <a:pt x="542" y="808"/>
                </a:moveTo>
                <a:lnTo>
                  <a:pt x="355" y="817"/>
                </a:lnTo>
                <a:lnTo>
                  <a:pt x="359" y="750"/>
                </a:lnTo>
                <a:lnTo>
                  <a:pt x="102" y="717"/>
                </a:lnTo>
                <a:lnTo>
                  <a:pt x="99" y="688"/>
                </a:lnTo>
                <a:lnTo>
                  <a:pt x="92" y="661"/>
                </a:lnTo>
                <a:lnTo>
                  <a:pt x="55" y="564"/>
                </a:lnTo>
                <a:lnTo>
                  <a:pt x="53" y="558"/>
                </a:lnTo>
                <a:lnTo>
                  <a:pt x="38" y="484"/>
                </a:lnTo>
                <a:lnTo>
                  <a:pt x="0" y="298"/>
                </a:lnTo>
                <a:lnTo>
                  <a:pt x="180" y="205"/>
                </a:lnTo>
                <a:lnTo>
                  <a:pt x="312" y="93"/>
                </a:lnTo>
                <a:lnTo>
                  <a:pt x="328" y="93"/>
                </a:lnTo>
                <a:lnTo>
                  <a:pt x="330" y="94"/>
                </a:lnTo>
                <a:lnTo>
                  <a:pt x="477" y="31"/>
                </a:lnTo>
                <a:lnTo>
                  <a:pt x="496" y="0"/>
                </a:lnTo>
                <a:lnTo>
                  <a:pt x="582" y="79"/>
                </a:lnTo>
                <a:lnTo>
                  <a:pt x="564" y="558"/>
                </a:lnTo>
                <a:lnTo>
                  <a:pt x="542" y="808"/>
                </a:lnTo>
                <a:close/>
              </a:path>
            </a:pathLst>
          </a:custGeom>
          <a:solidFill>
            <a:srgbClr val="99CC00"/>
          </a:solidFill>
          <a:ln w="12700">
            <a:solidFill>
              <a:schemeClr val="tx1"/>
            </a:solidFill>
            <a:prstDash val="solid"/>
            <a:round/>
            <a:headEnd/>
            <a:tailEnd/>
          </a:ln>
        </p:spPr>
        <p:txBody>
          <a:bodyPr/>
          <a:lstStyle/>
          <a:p>
            <a:endParaRPr lang="en-US" dirty="0"/>
          </a:p>
        </p:txBody>
      </p:sp>
      <p:sp>
        <p:nvSpPr>
          <p:cNvPr id="60" name="Freeform 48"/>
          <p:cNvSpPr>
            <a:spLocks noChangeAspect="1"/>
          </p:cNvSpPr>
          <p:nvPr/>
        </p:nvSpPr>
        <p:spPr bwMode="auto">
          <a:xfrm>
            <a:off x="2526446" y="3966882"/>
            <a:ext cx="703916" cy="512601"/>
          </a:xfrm>
          <a:custGeom>
            <a:avLst/>
            <a:gdLst/>
            <a:ahLst/>
            <a:cxnLst>
              <a:cxn ang="0">
                <a:pos x="501" y="0"/>
              </a:cxn>
              <a:cxn ang="0">
                <a:pos x="477" y="15"/>
              </a:cxn>
              <a:cxn ang="0">
                <a:pos x="331" y="322"/>
              </a:cxn>
              <a:cxn ang="0">
                <a:pos x="163" y="115"/>
              </a:cxn>
              <a:cxn ang="0">
                <a:pos x="123" y="72"/>
              </a:cxn>
              <a:cxn ang="0">
                <a:pos x="99" y="246"/>
              </a:cxn>
              <a:cxn ang="0">
                <a:pos x="159" y="331"/>
              </a:cxn>
              <a:cxn ang="0">
                <a:pos x="0" y="546"/>
              </a:cxn>
              <a:cxn ang="0">
                <a:pos x="171" y="682"/>
              </a:cxn>
              <a:cxn ang="0">
                <a:pos x="315" y="784"/>
              </a:cxn>
              <a:cxn ang="0">
                <a:pos x="432" y="817"/>
              </a:cxn>
              <a:cxn ang="0">
                <a:pos x="528" y="675"/>
              </a:cxn>
              <a:cxn ang="0">
                <a:pos x="673" y="585"/>
              </a:cxn>
              <a:cxn ang="0">
                <a:pos x="689" y="567"/>
              </a:cxn>
              <a:cxn ang="0">
                <a:pos x="632" y="489"/>
              </a:cxn>
              <a:cxn ang="0">
                <a:pos x="683" y="426"/>
              </a:cxn>
              <a:cxn ang="0">
                <a:pos x="690" y="307"/>
              </a:cxn>
              <a:cxn ang="0">
                <a:pos x="647" y="198"/>
              </a:cxn>
              <a:cxn ang="0">
                <a:pos x="501" y="0"/>
              </a:cxn>
            </a:cxnLst>
            <a:rect l="0" t="0" r="r" b="b"/>
            <a:pathLst>
              <a:path w="690" h="817">
                <a:moveTo>
                  <a:pt x="501" y="0"/>
                </a:moveTo>
                <a:lnTo>
                  <a:pt x="477" y="15"/>
                </a:lnTo>
                <a:lnTo>
                  <a:pt x="331" y="322"/>
                </a:lnTo>
                <a:lnTo>
                  <a:pt x="163" y="115"/>
                </a:lnTo>
                <a:lnTo>
                  <a:pt x="123" y="72"/>
                </a:lnTo>
                <a:lnTo>
                  <a:pt x="99" y="246"/>
                </a:lnTo>
                <a:lnTo>
                  <a:pt x="159" y="331"/>
                </a:lnTo>
                <a:lnTo>
                  <a:pt x="0" y="546"/>
                </a:lnTo>
                <a:lnTo>
                  <a:pt x="171" y="682"/>
                </a:lnTo>
                <a:lnTo>
                  <a:pt x="315" y="784"/>
                </a:lnTo>
                <a:lnTo>
                  <a:pt x="432" y="817"/>
                </a:lnTo>
                <a:lnTo>
                  <a:pt x="528" y="675"/>
                </a:lnTo>
                <a:lnTo>
                  <a:pt x="673" y="585"/>
                </a:lnTo>
                <a:lnTo>
                  <a:pt x="689" y="567"/>
                </a:lnTo>
                <a:lnTo>
                  <a:pt x="632" y="489"/>
                </a:lnTo>
                <a:lnTo>
                  <a:pt x="683" y="426"/>
                </a:lnTo>
                <a:lnTo>
                  <a:pt x="690" y="307"/>
                </a:lnTo>
                <a:lnTo>
                  <a:pt x="647" y="198"/>
                </a:lnTo>
                <a:lnTo>
                  <a:pt x="501" y="0"/>
                </a:lnTo>
                <a:close/>
              </a:path>
            </a:pathLst>
          </a:custGeom>
          <a:solidFill>
            <a:srgbClr val="99CC00"/>
          </a:solidFill>
          <a:ln w="12700">
            <a:solidFill>
              <a:schemeClr val="tx1"/>
            </a:solidFill>
            <a:prstDash val="solid"/>
            <a:round/>
            <a:headEnd/>
            <a:tailEnd/>
          </a:ln>
        </p:spPr>
        <p:txBody>
          <a:bodyPr/>
          <a:lstStyle/>
          <a:p>
            <a:endParaRPr lang="en-US" dirty="0"/>
          </a:p>
        </p:txBody>
      </p:sp>
      <p:sp>
        <p:nvSpPr>
          <p:cNvPr id="61" name="Freeform 49"/>
          <p:cNvSpPr>
            <a:spLocks noChangeAspect="1"/>
          </p:cNvSpPr>
          <p:nvPr/>
        </p:nvSpPr>
        <p:spPr bwMode="auto">
          <a:xfrm>
            <a:off x="849562" y="5336713"/>
            <a:ext cx="397321" cy="621202"/>
          </a:xfrm>
          <a:custGeom>
            <a:avLst/>
            <a:gdLst/>
            <a:ahLst/>
            <a:cxnLst>
              <a:cxn ang="0">
                <a:pos x="3" y="984"/>
              </a:cxn>
              <a:cxn ang="0">
                <a:pos x="67" y="982"/>
              </a:cxn>
              <a:cxn ang="0">
                <a:pos x="321" y="985"/>
              </a:cxn>
              <a:cxn ang="0">
                <a:pos x="353" y="985"/>
              </a:cxn>
              <a:cxn ang="0">
                <a:pos x="372" y="987"/>
              </a:cxn>
              <a:cxn ang="0">
                <a:pos x="385" y="987"/>
              </a:cxn>
              <a:cxn ang="0">
                <a:pos x="387" y="712"/>
              </a:cxn>
              <a:cxn ang="0">
                <a:pos x="387" y="637"/>
              </a:cxn>
              <a:cxn ang="0">
                <a:pos x="389" y="435"/>
              </a:cxn>
              <a:cxn ang="0">
                <a:pos x="391" y="159"/>
              </a:cxn>
              <a:cxn ang="0">
                <a:pos x="390" y="55"/>
              </a:cxn>
              <a:cxn ang="0">
                <a:pos x="391" y="10"/>
              </a:cxn>
              <a:cxn ang="0">
                <a:pos x="226" y="9"/>
              </a:cxn>
              <a:cxn ang="0">
                <a:pos x="126" y="1"/>
              </a:cxn>
              <a:cxn ang="0">
                <a:pos x="7" y="0"/>
              </a:cxn>
              <a:cxn ang="0">
                <a:pos x="7" y="57"/>
              </a:cxn>
              <a:cxn ang="0">
                <a:pos x="7" y="159"/>
              </a:cxn>
              <a:cxn ang="0">
                <a:pos x="7" y="384"/>
              </a:cxn>
              <a:cxn ang="0">
                <a:pos x="0" y="435"/>
              </a:cxn>
              <a:cxn ang="0">
                <a:pos x="2" y="555"/>
              </a:cxn>
              <a:cxn ang="0">
                <a:pos x="3" y="984"/>
              </a:cxn>
            </a:cxnLst>
            <a:rect l="0" t="0" r="r" b="b"/>
            <a:pathLst>
              <a:path w="391" h="987">
                <a:moveTo>
                  <a:pt x="3" y="984"/>
                </a:moveTo>
                <a:lnTo>
                  <a:pt x="67" y="982"/>
                </a:lnTo>
                <a:lnTo>
                  <a:pt x="321" y="985"/>
                </a:lnTo>
                <a:lnTo>
                  <a:pt x="353" y="985"/>
                </a:lnTo>
                <a:lnTo>
                  <a:pt x="372" y="987"/>
                </a:lnTo>
                <a:lnTo>
                  <a:pt x="385" y="987"/>
                </a:lnTo>
                <a:lnTo>
                  <a:pt x="387" y="712"/>
                </a:lnTo>
                <a:lnTo>
                  <a:pt x="387" y="637"/>
                </a:lnTo>
                <a:lnTo>
                  <a:pt x="389" y="435"/>
                </a:lnTo>
                <a:lnTo>
                  <a:pt x="391" y="159"/>
                </a:lnTo>
                <a:lnTo>
                  <a:pt x="390" y="55"/>
                </a:lnTo>
                <a:lnTo>
                  <a:pt x="391" y="10"/>
                </a:lnTo>
                <a:lnTo>
                  <a:pt x="226" y="9"/>
                </a:lnTo>
                <a:lnTo>
                  <a:pt x="126" y="1"/>
                </a:lnTo>
                <a:lnTo>
                  <a:pt x="7" y="0"/>
                </a:lnTo>
                <a:lnTo>
                  <a:pt x="7" y="57"/>
                </a:lnTo>
                <a:lnTo>
                  <a:pt x="7" y="159"/>
                </a:lnTo>
                <a:lnTo>
                  <a:pt x="7" y="384"/>
                </a:lnTo>
                <a:lnTo>
                  <a:pt x="0" y="435"/>
                </a:lnTo>
                <a:lnTo>
                  <a:pt x="2" y="555"/>
                </a:lnTo>
                <a:lnTo>
                  <a:pt x="3" y="984"/>
                </a:lnTo>
                <a:close/>
              </a:path>
            </a:pathLst>
          </a:custGeom>
          <a:solidFill>
            <a:srgbClr val="99CC00"/>
          </a:solidFill>
          <a:ln w="12700">
            <a:solidFill>
              <a:schemeClr val="tx1"/>
            </a:solidFill>
            <a:prstDash val="solid"/>
            <a:round/>
            <a:headEnd/>
            <a:tailEnd/>
          </a:ln>
        </p:spPr>
        <p:txBody>
          <a:bodyPr/>
          <a:lstStyle/>
          <a:p>
            <a:endParaRPr lang="en-US" dirty="0"/>
          </a:p>
        </p:txBody>
      </p:sp>
      <p:sp>
        <p:nvSpPr>
          <p:cNvPr id="62" name="Freeform 50"/>
          <p:cNvSpPr>
            <a:spLocks noChangeAspect="1"/>
          </p:cNvSpPr>
          <p:nvPr/>
        </p:nvSpPr>
        <p:spPr bwMode="auto">
          <a:xfrm>
            <a:off x="1240627" y="5608942"/>
            <a:ext cx="519333" cy="354766"/>
          </a:xfrm>
          <a:custGeom>
            <a:avLst/>
            <a:gdLst/>
            <a:ahLst/>
            <a:cxnLst>
              <a:cxn ang="0">
                <a:pos x="489" y="161"/>
              </a:cxn>
              <a:cxn ang="0">
                <a:pos x="486" y="132"/>
              </a:cxn>
              <a:cxn ang="0">
                <a:pos x="479" y="105"/>
              </a:cxn>
              <a:cxn ang="0">
                <a:pos x="442" y="8"/>
              </a:cxn>
              <a:cxn ang="0">
                <a:pos x="88" y="0"/>
              </a:cxn>
              <a:cxn ang="0">
                <a:pos x="68" y="3"/>
              </a:cxn>
              <a:cxn ang="0">
                <a:pos x="4" y="2"/>
              </a:cxn>
              <a:cxn ang="0">
                <a:pos x="2" y="204"/>
              </a:cxn>
              <a:cxn ang="0">
                <a:pos x="2" y="279"/>
              </a:cxn>
              <a:cxn ang="0">
                <a:pos x="0" y="554"/>
              </a:cxn>
              <a:cxn ang="0">
                <a:pos x="133" y="555"/>
              </a:cxn>
              <a:cxn ang="0">
                <a:pos x="241" y="555"/>
              </a:cxn>
              <a:cxn ang="0">
                <a:pos x="509" y="563"/>
              </a:cxn>
              <a:cxn ang="0">
                <a:pos x="509" y="278"/>
              </a:cxn>
              <a:cxn ang="0">
                <a:pos x="494" y="213"/>
              </a:cxn>
              <a:cxn ang="0">
                <a:pos x="489" y="161"/>
              </a:cxn>
            </a:cxnLst>
            <a:rect l="0" t="0" r="r" b="b"/>
            <a:pathLst>
              <a:path w="509" h="563">
                <a:moveTo>
                  <a:pt x="489" y="161"/>
                </a:moveTo>
                <a:lnTo>
                  <a:pt x="486" y="132"/>
                </a:lnTo>
                <a:lnTo>
                  <a:pt x="479" y="105"/>
                </a:lnTo>
                <a:lnTo>
                  <a:pt x="442" y="8"/>
                </a:lnTo>
                <a:lnTo>
                  <a:pt x="88" y="0"/>
                </a:lnTo>
                <a:lnTo>
                  <a:pt x="68" y="3"/>
                </a:lnTo>
                <a:lnTo>
                  <a:pt x="4" y="2"/>
                </a:lnTo>
                <a:lnTo>
                  <a:pt x="2" y="204"/>
                </a:lnTo>
                <a:lnTo>
                  <a:pt x="2" y="279"/>
                </a:lnTo>
                <a:lnTo>
                  <a:pt x="0" y="554"/>
                </a:lnTo>
                <a:lnTo>
                  <a:pt x="133" y="555"/>
                </a:lnTo>
                <a:lnTo>
                  <a:pt x="241" y="555"/>
                </a:lnTo>
                <a:lnTo>
                  <a:pt x="509" y="563"/>
                </a:lnTo>
                <a:lnTo>
                  <a:pt x="509" y="278"/>
                </a:lnTo>
                <a:lnTo>
                  <a:pt x="494" y="213"/>
                </a:lnTo>
                <a:lnTo>
                  <a:pt x="489" y="161"/>
                </a:lnTo>
                <a:close/>
              </a:path>
            </a:pathLst>
          </a:custGeom>
          <a:solidFill>
            <a:srgbClr val="99CC00"/>
          </a:solidFill>
          <a:ln w="12700">
            <a:solidFill>
              <a:schemeClr val="tx1"/>
            </a:solidFill>
            <a:prstDash val="solid"/>
            <a:round/>
            <a:headEnd/>
            <a:tailEnd/>
          </a:ln>
        </p:spPr>
        <p:txBody>
          <a:bodyPr/>
          <a:lstStyle/>
          <a:p>
            <a:endParaRPr lang="en-US" dirty="0"/>
          </a:p>
        </p:txBody>
      </p:sp>
      <p:sp>
        <p:nvSpPr>
          <p:cNvPr id="63" name="Freeform 51"/>
          <p:cNvSpPr>
            <a:spLocks noChangeAspect="1"/>
          </p:cNvSpPr>
          <p:nvPr/>
        </p:nvSpPr>
        <p:spPr bwMode="auto">
          <a:xfrm>
            <a:off x="2138510" y="5042765"/>
            <a:ext cx="566261" cy="724012"/>
          </a:xfrm>
          <a:custGeom>
            <a:avLst/>
            <a:gdLst/>
            <a:ahLst/>
            <a:cxnLst>
              <a:cxn ang="0">
                <a:pos x="464" y="1142"/>
              </a:cxn>
              <a:cxn ang="0">
                <a:pos x="315" y="1145"/>
              </a:cxn>
              <a:cxn ang="0">
                <a:pos x="205" y="1149"/>
              </a:cxn>
              <a:cxn ang="0">
                <a:pos x="106" y="1151"/>
              </a:cxn>
              <a:cxn ang="0">
                <a:pos x="46" y="1152"/>
              </a:cxn>
              <a:cxn ang="0">
                <a:pos x="68" y="902"/>
              </a:cxn>
              <a:cxn ang="0">
                <a:pos x="86" y="423"/>
              </a:cxn>
              <a:cxn ang="0">
                <a:pos x="0" y="344"/>
              </a:cxn>
              <a:cxn ang="0">
                <a:pos x="27" y="300"/>
              </a:cxn>
              <a:cxn ang="0">
                <a:pos x="58" y="50"/>
              </a:cxn>
              <a:cxn ang="0">
                <a:pos x="62" y="18"/>
              </a:cxn>
              <a:cxn ang="0">
                <a:pos x="245" y="114"/>
              </a:cxn>
              <a:cxn ang="0">
                <a:pos x="462" y="0"/>
              </a:cxn>
              <a:cxn ang="0">
                <a:pos x="467" y="0"/>
              </a:cxn>
              <a:cxn ang="0">
                <a:pos x="469" y="3"/>
              </a:cxn>
              <a:cxn ang="0">
                <a:pos x="479" y="75"/>
              </a:cxn>
              <a:cxn ang="0">
                <a:pos x="554" y="189"/>
              </a:cxn>
              <a:cxn ang="0">
                <a:pos x="539" y="348"/>
              </a:cxn>
              <a:cxn ang="0">
                <a:pos x="512" y="626"/>
              </a:cxn>
              <a:cxn ang="0">
                <a:pos x="464" y="1142"/>
              </a:cxn>
            </a:cxnLst>
            <a:rect l="0" t="0" r="r" b="b"/>
            <a:pathLst>
              <a:path w="554" h="1152">
                <a:moveTo>
                  <a:pt x="464" y="1142"/>
                </a:moveTo>
                <a:lnTo>
                  <a:pt x="315" y="1145"/>
                </a:lnTo>
                <a:lnTo>
                  <a:pt x="205" y="1149"/>
                </a:lnTo>
                <a:lnTo>
                  <a:pt x="106" y="1151"/>
                </a:lnTo>
                <a:lnTo>
                  <a:pt x="46" y="1152"/>
                </a:lnTo>
                <a:lnTo>
                  <a:pt x="68" y="902"/>
                </a:lnTo>
                <a:lnTo>
                  <a:pt x="86" y="423"/>
                </a:lnTo>
                <a:lnTo>
                  <a:pt x="0" y="344"/>
                </a:lnTo>
                <a:lnTo>
                  <a:pt x="27" y="300"/>
                </a:lnTo>
                <a:lnTo>
                  <a:pt x="58" y="50"/>
                </a:lnTo>
                <a:lnTo>
                  <a:pt x="62" y="18"/>
                </a:lnTo>
                <a:lnTo>
                  <a:pt x="245" y="114"/>
                </a:lnTo>
                <a:lnTo>
                  <a:pt x="462" y="0"/>
                </a:lnTo>
                <a:lnTo>
                  <a:pt x="467" y="0"/>
                </a:lnTo>
                <a:lnTo>
                  <a:pt x="469" y="3"/>
                </a:lnTo>
                <a:lnTo>
                  <a:pt x="479" y="75"/>
                </a:lnTo>
                <a:lnTo>
                  <a:pt x="554" y="189"/>
                </a:lnTo>
                <a:lnTo>
                  <a:pt x="539" y="348"/>
                </a:lnTo>
                <a:lnTo>
                  <a:pt x="512" y="626"/>
                </a:lnTo>
                <a:lnTo>
                  <a:pt x="464" y="1142"/>
                </a:lnTo>
                <a:close/>
              </a:path>
            </a:pathLst>
          </a:custGeom>
          <a:solidFill>
            <a:srgbClr val="99CC00"/>
          </a:solidFill>
          <a:ln w="12700">
            <a:solidFill>
              <a:schemeClr val="tx1"/>
            </a:solidFill>
            <a:prstDash val="solid"/>
            <a:round/>
            <a:headEnd/>
            <a:tailEnd/>
          </a:ln>
        </p:spPr>
        <p:txBody>
          <a:bodyPr/>
          <a:lstStyle/>
          <a:p>
            <a:endParaRPr lang="en-US" dirty="0"/>
          </a:p>
        </p:txBody>
      </p:sp>
      <p:sp>
        <p:nvSpPr>
          <p:cNvPr id="64" name="Freeform 52"/>
          <p:cNvSpPr>
            <a:spLocks noChangeAspect="1"/>
          </p:cNvSpPr>
          <p:nvPr/>
        </p:nvSpPr>
        <p:spPr bwMode="auto">
          <a:xfrm>
            <a:off x="4469254" y="5008012"/>
            <a:ext cx="400450" cy="508257"/>
          </a:xfrm>
          <a:custGeom>
            <a:avLst/>
            <a:gdLst/>
            <a:ahLst/>
            <a:cxnLst>
              <a:cxn ang="0">
                <a:pos x="323" y="394"/>
              </a:cxn>
              <a:cxn ang="0">
                <a:pos x="292" y="162"/>
              </a:cxn>
              <a:cxn ang="0">
                <a:pos x="169" y="127"/>
              </a:cxn>
              <a:cxn ang="0">
                <a:pos x="135" y="88"/>
              </a:cxn>
              <a:cxn ang="0">
                <a:pos x="105" y="0"/>
              </a:cxn>
              <a:cxn ang="0">
                <a:pos x="38" y="27"/>
              </a:cxn>
              <a:cxn ang="0">
                <a:pos x="0" y="97"/>
              </a:cxn>
              <a:cxn ang="0">
                <a:pos x="24" y="160"/>
              </a:cxn>
              <a:cxn ang="0">
                <a:pos x="44" y="756"/>
              </a:cxn>
              <a:cxn ang="0">
                <a:pos x="191" y="774"/>
              </a:cxn>
              <a:cxn ang="0">
                <a:pos x="204" y="781"/>
              </a:cxn>
              <a:cxn ang="0">
                <a:pos x="211" y="807"/>
              </a:cxn>
              <a:cxn ang="0">
                <a:pos x="280" y="709"/>
              </a:cxn>
              <a:cxn ang="0">
                <a:pos x="323" y="684"/>
              </a:cxn>
              <a:cxn ang="0">
                <a:pos x="379" y="541"/>
              </a:cxn>
              <a:cxn ang="0">
                <a:pos x="391" y="505"/>
              </a:cxn>
              <a:cxn ang="0">
                <a:pos x="323" y="394"/>
              </a:cxn>
            </a:cxnLst>
            <a:rect l="0" t="0" r="r" b="b"/>
            <a:pathLst>
              <a:path w="391" h="807">
                <a:moveTo>
                  <a:pt x="323" y="394"/>
                </a:moveTo>
                <a:lnTo>
                  <a:pt x="292" y="162"/>
                </a:lnTo>
                <a:lnTo>
                  <a:pt x="169" y="127"/>
                </a:lnTo>
                <a:lnTo>
                  <a:pt x="135" y="88"/>
                </a:lnTo>
                <a:lnTo>
                  <a:pt x="105" y="0"/>
                </a:lnTo>
                <a:lnTo>
                  <a:pt x="38" y="27"/>
                </a:lnTo>
                <a:lnTo>
                  <a:pt x="0" y="97"/>
                </a:lnTo>
                <a:lnTo>
                  <a:pt x="24" y="160"/>
                </a:lnTo>
                <a:lnTo>
                  <a:pt x="44" y="756"/>
                </a:lnTo>
                <a:lnTo>
                  <a:pt x="191" y="774"/>
                </a:lnTo>
                <a:lnTo>
                  <a:pt x="204" y="781"/>
                </a:lnTo>
                <a:lnTo>
                  <a:pt x="211" y="807"/>
                </a:lnTo>
                <a:lnTo>
                  <a:pt x="280" y="709"/>
                </a:lnTo>
                <a:lnTo>
                  <a:pt x="323" y="684"/>
                </a:lnTo>
                <a:lnTo>
                  <a:pt x="379" y="541"/>
                </a:lnTo>
                <a:lnTo>
                  <a:pt x="391" y="505"/>
                </a:lnTo>
                <a:lnTo>
                  <a:pt x="323" y="394"/>
                </a:lnTo>
                <a:close/>
              </a:path>
            </a:pathLst>
          </a:custGeom>
          <a:solidFill>
            <a:srgbClr val="FF6600"/>
          </a:solidFill>
          <a:ln w="12700" cap="flat" cmpd="sng">
            <a:solidFill>
              <a:schemeClr val="tx1"/>
            </a:solidFill>
            <a:prstDash val="solid"/>
            <a:round/>
            <a:headEnd type="none" w="med" len="med"/>
            <a:tailEnd type="none" w="med" len="med"/>
          </a:ln>
          <a:effectLst/>
        </p:spPr>
        <p:txBody>
          <a:bodyPr/>
          <a:lstStyle/>
          <a:p>
            <a:endParaRPr lang="en-US" dirty="0"/>
          </a:p>
        </p:txBody>
      </p:sp>
      <p:sp>
        <p:nvSpPr>
          <p:cNvPr id="65" name="Freeform 53"/>
          <p:cNvSpPr>
            <a:spLocks noChangeAspect="1"/>
          </p:cNvSpPr>
          <p:nvPr/>
        </p:nvSpPr>
        <p:spPr bwMode="auto">
          <a:xfrm>
            <a:off x="4685121" y="5348298"/>
            <a:ext cx="453635" cy="445991"/>
          </a:xfrm>
          <a:custGeom>
            <a:avLst/>
            <a:gdLst/>
            <a:ahLst/>
            <a:cxnLst>
              <a:cxn ang="0">
                <a:pos x="350" y="692"/>
              </a:cxn>
              <a:cxn ang="0">
                <a:pos x="347" y="693"/>
              </a:cxn>
              <a:cxn ang="0">
                <a:pos x="305" y="698"/>
              </a:cxn>
              <a:cxn ang="0">
                <a:pos x="186" y="708"/>
              </a:cxn>
              <a:cxn ang="0">
                <a:pos x="112" y="453"/>
              </a:cxn>
              <a:cxn ang="0">
                <a:pos x="8" y="356"/>
              </a:cxn>
              <a:cxn ang="0">
                <a:pos x="0" y="266"/>
              </a:cxn>
              <a:cxn ang="0">
                <a:pos x="69" y="168"/>
              </a:cxn>
              <a:cxn ang="0">
                <a:pos x="112" y="143"/>
              </a:cxn>
              <a:cxn ang="0">
                <a:pos x="168" y="0"/>
              </a:cxn>
              <a:cxn ang="0">
                <a:pos x="223" y="6"/>
              </a:cxn>
              <a:cxn ang="0">
                <a:pos x="404" y="26"/>
              </a:cxn>
              <a:cxn ang="0">
                <a:pos x="425" y="29"/>
              </a:cxn>
              <a:cxn ang="0">
                <a:pos x="375" y="89"/>
              </a:cxn>
              <a:cxn ang="0">
                <a:pos x="440" y="188"/>
              </a:cxn>
              <a:cxn ang="0">
                <a:pos x="444" y="185"/>
              </a:cxn>
              <a:cxn ang="0">
                <a:pos x="410" y="416"/>
              </a:cxn>
              <a:cxn ang="0">
                <a:pos x="373" y="590"/>
              </a:cxn>
              <a:cxn ang="0">
                <a:pos x="350" y="692"/>
              </a:cxn>
            </a:cxnLst>
            <a:rect l="0" t="0" r="r" b="b"/>
            <a:pathLst>
              <a:path w="444" h="708">
                <a:moveTo>
                  <a:pt x="350" y="692"/>
                </a:moveTo>
                <a:lnTo>
                  <a:pt x="347" y="693"/>
                </a:lnTo>
                <a:lnTo>
                  <a:pt x="305" y="698"/>
                </a:lnTo>
                <a:lnTo>
                  <a:pt x="186" y="708"/>
                </a:lnTo>
                <a:lnTo>
                  <a:pt x="112" y="453"/>
                </a:lnTo>
                <a:lnTo>
                  <a:pt x="8" y="356"/>
                </a:lnTo>
                <a:lnTo>
                  <a:pt x="0" y="266"/>
                </a:lnTo>
                <a:lnTo>
                  <a:pt x="69" y="168"/>
                </a:lnTo>
                <a:lnTo>
                  <a:pt x="112" y="143"/>
                </a:lnTo>
                <a:lnTo>
                  <a:pt x="168" y="0"/>
                </a:lnTo>
                <a:lnTo>
                  <a:pt x="223" y="6"/>
                </a:lnTo>
                <a:lnTo>
                  <a:pt x="404" y="26"/>
                </a:lnTo>
                <a:lnTo>
                  <a:pt x="425" y="29"/>
                </a:lnTo>
                <a:lnTo>
                  <a:pt x="375" y="89"/>
                </a:lnTo>
                <a:lnTo>
                  <a:pt x="440" y="188"/>
                </a:lnTo>
                <a:lnTo>
                  <a:pt x="444" y="185"/>
                </a:lnTo>
                <a:lnTo>
                  <a:pt x="410" y="416"/>
                </a:lnTo>
                <a:lnTo>
                  <a:pt x="373" y="590"/>
                </a:lnTo>
                <a:lnTo>
                  <a:pt x="350" y="692"/>
                </a:lnTo>
                <a:close/>
              </a:path>
            </a:pathLst>
          </a:custGeom>
          <a:solidFill>
            <a:srgbClr val="FF6600"/>
          </a:solidFill>
          <a:ln w="12700" cap="flat" cmpd="sng">
            <a:solidFill>
              <a:schemeClr val="tx1"/>
            </a:solidFill>
            <a:prstDash val="solid"/>
            <a:round/>
            <a:headEnd type="none" w="med" len="med"/>
            <a:tailEnd type="none" w="med" len="med"/>
          </a:ln>
          <a:effectLst/>
        </p:spPr>
        <p:txBody>
          <a:bodyPr/>
          <a:lstStyle/>
          <a:p>
            <a:endParaRPr lang="en-US" dirty="0"/>
          </a:p>
        </p:txBody>
      </p:sp>
      <p:sp>
        <p:nvSpPr>
          <p:cNvPr id="66" name="Freeform 54"/>
          <p:cNvSpPr>
            <a:spLocks noChangeAspect="1"/>
          </p:cNvSpPr>
          <p:nvPr/>
        </p:nvSpPr>
        <p:spPr bwMode="auto">
          <a:xfrm>
            <a:off x="4564673" y="4608357"/>
            <a:ext cx="411400" cy="502464"/>
          </a:xfrm>
          <a:custGeom>
            <a:avLst/>
            <a:gdLst/>
            <a:ahLst/>
            <a:cxnLst>
              <a:cxn ang="0">
                <a:pos x="230" y="774"/>
              </a:cxn>
              <a:cxn ang="0">
                <a:pos x="199" y="798"/>
              </a:cxn>
              <a:cxn ang="0">
                <a:pos x="76" y="763"/>
              </a:cxn>
              <a:cxn ang="0">
                <a:pos x="42" y="724"/>
              </a:cxn>
              <a:cxn ang="0">
                <a:pos x="12" y="636"/>
              </a:cxn>
              <a:cxn ang="0">
                <a:pos x="21" y="486"/>
              </a:cxn>
              <a:cxn ang="0">
                <a:pos x="0" y="372"/>
              </a:cxn>
              <a:cxn ang="0">
                <a:pos x="46" y="105"/>
              </a:cxn>
              <a:cxn ang="0">
                <a:pos x="84" y="3"/>
              </a:cxn>
              <a:cxn ang="0">
                <a:pos x="115" y="3"/>
              </a:cxn>
              <a:cxn ang="0">
                <a:pos x="133" y="0"/>
              </a:cxn>
              <a:cxn ang="0">
                <a:pos x="253" y="234"/>
              </a:cxn>
              <a:cxn ang="0">
                <a:pos x="310" y="364"/>
              </a:cxn>
              <a:cxn ang="0">
                <a:pos x="402" y="613"/>
              </a:cxn>
              <a:cxn ang="0">
                <a:pos x="376" y="657"/>
              </a:cxn>
              <a:cxn ang="0">
                <a:pos x="230" y="774"/>
              </a:cxn>
            </a:cxnLst>
            <a:rect l="0" t="0" r="r" b="b"/>
            <a:pathLst>
              <a:path w="402" h="798">
                <a:moveTo>
                  <a:pt x="230" y="774"/>
                </a:moveTo>
                <a:lnTo>
                  <a:pt x="199" y="798"/>
                </a:lnTo>
                <a:lnTo>
                  <a:pt x="76" y="763"/>
                </a:lnTo>
                <a:lnTo>
                  <a:pt x="42" y="724"/>
                </a:lnTo>
                <a:lnTo>
                  <a:pt x="12" y="636"/>
                </a:lnTo>
                <a:lnTo>
                  <a:pt x="21" y="486"/>
                </a:lnTo>
                <a:lnTo>
                  <a:pt x="0" y="372"/>
                </a:lnTo>
                <a:lnTo>
                  <a:pt x="46" y="105"/>
                </a:lnTo>
                <a:lnTo>
                  <a:pt x="84" y="3"/>
                </a:lnTo>
                <a:lnTo>
                  <a:pt x="115" y="3"/>
                </a:lnTo>
                <a:lnTo>
                  <a:pt x="133" y="0"/>
                </a:lnTo>
                <a:lnTo>
                  <a:pt x="253" y="234"/>
                </a:lnTo>
                <a:lnTo>
                  <a:pt x="310" y="364"/>
                </a:lnTo>
                <a:lnTo>
                  <a:pt x="402" y="613"/>
                </a:lnTo>
                <a:lnTo>
                  <a:pt x="376" y="657"/>
                </a:lnTo>
                <a:lnTo>
                  <a:pt x="230" y="774"/>
                </a:lnTo>
                <a:close/>
              </a:path>
            </a:pathLst>
          </a:custGeom>
          <a:solidFill>
            <a:srgbClr val="FF6600"/>
          </a:solidFill>
          <a:ln w="12700" cap="flat" cmpd="sng">
            <a:solidFill>
              <a:schemeClr val="tx1"/>
            </a:solidFill>
            <a:prstDash val="solid"/>
            <a:round/>
            <a:headEnd type="none" w="med" len="med"/>
            <a:tailEnd type="none" w="med" len="med"/>
          </a:ln>
          <a:effectLst/>
        </p:spPr>
        <p:txBody>
          <a:bodyPr/>
          <a:lstStyle/>
          <a:p>
            <a:endParaRPr lang="en-US" dirty="0"/>
          </a:p>
        </p:txBody>
      </p:sp>
      <p:sp>
        <p:nvSpPr>
          <p:cNvPr id="67" name="Freeform 55"/>
          <p:cNvSpPr>
            <a:spLocks noChangeAspect="1"/>
          </p:cNvSpPr>
          <p:nvPr/>
        </p:nvSpPr>
        <p:spPr bwMode="auto">
          <a:xfrm>
            <a:off x="4228358" y="5484412"/>
            <a:ext cx="647603" cy="315669"/>
          </a:xfrm>
          <a:custGeom>
            <a:avLst/>
            <a:gdLst/>
            <a:ahLst/>
            <a:cxnLst>
              <a:cxn ang="0">
                <a:pos x="6" y="471"/>
              </a:cxn>
              <a:cxn ang="0">
                <a:pos x="92" y="477"/>
              </a:cxn>
              <a:cxn ang="0">
                <a:pos x="174" y="484"/>
              </a:cxn>
              <a:cxn ang="0">
                <a:pos x="221" y="484"/>
              </a:cxn>
              <a:cxn ang="0">
                <a:pos x="413" y="495"/>
              </a:cxn>
              <a:cxn ang="0">
                <a:pos x="559" y="501"/>
              </a:cxn>
              <a:cxn ang="0">
                <a:pos x="633" y="493"/>
              </a:cxn>
              <a:cxn ang="0">
                <a:pos x="559" y="238"/>
              </a:cxn>
              <a:cxn ang="0">
                <a:pos x="455" y="141"/>
              </a:cxn>
              <a:cxn ang="0">
                <a:pos x="447" y="51"/>
              </a:cxn>
              <a:cxn ang="0">
                <a:pos x="440" y="25"/>
              </a:cxn>
              <a:cxn ang="0">
                <a:pos x="427" y="18"/>
              </a:cxn>
              <a:cxn ang="0">
                <a:pos x="280" y="0"/>
              </a:cxn>
              <a:cxn ang="0">
                <a:pos x="241" y="10"/>
              </a:cxn>
              <a:cxn ang="0">
                <a:pos x="201" y="42"/>
              </a:cxn>
              <a:cxn ang="0">
                <a:pos x="0" y="262"/>
              </a:cxn>
              <a:cxn ang="0">
                <a:pos x="0" y="277"/>
              </a:cxn>
              <a:cxn ang="0">
                <a:pos x="34" y="397"/>
              </a:cxn>
              <a:cxn ang="0">
                <a:pos x="6" y="471"/>
              </a:cxn>
            </a:cxnLst>
            <a:rect l="0" t="0" r="r" b="b"/>
            <a:pathLst>
              <a:path w="633" h="501">
                <a:moveTo>
                  <a:pt x="6" y="471"/>
                </a:moveTo>
                <a:lnTo>
                  <a:pt x="92" y="477"/>
                </a:lnTo>
                <a:lnTo>
                  <a:pt x="174" y="484"/>
                </a:lnTo>
                <a:lnTo>
                  <a:pt x="221" y="484"/>
                </a:lnTo>
                <a:lnTo>
                  <a:pt x="413" y="495"/>
                </a:lnTo>
                <a:lnTo>
                  <a:pt x="559" y="501"/>
                </a:lnTo>
                <a:lnTo>
                  <a:pt x="633" y="493"/>
                </a:lnTo>
                <a:lnTo>
                  <a:pt x="559" y="238"/>
                </a:lnTo>
                <a:lnTo>
                  <a:pt x="455" y="141"/>
                </a:lnTo>
                <a:lnTo>
                  <a:pt x="447" y="51"/>
                </a:lnTo>
                <a:lnTo>
                  <a:pt x="440" y="25"/>
                </a:lnTo>
                <a:lnTo>
                  <a:pt x="427" y="18"/>
                </a:lnTo>
                <a:lnTo>
                  <a:pt x="280" y="0"/>
                </a:lnTo>
                <a:lnTo>
                  <a:pt x="241" y="10"/>
                </a:lnTo>
                <a:lnTo>
                  <a:pt x="201" y="42"/>
                </a:lnTo>
                <a:lnTo>
                  <a:pt x="0" y="262"/>
                </a:lnTo>
                <a:lnTo>
                  <a:pt x="0" y="277"/>
                </a:lnTo>
                <a:lnTo>
                  <a:pt x="34" y="397"/>
                </a:lnTo>
                <a:lnTo>
                  <a:pt x="6" y="471"/>
                </a:lnTo>
                <a:close/>
              </a:path>
            </a:pathLst>
          </a:custGeom>
          <a:solidFill>
            <a:srgbClr val="FF6600"/>
          </a:solidFill>
          <a:ln w="12700" cap="flat" cmpd="sng">
            <a:solidFill>
              <a:schemeClr val="tx1"/>
            </a:solidFill>
            <a:prstDash val="solid"/>
            <a:round/>
            <a:headEnd type="none" w="med" len="med"/>
            <a:tailEnd type="none" w="med" len="med"/>
          </a:ln>
          <a:effectLst/>
        </p:spPr>
        <p:txBody>
          <a:bodyPr/>
          <a:lstStyle/>
          <a:p>
            <a:endParaRPr lang="en-US" dirty="0"/>
          </a:p>
        </p:txBody>
      </p:sp>
      <p:sp>
        <p:nvSpPr>
          <p:cNvPr id="68" name="Freeform 56"/>
          <p:cNvSpPr>
            <a:spLocks noChangeAspect="1"/>
          </p:cNvSpPr>
          <p:nvPr/>
        </p:nvSpPr>
        <p:spPr bwMode="auto">
          <a:xfrm>
            <a:off x="4700764" y="4589533"/>
            <a:ext cx="603803" cy="403999"/>
          </a:xfrm>
          <a:custGeom>
            <a:avLst/>
            <a:gdLst/>
            <a:ahLst/>
            <a:cxnLst>
              <a:cxn ang="0">
                <a:pos x="488" y="382"/>
              </a:cxn>
              <a:cxn ang="0">
                <a:pos x="526" y="240"/>
              </a:cxn>
              <a:cxn ang="0">
                <a:pos x="535" y="214"/>
              </a:cxn>
              <a:cxn ang="0">
                <a:pos x="594" y="153"/>
              </a:cxn>
              <a:cxn ang="0">
                <a:pos x="535" y="78"/>
              </a:cxn>
              <a:cxn ang="0">
                <a:pos x="389" y="138"/>
              </a:cxn>
              <a:cxn ang="0">
                <a:pos x="136" y="39"/>
              </a:cxn>
              <a:cxn ang="0">
                <a:pos x="133" y="36"/>
              </a:cxn>
              <a:cxn ang="0">
                <a:pos x="97" y="0"/>
              </a:cxn>
              <a:cxn ang="0">
                <a:pos x="0" y="30"/>
              </a:cxn>
              <a:cxn ang="0">
                <a:pos x="120" y="264"/>
              </a:cxn>
              <a:cxn ang="0">
                <a:pos x="177" y="394"/>
              </a:cxn>
              <a:cxn ang="0">
                <a:pos x="269" y="643"/>
              </a:cxn>
              <a:cxn ang="0">
                <a:pos x="334" y="523"/>
              </a:cxn>
              <a:cxn ang="0">
                <a:pos x="389" y="489"/>
              </a:cxn>
              <a:cxn ang="0">
                <a:pos x="488" y="382"/>
              </a:cxn>
            </a:cxnLst>
            <a:rect l="0" t="0" r="r" b="b"/>
            <a:pathLst>
              <a:path w="594" h="643">
                <a:moveTo>
                  <a:pt x="488" y="382"/>
                </a:moveTo>
                <a:lnTo>
                  <a:pt x="526" y="240"/>
                </a:lnTo>
                <a:lnTo>
                  <a:pt x="535" y="214"/>
                </a:lnTo>
                <a:lnTo>
                  <a:pt x="594" y="153"/>
                </a:lnTo>
                <a:lnTo>
                  <a:pt x="535" y="78"/>
                </a:lnTo>
                <a:lnTo>
                  <a:pt x="389" y="138"/>
                </a:lnTo>
                <a:lnTo>
                  <a:pt x="136" y="39"/>
                </a:lnTo>
                <a:lnTo>
                  <a:pt x="133" y="36"/>
                </a:lnTo>
                <a:lnTo>
                  <a:pt x="97" y="0"/>
                </a:lnTo>
                <a:lnTo>
                  <a:pt x="0" y="30"/>
                </a:lnTo>
                <a:lnTo>
                  <a:pt x="120" y="264"/>
                </a:lnTo>
                <a:lnTo>
                  <a:pt x="177" y="394"/>
                </a:lnTo>
                <a:lnTo>
                  <a:pt x="269" y="643"/>
                </a:lnTo>
                <a:lnTo>
                  <a:pt x="334" y="523"/>
                </a:lnTo>
                <a:lnTo>
                  <a:pt x="389" y="489"/>
                </a:lnTo>
                <a:lnTo>
                  <a:pt x="488" y="382"/>
                </a:lnTo>
                <a:close/>
              </a:path>
            </a:pathLst>
          </a:custGeom>
          <a:solidFill>
            <a:srgbClr val="FF6600"/>
          </a:solidFill>
          <a:ln w="12700" cap="flat" cmpd="sng">
            <a:solidFill>
              <a:schemeClr val="tx1"/>
            </a:solidFill>
            <a:prstDash val="solid"/>
            <a:round/>
            <a:headEnd type="none" w="med" len="med"/>
            <a:tailEnd type="none" w="med" len="med"/>
          </a:ln>
          <a:effectLst/>
        </p:spPr>
        <p:txBody>
          <a:bodyPr/>
          <a:lstStyle/>
          <a:p>
            <a:endParaRPr lang="en-US" dirty="0"/>
          </a:p>
        </p:txBody>
      </p:sp>
      <p:sp>
        <p:nvSpPr>
          <p:cNvPr id="69" name="Freeform 57"/>
          <p:cNvSpPr>
            <a:spLocks noChangeAspect="1"/>
          </p:cNvSpPr>
          <p:nvPr/>
        </p:nvSpPr>
        <p:spPr bwMode="auto">
          <a:xfrm>
            <a:off x="496040" y="5341058"/>
            <a:ext cx="18771" cy="75297"/>
          </a:xfrm>
          <a:custGeom>
            <a:avLst/>
            <a:gdLst/>
            <a:ahLst/>
            <a:cxnLst>
              <a:cxn ang="0">
                <a:pos x="19" y="0"/>
              </a:cxn>
              <a:cxn ang="0">
                <a:pos x="15" y="22"/>
              </a:cxn>
              <a:cxn ang="0">
                <a:pos x="0" y="121"/>
              </a:cxn>
              <a:cxn ang="0">
                <a:pos x="19" y="0"/>
              </a:cxn>
            </a:cxnLst>
            <a:rect l="0" t="0" r="r" b="b"/>
            <a:pathLst>
              <a:path w="19" h="121">
                <a:moveTo>
                  <a:pt x="19" y="0"/>
                </a:moveTo>
                <a:lnTo>
                  <a:pt x="15" y="22"/>
                </a:lnTo>
                <a:lnTo>
                  <a:pt x="0" y="121"/>
                </a:lnTo>
                <a:lnTo>
                  <a:pt x="19" y="0"/>
                </a:lnTo>
                <a:close/>
              </a:path>
            </a:pathLst>
          </a:custGeom>
          <a:solidFill>
            <a:srgbClr val="006666"/>
          </a:solidFill>
          <a:ln w="12700">
            <a:solidFill>
              <a:schemeClr val="tx1"/>
            </a:solidFill>
            <a:prstDash val="solid"/>
            <a:round/>
            <a:headEnd/>
            <a:tailEnd/>
          </a:ln>
        </p:spPr>
        <p:txBody>
          <a:bodyPr/>
          <a:lstStyle/>
          <a:p>
            <a:endParaRPr lang="en-US" dirty="0"/>
          </a:p>
        </p:txBody>
      </p:sp>
      <p:sp>
        <p:nvSpPr>
          <p:cNvPr id="70" name="Freeform 58"/>
          <p:cNvSpPr>
            <a:spLocks noChangeAspect="1"/>
          </p:cNvSpPr>
          <p:nvPr/>
        </p:nvSpPr>
        <p:spPr bwMode="auto">
          <a:xfrm>
            <a:off x="2939410" y="5160055"/>
            <a:ext cx="534976" cy="599482"/>
          </a:xfrm>
          <a:custGeom>
            <a:avLst/>
            <a:gdLst/>
            <a:ahLst/>
            <a:cxnLst>
              <a:cxn ang="0">
                <a:pos x="0" y="953"/>
              </a:cxn>
              <a:cxn ang="0">
                <a:pos x="217" y="945"/>
              </a:cxn>
              <a:cxn ang="0">
                <a:pos x="266" y="944"/>
              </a:cxn>
              <a:cxn ang="0">
                <a:pos x="347" y="941"/>
              </a:cxn>
              <a:cxn ang="0">
                <a:pos x="374" y="704"/>
              </a:cxn>
              <a:cxn ang="0">
                <a:pos x="472" y="437"/>
              </a:cxn>
              <a:cxn ang="0">
                <a:pos x="524" y="422"/>
              </a:cxn>
              <a:cxn ang="0">
                <a:pos x="508" y="366"/>
              </a:cxn>
              <a:cxn ang="0">
                <a:pos x="479" y="264"/>
              </a:cxn>
              <a:cxn ang="0">
                <a:pos x="450" y="162"/>
              </a:cxn>
              <a:cxn ang="0">
                <a:pos x="425" y="147"/>
              </a:cxn>
              <a:cxn ang="0">
                <a:pos x="251" y="38"/>
              </a:cxn>
              <a:cxn ang="0">
                <a:pos x="183" y="21"/>
              </a:cxn>
              <a:cxn ang="0">
                <a:pos x="139" y="9"/>
              </a:cxn>
              <a:cxn ang="0">
                <a:pos x="98" y="0"/>
              </a:cxn>
              <a:cxn ang="0">
                <a:pos x="71" y="9"/>
              </a:cxn>
              <a:cxn ang="0">
                <a:pos x="8" y="27"/>
              </a:cxn>
              <a:cxn ang="0">
                <a:pos x="3" y="596"/>
              </a:cxn>
              <a:cxn ang="0">
                <a:pos x="12" y="678"/>
              </a:cxn>
              <a:cxn ang="0">
                <a:pos x="0" y="953"/>
              </a:cxn>
            </a:cxnLst>
            <a:rect l="0" t="0" r="r" b="b"/>
            <a:pathLst>
              <a:path w="524" h="953">
                <a:moveTo>
                  <a:pt x="0" y="953"/>
                </a:moveTo>
                <a:lnTo>
                  <a:pt x="217" y="945"/>
                </a:lnTo>
                <a:lnTo>
                  <a:pt x="266" y="944"/>
                </a:lnTo>
                <a:lnTo>
                  <a:pt x="347" y="941"/>
                </a:lnTo>
                <a:lnTo>
                  <a:pt x="374" y="704"/>
                </a:lnTo>
                <a:lnTo>
                  <a:pt x="472" y="437"/>
                </a:lnTo>
                <a:lnTo>
                  <a:pt x="524" y="422"/>
                </a:lnTo>
                <a:lnTo>
                  <a:pt x="508" y="366"/>
                </a:lnTo>
                <a:lnTo>
                  <a:pt x="479" y="264"/>
                </a:lnTo>
                <a:lnTo>
                  <a:pt x="450" y="162"/>
                </a:lnTo>
                <a:lnTo>
                  <a:pt x="425" y="147"/>
                </a:lnTo>
                <a:lnTo>
                  <a:pt x="251" y="38"/>
                </a:lnTo>
                <a:lnTo>
                  <a:pt x="183" y="21"/>
                </a:lnTo>
                <a:lnTo>
                  <a:pt x="139" y="9"/>
                </a:lnTo>
                <a:lnTo>
                  <a:pt x="98" y="0"/>
                </a:lnTo>
                <a:lnTo>
                  <a:pt x="71" y="9"/>
                </a:lnTo>
                <a:lnTo>
                  <a:pt x="8" y="27"/>
                </a:lnTo>
                <a:lnTo>
                  <a:pt x="3" y="596"/>
                </a:lnTo>
                <a:lnTo>
                  <a:pt x="12" y="678"/>
                </a:lnTo>
                <a:lnTo>
                  <a:pt x="0" y="953"/>
                </a:lnTo>
                <a:close/>
              </a:path>
            </a:pathLst>
          </a:custGeom>
          <a:solidFill>
            <a:srgbClr val="FF6600"/>
          </a:solidFill>
          <a:ln w="12700">
            <a:solidFill>
              <a:schemeClr val="tx1"/>
            </a:solidFill>
            <a:prstDash val="solid"/>
            <a:round/>
            <a:headEnd/>
            <a:tailEnd/>
          </a:ln>
        </p:spPr>
        <p:txBody>
          <a:bodyPr/>
          <a:lstStyle/>
          <a:p>
            <a:endParaRPr lang="en-US" dirty="0"/>
          </a:p>
        </p:txBody>
      </p:sp>
      <p:sp>
        <p:nvSpPr>
          <p:cNvPr id="71" name="Freeform 59"/>
          <p:cNvSpPr>
            <a:spLocks noChangeAspect="1"/>
          </p:cNvSpPr>
          <p:nvPr/>
        </p:nvSpPr>
        <p:spPr bwMode="auto">
          <a:xfrm>
            <a:off x="3081757" y="4712615"/>
            <a:ext cx="644474" cy="548801"/>
          </a:xfrm>
          <a:custGeom>
            <a:avLst/>
            <a:gdLst/>
            <a:ahLst/>
            <a:cxnLst>
              <a:cxn ang="0">
                <a:pos x="576" y="270"/>
              </a:cxn>
              <a:cxn ang="0">
                <a:pos x="551" y="163"/>
              </a:cxn>
              <a:cxn ang="0">
                <a:pos x="530" y="72"/>
              </a:cxn>
              <a:cxn ang="0">
                <a:pos x="476" y="43"/>
              </a:cxn>
              <a:cxn ang="0">
                <a:pos x="384" y="0"/>
              </a:cxn>
              <a:cxn ang="0">
                <a:pos x="212" y="201"/>
              </a:cxn>
              <a:cxn ang="0">
                <a:pos x="199" y="187"/>
              </a:cxn>
              <a:cxn ang="0">
                <a:pos x="196" y="159"/>
              </a:cxn>
              <a:cxn ang="0">
                <a:pos x="164" y="135"/>
              </a:cxn>
              <a:cxn ang="0">
                <a:pos x="141" y="162"/>
              </a:cxn>
              <a:cxn ang="0">
                <a:pos x="49" y="405"/>
              </a:cxn>
              <a:cxn ang="0">
                <a:pos x="43" y="406"/>
              </a:cxn>
              <a:cxn ang="0">
                <a:pos x="47" y="652"/>
              </a:cxn>
              <a:cxn ang="0">
                <a:pos x="0" y="721"/>
              </a:cxn>
              <a:cxn ang="0">
                <a:pos x="44" y="733"/>
              </a:cxn>
              <a:cxn ang="0">
                <a:pos x="112" y="750"/>
              </a:cxn>
              <a:cxn ang="0">
                <a:pos x="286" y="859"/>
              </a:cxn>
              <a:cxn ang="0">
                <a:pos x="311" y="874"/>
              </a:cxn>
              <a:cxn ang="0">
                <a:pos x="318" y="846"/>
              </a:cxn>
              <a:cxn ang="0">
                <a:pos x="379" y="550"/>
              </a:cxn>
              <a:cxn ang="0">
                <a:pos x="515" y="457"/>
              </a:cxn>
              <a:cxn ang="0">
                <a:pos x="633" y="498"/>
              </a:cxn>
              <a:cxn ang="0">
                <a:pos x="588" y="321"/>
              </a:cxn>
              <a:cxn ang="0">
                <a:pos x="576" y="270"/>
              </a:cxn>
            </a:cxnLst>
            <a:rect l="0" t="0" r="r" b="b"/>
            <a:pathLst>
              <a:path w="633" h="874">
                <a:moveTo>
                  <a:pt x="576" y="270"/>
                </a:moveTo>
                <a:lnTo>
                  <a:pt x="551" y="163"/>
                </a:lnTo>
                <a:lnTo>
                  <a:pt x="530" y="72"/>
                </a:lnTo>
                <a:lnTo>
                  <a:pt x="476" y="43"/>
                </a:lnTo>
                <a:lnTo>
                  <a:pt x="384" y="0"/>
                </a:lnTo>
                <a:lnTo>
                  <a:pt x="212" y="201"/>
                </a:lnTo>
                <a:lnTo>
                  <a:pt x="199" y="187"/>
                </a:lnTo>
                <a:lnTo>
                  <a:pt x="196" y="159"/>
                </a:lnTo>
                <a:lnTo>
                  <a:pt x="164" y="135"/>
                </a:lnTo>
                <a:lnTo>
                  <a:pt x="141" y="162"/>
                </a:lnTo>
                <a:lnTo>
                  <a:pt x="49" y="405"/>
                </a:lnTo>
                <a:lnTo>
                  <a:pt x="43" y="406"/>
                </a:lnTo>
                <a:lnTo>
                  <a:pt x="47" y="652"/>
                </a:lnTo>
                <a:lnTo>
                  <a:pt x="0" y="721"/>
                </a:lnTo>
                <a:lnTo>
                  <a:pt x="44" y="733"/>
                </a:lnTo>
                <a:lnTo>
                  <a:pt x="112" y="750"/>
                </a:lnTo>
                <a:lnTo>
                  <a:pt x="286" y="859"/>
                </a:lnTo>
                <a:lnTo>
                  <a:pt x="311" y="874"/>
                </a:lnTo>
                <a:lnTo>
                  <a:pt x="318" y="846"/>
                </a:lnTo>
                <a:lnTo>
                  <a:pt x="379" y="550"/>
                </a:lnTo>
                <a:lnTo>
                  <a:pt x="515" y="457"/>
                </a:lnTo>
                <a:lnTo>
                  <a:pt x="633" y="498"/>
                </a:lnTo>
                <a:lnTo>
                  <a:pt x="588" y="321"/>
                </a:lnTo>
                <a:lnTo>
                  <a:pt x="576" y="270"/>
                </a:lnTo>
                <a:close/>
              </a:path>
            </a:pathLst>
          </a:custGeom>
          <a:solidFill>
            <a:srgbClr val="FF6600"/>
          </a:solidFill>
          <a:ln w="12700">
            <a:solidFill>
              <a:schemeClr val="tx1"/>
            </a:solidFill>
            <a:prstDash val="solid"/>
            <a:round/>
            <a:headEnd/>
            <a:tailEnd/>
          </a:ln>
        </p:spPr>
        <p:txBody>
          <a:bodyPr/>
          <a:lstStyle/>
          <a:p>
            <a:endParaRPr lang="en-US" dirty="0"/>
          </a:p>
        </p:txBody>
      </p:sp>
      <p:sp>
        <p:nvSpPr>
          <p:cNvPr id="72" name="Freeform 60"/>
          <p:cNvSpPr>
            <a:spLocks noChangeAspect="1"/>
          </p:cNvSpPr>
          <p:nvPr/>
        </p:nvSpPr>
        <p:spPr bwMode="auto">
          <a:xfrm>
            <a:off x="2567117" y="4682206"/>
            <a:ext cx="564697" cy="524185"/>
          </a:xfrm>
          <a:custGeom>
            <a:avLst/>
            <a:gdLst/>
            <a:ahLst/>
            <a:cxnLst>
              <a:cxn ang="0">
                <a:pos x="552" y="699"/>
              </a:cxn>
              <a:cxn ang="0">
                <a:pos x="505" y="768"/>
              </a:cxn>
              <a:cxn ang="0">
                <a:pos x="464" y="759"/>
              </a:cxn>
              <a:cxn ang="0">
                <a:pos x="437" y="768"/>
              </a:cxn>
              <a:cxn ang="0">
                <a:pos x="374" y="786"/>
              </a:cxn>
              <a:cxn ang="0">
                <a:pos x="299" y="822"/>
              </a:cxn>
              <a:cxn ang="0">
                <a:pos x="145" y="833"/>
              </a:cxn>
              <a:cxn ang="0">
                <a:pos x="134" y="762"/>
              </a:cxn>
              <a:cxn ang="0">
                <a:pos x="59" y="648"/>
              </a:cxn>
              <a:cxn ang="0">
                <a:pos x="49" y="576"/>
              </a:cxn>
              <a:cxn ang="0">
                <a:pos x="47" y="573"/>
              </a:cxn>
              <a:cxn ang="0">
                <a:pos x="0" y="369"/>
              </a:cxn>
              <a:cxn ang="0">
                <a:pos x="0" y="224"/>
              </a:cxn>
              <a:cxn ang="0">
                <a:pos x="91" y="54"/>
              </a:cxn>
              <a:cxn ang="0">
                <a:pos x="145" y="66"/>
              </a:cxn>
              <a:cxn ang="0">
                <a:pos x="291" y="9"/>
              </a:cxn>
              <a:cxn ang="0">
                <a:pos x="320" y="0"/>
              </a:cxn>
              <a:cxn ang="0">
                <a:pos x="291" y="195"/>
              </a:cxn>
              <a:cxn ang="0">
                <a:pos x="437" y="183"/>
              </a:cxn>
              <a:cxn ang="0">
                <a:pos x="554" y="452"/>
              </a:cxn>
              <a:cxn ang="0">
                <a:pos x="548" y="453"/>
              </a:cxn>
              <a:cxn ang="0">
                <a:pos x="552" y="699"/>
              </a:cxn>
            </a:cxnLst>
            <a:rect l="0" t="0" r="r" b="b"/>
            <a:pathLst>
              <a:path w="554" h="833">
                <a:moveTo>
                  <a:pt x="552" y="699"/>
                </a:moveTo>
                <a:lnTo>
                  <a:pt x="505" y="768"/>
                </a:lnTo>
                <a:lnTo>
                  <a:pt x="464" y="759"/>
                </a:lnTo>
                <a:lnTo>
                  <a:pt x="437" y="768"/>
                </a:lnTo>
                <a:lnTo>
                  <a:pt x="374" y="786"/>
                </a:lnTo>
                <a:lnTo>
                  <a:pt x="299" y="822"/>
                </a:lnTo>
                <a:lnTo>
                  <a:pt x="145" y="833"/>
                </a:lnTo>
                <a:lnTo>
                  <a:pt x="134" y="762"/>
                </a:lnTo>
                <a:lnTo>
                  <a:pt x="59" y="648"/>
                </a:lnTo>
                <a:lnTo>
                  <a:pt x="49" y="576"/>
                </a:lnTo>
                <a:lnTo>
                  <a:pt x="47" y="573"/>
                </a:lnTo>
                <a:lnTo>
                  <a:pt x="0" y="369"/>
                </a:lnTo>
                <a:lnTo>
                  <a:pt x="0" y="224"/>
                </a:lnTo>
                <a:lnTo>
                  <a:pt x="91" y="54"/>
                </a:lnTo>
                <a:lnTo>
                  <a:pt x="145" y="66"/>
                </a:lnTo>
                <a:lnTo>
                  <a:pt x="291" y="9"/>
                </a:lnTo>
                <a:lnTo>
                  <a:pt x="320" y="0"/>
                </a:lnTo>
                <a:lnTo>
                  <a:pt x="291" y="195"/>
                </a:lnTo>
                <a:lnTo>
                  <a:pt x="437" y="183"/>
                </a:lnTo>
                <a:lnTo>
                  <a:pt x="554" y="452"/>
                </a:lnTo>
                <a:lnTo>
                  <a:pt x="548" y="453"/>
                </a:lnTo>
                <a:lnTo>
                  <a:pt x="552" y="699"/>
                </a:lnTo>
                <a:close/>
              </a:path>
            </a:pathLst>
          </a:custGeom>
          <a:solidFill>
            <a:srgbClr val="99CC00"/>
          </a:solidFill>
          <a:ln w="12700">
            <a:solidFill>
              <a:schemeClr val="tx1"/>
            </a:solidFill>
            <a:prstDash val="solid"/>
            <a:round/>
            <a:headEnd/>
            <a:tailEnd/>
          </a:ln>
        </p:spPr>
        <p:txBody>
          <a:bodyPr/>
          <a:lstStyle/>
          <a:p>
            <a:endParaRPr lang="en-US" dirty="0"/>
          </a:p>
        </p:txBody>
      </p:sp>
      <p:sp>
        <p:nvSpPr>
          <p:cNvPr id="73" name="Freeform 61"/>
          <p:cNvSpPr>
            <a:spLocks noChangeAspect="1"/>
          </p:cNvSpPr>
          <p:nvPr/>
        </p:nvSpPr>
        <p:spPr bwMode="auto">
          <a:xfrm>
            <a:off x="3906121" y="3804704"/>
            <a:ext cx="297209" cy="63713"/>
          </a:xfrm>
          <a:custGeom>
            <a:avLst/>
            <a:gdLst/>
            <a:ahLst/>
            <a:cxnLst>
              <a:cxn ang="0">
                <a:pos x="0" y="0"/>
              </a:cxn>
              <a:cxn ang="0">
                <a:pos x="200" y="102"/>
              </a:cxn>
              <a:cxn ang="0">
                <a:pos x="294" y="102"/>
              </a:cxn>
              <a:cxn ang="0">
                <a:pos x="0" y="0"/>
              </a:cxn>
            </a:cxnLst>
            <a:rect l="0" t="0" r="r" b="b"/>
            <a:pathLst>
              <a:path w="294" h="102">
                <a:moveTo>
                  <a:pt x="0" y="0"/>
                </a:moveTo>
                <a:lnTo>
                  <a:pt x="200" y="102"/>
                </a:lnTo>
                <a:lnTo>
                  <a:pt x="294" y="102"/>
                </a:lnTo>
                <a:lnTo>
                  <a:pt x="0" y="0"/>
                </a:lnTo>
                <a:close/>
              </a:path>
            </a:pathLst>
          </a:custGeom>
          <a:solidFill>
            <a:srgbClr val="006666">
              <a:alpha val="50000"/>
            </a:srgbClr>
          </a:solidFill>
          <a:ln w="12700">
            <a:solidFill>
              <a:schemeClr val="tx1"/>
            </a:solidFill>
            <a:prstDash val="solid"/>
            <a:round/>
            <a:headEnd/>
            <a:tailEnd/>
          </a:ln>
        </p:spPr>
        <p:txBody>
          <a:bodyPr/>
          <a:lstStyle/>
          <a:p>
            <a:endParaRPr lang="en-US" dirty="0"/>
          </a:p>
        </p:txBody>
      </p:sp>
      <p:sp>
        <p:nvSpPr>
          <p:cNvPr id="74" name="Freeform 62"/>
          <p:cNvSpPr>
            <a:spLocks noChangeAspect="1"/>
          </p:cNvSpPr>
          <p:nvPr/>
        </p:nvSpPr>
        <p:spPr bwMode="auto">
          <a:xfrm>
            <a:off x="4331599" y="4242007"/>
            <a:ext cx="506819" cy="432959"/>
          </a:xfrm>
          <a:custGeom>
            <a:avLst/>
            <a:gdLst/>
            <a:ahLst/>
            <a:cxnLst>
              <a:cxn ang="0">
                <a:pos x="459" y="414"/>
              </a:cxn>
              <a:cxn ang="0">
                <a:pos x="434" y="394"/>
              </a:cxn>
              <a:cxn ang="0">
                <a:pos x="313" y="421"/>
              </a:cxn>
              <a:cxn ang="0">
                <a:pos x="378" y="238"/>
              </a:cxn>
              <a:cxn ang="0">
                <a:pos x="248" y="0"/>
              </a:cxn>
              <a:cxn ang="0">
                <a:pos x="184" y="172"/>
              </a:cxn>
              <a:cxn ang="0">
                <a:pos x="21" y="414"/>
              </a:cxn>
              <a:cxn ang="0">
                <a:pos x="0" y="646"/>
              </a:cxn>
              <a:cxn ang="0">
                <a:pos x="167" y="667"/>
              </a:cxn>
              <a:cxn ang="0">
                <a:pos x="207" y="681"/>
              </a:cxn>
              <a:cxn ang="0">
                <a:pos x="275" y="687"/>
              </a:cxn>
              <a:cxn ang="0">
                <a:pos x="313" y="585"/>
              </a:cxn>
              <a:cxn ang="0">
                <a:pos x="344" y="585"/>
              </a:cxn>
              <a:cxn ang="0">
                <a:pos x="362" y="582"/>
              </a:cxn>
              <a:cxn ang="0">
                <a:pos x="459" y="552"/>
              </a:cxn>
              <a:cxn ang="0">
                <a:pos x="495" y="588"/>
              </a:cxn>
              <a:cxn ang="0">
                <a:pos x="498" y="591"/>
              </a:cxn>
              <a:cxn ang="0">
                <a:pos x="494" y="562"/>
              </a:cxn>
              <a:cxn ang="0">
                <a:pos x="489" y="532"/>
              </a:cxn>
              <a:cxn ang="0">
                <a:pos x="479" y="514"/>
              </a:cxn>
              <a:cxn ang="0">
                <a:pos x="459" y="414"/>
              </a:cxn>
            </a:cxnLst>
            <a:rect l="0" t="0" r="r" b="b"/>
            <a:pathLst>
              <a:path w="498" h="687">
                <a:moveTo>
                  <a:pt x="459" y="414"/>
                </a:moveTo>
                <a:lnTo>
                  <a:pt x="434" y="394"/>
                </a:lnTo>
                <a:lnTo>
                  <a:pt x="313" y="421"/>
                </a:lnTo>
                <a:lnTo>
                  <a:pt x="378" y="238"/>
                </a:lnTo>
                <a:lnTo>
                  <a:pt x="248" y="0"/>
                </a:lnTo>
                <a:lnTo>
                  <a:pt x="184" y="172"/>
                </a:lnTo>
                <a:lnTo>
                  <a:pt x="21" y="414"/>
                </a:lnTo>
                <a:lnTo>
                  <a:pt x="0" y="646"/>
                </a:lnTo>
                <a:lnTo>
                  <a:pt x="167" y="667"/>
                </a:lnTo>
                <a:lnTo>
                  <a:pt x="207" y="681"/>
                </a:lnTo>
                <a:lnTo>
                  <a:pt x="275" y="687"/>
                </a:lnTo>
                <a:lnTo>
                  <a:pt x="313" y="585"/>
                </a:lnTo>
                <a:lnTo>
                  <a:pt x="344" y="585"/>
                </a:lnTo>
                <a:lnTo>
                  <a:pt x="362" y="582"/>
                </a:lnTo>
                <a:lnTo>
                  <a:pt x="459" y="552"/>
                </a:lnTo>
                <a:lnTo>
                  <a:pt x="495" y="588"/>
                </a:lnTo>
                <a:lnTo>
                  <a:pt x="498" y="591"/>
                </a:lnTo>
                <a:lnTo>
                  <a:pt x="494" y="562"/>
                </a:lnTo>
                <a:lnTo>
                  <a:pt x="489" y="532"/>
                </a:lnTo>
                <a:lnTo>
                  <a:pt x="479" y="514"/>
                </a:lnTo>
                <a:lnTo>
                  <a:pt x="459" y="414"/>
                </a:lnTo>
                <a:close/>
              </a:path>
            </a:pathLst>
          </a:custGeom>
          <a:solidFill>
            <a:srgbClr val="FF6600"/>
          </a:solidFill>
          <a:ln w="12700" cap="flat" cmpd="sng">
            <a:solidFill>
              <a:schemeClr val="tx1"/>
            </a:solidFill>
            <a:prstDash val="solid"/>
            <a:round/>
            <a:headEnd type="none" w="med" len="med"/>
            <a:tailEnd type="none" w="med" len="med"/>
          </a:ln>
          <a:effectLst/>
        </p:spPr>
        <p:txBody>
          <a:bodyPr/>
          <a:lstStyle/>
          <a:p>
            <a:endParaRPr lang="en-US" dirty="0"/>
          </a:p>
        </p:txBody>
      </p:sp>
      <p:sp>
        <p:nvSpPr>
          <p:cNvPr id="75" name="Freeform 63"/>
          <p:cNvSpPr>
            <a:spLocks noChangeAspect="1"/>
          </p:cNvSpPr>
          <p:nvPr/>
        </p:nvSpPr>
        <p:spPr bwMode="auto">
          <a:xfrm>
            <a:off x="2862761" y="4234767"/>
            <a:ext cx="633524" cy="732700"/>
          </a:xfrm>
          <a:custGeom>
            <a:avLst/>
            <a:gdLst/>
            <a:ahLst/>
            <a:cxnLst>
              <a:cxn ang="0">
                <a:pos x="599" y="759"/>
              </a:cxn>
              <a:cxn ang="0">
                <a:pos x="558" y="526"/>
              </a:cxn>
              <a:cxn ang="0">
                <a:pos x="583" y="379"/>
              </a:cxn>
              <a:cxn ang="0">
                <a:pos x="622" y="384"/>
              </a:cxn>
              <a:cxn ang="0">
                <a:pos x="584" y="310"/>
              </a:cxn>
              <a:cxn ang="0">
                <a:pos x="566" y="262"/>
              </a:cxn>
              <a:cxn ang="0">
                <a:pos x="568" y="168"/>
              </a:cxn>
              <a:cxn ang="0">
                <a:pos x="504" y="118"/>
              </a:cxn>
              <a:cxn ang="0">
                <a:pos x="438" y="67"/>
              </a:cxn>
              <a:cxn ang="0">
                <a:pos x="353" y="0"/>
              </a:cxn>
              <a:cxn ang="0">
                <a:pos x="302" y="63"/>
              </a:cxn>
              <a:cxn ang="0">
                <a:pos x="359" y="141"/>
              </a:cxn>
              <a:cxn ang="0">
                <a:pos x="343" y="159"/>
              </a:cxn>
              <a:cxn ang="0">
                <a:pos x="198" y="249"/>
              </a:cxn>
              <a:cxn ang="0">
                <a:pos x="102" y="391"/>
              </a:cxn>
              <a:cxn ang="0">
                <a:pos x="26" y="568"/>
              </a:cxn>
              <a:cxn ang="0">
                <a:pos x="0" y="556"/>
              </a:cxn>
              <a:cxn ang="0">
                <a:pos x="30" y="712"/>
              </a:cxn>
              <a:cxn ang="0">
                <a:pos x="1" y="907"/>
              </a:cxn>
              <a:cxn ang="0">
                <a:pos x="147" y="895"/>
              </a:cxn>
              <a:cxn ang="0">
                <a:pos x="264" y="1164"/>
              </a:cxn>
              <a:cxn ang="0">
                <a:pos x="356" y="921"/>
              </a:cxn>
              <a:cxn ang="0">
                <a:pos x="379" y="894"/>
              </a:cxn>
              <a:cxn ang="0">
                <a:pos x="411" y="918"/>
              </a:cxn>
              <a:cxn ang="0">
                <a:pos x="414" y="946"/>
              </a:cxn>
              <a:cxn ang="0">
                <a:pos x="427" y="960"/>
              </a:cxn>
              <a:cxn ang="0">
                <a:pos x="599" y="759"/>
              </a:cxn>
            </a:cxnLst>
            <a:rect l="0" t="0" r="r" b="b"/>
            <a:pathLst>
              <a:path w="622" h="1164">
                <a:moveTo>
                  <a:pt x="599" y="759"/>
                </a:moveTo>
                <a:lnTo>
                  <a:pt x="558" y="526"/>
                </a:lnTo>
                <a:lnTo>
                  <a:pt x="583" y="379"/>
                </a:lnTo>
                <a:lnTo>
                  <a:pt x="622" y="384"/>
                </a:lnTo>
                <a:lnTo>
                  <a:pt x="584" y="310"/>
                </a:lnTo>
                <a:lnTo>
                  <a:pt x="566" y="262"/>
                </a:lnTo>
                <a:lnTo>
                  <a:pt x="568" y="168"/>
                </a:lnTo>
                <a:lnTo>
                  <a:pt x="504" y="118"/>
                </a:lnTo>
                <a:lnTo>
                  <a:pt x="438" y="67"/>
                </a:lnTo>
                <a:lnTo>
                  <a:pt x="353" y="0"/>
                </a:lnTo>
                <a:lnTo>
                  <a:pt x="302" y="63"/>
                </a:lnTo>
                <a:lnTo>
                  <a:pt x="359" y="141"/>
                </a:lnTo>
                <a:lnTo>
                  <a:pt x="343" y="159"/>
                </a:lnTo>
                <a:lnTo>
                  <a:pt x="198" y="249"/>
                </a:lnTo>
                <a:lnTo>
                  <a:pt x="102" y="391"/>
                </a:lnTo>
                <a:lnTo>
                  <a:pt x="26" y="568"/>
                </a:lnTo>
                <a:lnTo>
                  <a:pt x="0" y="556"/>
                </a:lnTo>
                <a:lnTo>
                  <a:pt x="30" y="712"/>
                </a:lnTo>
                <a:lnTo>
                  <a:pt x="1" y="907"/>
                </a:lnTo>
                <a:lnTo>
                  <a:pt x="147" y="895"/>
                </a:lnTo>
                <a:lnTo>
                  <a:pt x="264" y="1164"/>
                </a:lnTo>
                <a:lnTo>
                  <a:pt x="356" y="921"/>
                </a:lnTo>
                <a:lnTo>
                  <a:pt x="379" y="894"/>
                </a:lnTo>
                <a:lnTo>
                  <a:pt x="411" y="918"/>
                </a:lnTo>
                <a:lnTo>
                  <a:pt x="414" y="946"/>
                </a:lnTo>
                <a:lnTo>
                  <a:pt x="427" y="960"/>
                </a:lnTo>
                <a:lnTo>
                  <a:pt x="599" y="759"/>
                </a:lnTo>
                <a:close/>
              </a:path>
            </a:pathLst>
          </a:custGeom>
          <a:solidFill>
            <a:srgbClr val="99CC00"/>
          </a:solidFill>
          <a:ln w="12700">
            <a:solidFill>
              <a:schemeClr val="tx1"/>
            </a:solidFill>
            <a:prstDash val="solid"/>
            <a:round/>
            <a:headEnd/>
            <a:tailEnd/>
          </a:ln>
        </p:spPr>
        <p:txBody>
          <a:bodyPr/>
          <a:lstStyle/>
          <a:p>
            <a:endParaRPr lang="en-US" dirty="0"/>
          </a:p>
        </p:txBody>
      </p:sp>
      <p:sp>
        <p:nvSpPr>
          <p:cNvPr id="76" name="Freeform 64"/>
          <p:cNvSpPr>
            <a:spLocks noChangeAspect="1"/>
          </p:cNvSpPr>
          <p:nvPr/>
        </p:nvSpPr>
        <p:spPr bwMode="auto">
          <a:xfrm>
            <a:off x="3037958" y="3869865"/>
            <a:ext cx="423914" cy="479296"/>
          </a:xfrm>
          <a:custGeom>
            <a:avLst/>
            <a:gdLst/>
            <a:ahLst/>
            <a:cxnLst>
              <a:cxn ang="0">
                <a:pos x="0" y="153"/>
              </a:cxn>
              <a:cxn ang="0">
                <a:pos x="122" y="55"/>
              </a:cxn>
              <a:cxn ang="0">
                <a:pos x="190" y="0"/>
              </a:cxn>
              <a:cxn ang="0">
                <a:pos x="267" y="193"/>
              </a:cxn>
              <a:cxn ang="0">
                <a:pos x="379" y="274"/>
              </a:cxn>
              <a:cxn ang="0">
                <a:pos x="378" y="346"/>
              </a:cxn>
              <a:cxn ang="0">
                <a:pos x="352" y="457"/>
              </a:cxn>
              <a:cxn ang="0">
                <a:pos x="416" y="762"/>
              </a:cxn>
              <a:cxn ang="0">
                <a:pos x="397" y="747"/>
              </a:cxn>
              <a:cxn ang="0">
                <a:pos x="333" y="697"/>
              </a:cxn>
              <a:cxn ang="0">
                <a:pos x="267" y="646"/>
              </a:cxn>
              <a:cxn ang="0">
                <a:pos x="182" y="579"/>
              </a:cxn>
              <a:cxn ang="0">
                <a:pos x="189" y="460"/>
              </a:cxn>
              <a:cxn ang="0">
                <a:pos x="146" y="351"/>
              </a:cxn>
              <a:cxn ang="0">
                <a:pos x="0" y="153"/>
              </a:cxn>
            </a:cxnLst>
            <a:rect l="0" t="0" r="r" b="b"/>
            <a:pathLst>
              <a:path w="416" h="762">
                <a:moveTo>
                  <a:pt x="0" y="153"/>
                </a:moveTo>
                <a:lnTo>
                  <a:pt x="122" y="55"/>
                </a:lnTo>
                <a:lnTo>
                  <a:pt x="190" y="0"/>
                </a:lnTo>
                <a:lnTo>
                  <a:pt x="267" y="193"/>
                </a:lnTo>
                <a:lnTo>
                  <a:pt x="379" y="274"/>
                </a:lnTo>
                <a:lnTo>
                  <a:pt x="378" y="346"/>
                </a:lnTo>
                <a:lnTo>
                  <a:pt x="352" y="457"/>
                </a:lnTo>
                <a:lnTo>
                  <a:pt x="416" y="762"/>
                </a:lnTo>
                <a:lnTo>
                  <a:pt x="397" y="747"/>
                </a:lnTo>
                <a:lnTo>
                  <a:pt x="333" y="697"/>
                </a:lnTo>
                <a:lnTo>
                  <a:pt x="267" y="646"/>
                </a:lnTo>
                <a:lnTo>
                  <a:pt x="182" y="579"/>
                </a:lnTo>
                <a:lnTo>
                  <a:pt x="189" y="460"/>
                </a:lnTo>
                <a:lnTo>
                  <a:pt x="146" y="351"/>
                </a:lnTo>
                <a:lnTo>
                  <a:pt x="0" y="153"/>
                </a:lnTo>
                <a:close/>
              </a:path>
            </a:pathLst>
          </a:custGeom>
          <a:solidFill>
            <a:srgbClr val="99CC00"/>
          </a:solidFill>
          <a:ln w="12700">
            <a:solidFill>
              <a:schemeClr val="tx1"/>
            </a:solidFill>
            <a:prstDash val="solid"/>
            <a:round/>
            <a:headEnd/>
            <a:tailEnd/>
          </a:ln>
        </p:spPr>
        <p:txBody>
          <a:bodyPr/>
          <a:lstStyle/>
          <a:p>
            <a:endParaRPr lang="en-US" dirty="0"/>
          </a:p>
        </p:txBody>
      </p:sp>
      <p:sp>
        <p:nvSpPr>
          <p:cNvPr id="77" name="Freeform 65"/>
          <p:cNvSpPr>
            <a:spLocks noChangeAspect="1"/>
          </p:cNvSpPr>
          <p:nvPr/>
        </p:nvSpPr>
        <p:spPr bwMode="auto">
          <a:xfrm>
            <a:off x="5345238" y="4263727"/>
            <a:ext cx="463020" cy="253404"/>
          </a:xfrm>
          <a:custGeom>
            <a:avLst/>
            <a:gdLst/>
            <a:ahLst/>
            <a:cxnLst>
              <a:cxn ang="0">
                <a:pos x="453" y="204"/>
              </a:cxn>
              <a:cxn ang="0">
                <a:pos x="446" y="184"/>
              </a:cxn>
              <a:cxn ang="0">
                <a:pos x="446" y="183"/>
              </a:cxn>
              <a:cxn ang="0">
                <a:pos x="345" y="9"/>
              </a:cxn>
              <a:cxn ang="0">
                <a:pos x="288" y="0"/>
              </a:cxn>
              <a:cxn ang="0">
                <a:pos x="271" y="28"/>
              </a:cxn>
              <a:cxn ang="0">
                <a:pos x="17" y="85"/>
              </a:cxn>
              <a:cxn ang="0">
                <a:pos x="11" y="190"/>
              </a:cxn>
              <a:cxn ang="0">
                <a:pos x="11" y="204"/>
              </a:cxn>
              <a:cxn ang="0">
                <a:pos x="3" y="324"/>
              </a:cxn>
              <a:cxn ang="0">
                <a:pos x="0" y="381"/>
              </a:cxn>
              <a:cxn ang="0">
                <a:pos x="47" y="406"/>
              </a:cxn>
              <a:cxn ang="0">
                <a:pos x="193" y="394"/>
              </a:cxn>
              <a:cxn ang="0">
                <a:pos x="225" y="376"/>
              </a:cxn>
              <a:cxn ang="0">
                <a:pos x="408" y="207"/>
              </a:cxn>
              <a:cxn ang="0">
                <a:pos x="453" y="204"/>
              </a:cxn>
            </a:cxnLst>
            <a:rect l="0" t="0" r="r" b="b"/>
            <a:pathLst>
              <a:path w="453" h="406">
                <a:moveTo>
                  <a:pt x="453" y="204"/>
                </a:moveTo>
                <a:lnTo>
                  <a:pt x="446" y="184"/>
                </a:lnTo>
                <a:lnTo>
                  <a:pt x="446" y="183"/>
                </a:lnTo>
                <a:lnTo>
                  <a:pt x="345" y="9"/>
                </a:lnTo>
                <a:lnTo>
                  <a:pt x="288" y="0"/>
                </a:lnTo>
                <a:lnTo>
                  <a:pt x="271" y="28"/>
                </a:lnTo>
                <a:lnTo>
                  <a:pt x="17" y="85"/>
                </a:lnTo>
                <a:lnTo>
                  <a:pt x="11" y="190"/>
                </a:lnTo>
                <a:lnTo>
                  <a:pt x="11" y="204"/>
                </a:lnTo>
                <a:lnTo>
                  <a:pt x="3" y="324"/>
                </a:lnTo>
                <a:lnTo>
                  <a:pt x="0" y="381"/>
                </a:lnTo>
                <a:lnTo>
                  <a:pt x="47" y="406"/>
                </a:lnTo>
                <a:lnTo>
                  <a:pt x="193" y="394"/>
                </a:lnTo>
                <a:lnTo>
                  <a:pt x="225" y="376"/>
                </a:lnTo>
                <a:lnTo>
                  <a:pt x="408" y="207"/>
                </a:lnTo>
                <a:lnTo>
                  <a:pt x="453" y="204"/>
                </a:lnTo>
                <a:close/>
              </a:path>
            </a:pathLst>
          </a:custGeom>
          <a:solidFill>
            <a:srgbClr val="FFFF00"/>
          </a:solidFill>
          <a:ln w="12700" cap="flat" cmpd="sng">
            <a:solidFill>
              <a:schemeClr val="tx1"/>
            </a:solidFill>
            <a:prstDash val="solid"/>
            <a:round/>
            <a:headEnd type="none" w="med" len="med"/>
            <a:tailEnd type="none" w="med" len="med"/>
          </a:ln>
          <a:effectLst/>
        </p:spPr>
        <p:txBody>
          <a:bodyPr/>
          <a:lstStyle/>
          <a:p>
            <a:endParaRPr lang="en-US" dirty="0"/>
          </a:p>
        </p:txBody>
      </p:sp>
      <p:sp>
        <p:nvSpPr>
          <p:cNvPr id="78" name="Freeform 66"/>
          <p:cNvSpPr>
            <a:spLocks noChangeAspect="1"/>
          </p:cNvSpPr>
          <p:nvPr/>
        </p:nvSpPr>
        <p:spPr bwMode="auto">
          <a:xfrm>
            <a:off x="5065236" y="5003668"/>
            <a:ext cx="524026" cy="499568"/>
          </a:xfrm>
          <a:custGeom>
            <a:avLst/>
            <a:gdLst/>
            <a:ahLst/>
            <a:cxnLst>
              <a:cxn ang="0">
                <a:pos x="436" y="153"/>
              </a:cxn>
              <a:cxn ang="0">
                <a:pos x="467" y="371"/>
              </a:cxn>
              <a:cxn ang="0">
                <a:pos x="479" y="395"/>
              </a:cxn>
              <a:cxn ang="0">
                <a:pos x="512" y="417"/>
              </a:cxn>
              <a:cxn ang="0">
                <a:pos x="428" y="533"/>
              </a:cxn>
              <a:cxn ang="0">
                <a:pos x="298" y="663"/>
              </a:cxn>
              <a:cxn ang="0">
                <a:pos x="246" y="725"/>
              </a:cxn>
              <a:cxn ang="0">
                <a:pos x="182" y="794"/>
              </a:cxn>
              <a:cxn ang="0">
                <a:pos x="55" y="689"/>
              </a:cxn>
              <a:cxn ang="0">
                <a:pos x="69" y="734"/>
              </a:cxn>
              <a:cxn ang="0">
                <a:pos x="65" y="737"/>
              </a:cxn>
              <a:cxn ang="0">
                <a:pos x="0" y="638"/>
              </a:cxn>
              <a:cxn ang="0">
                <a:pos x="50" y="578"/>
              </a:cxn>
              <a:cxn ang="0">
                <a:pos x="80" y="419"/>
              </a:cxn>
              <a:cxn ang="0">
                <a:pos x="127" y="339"/>
              </a:cxn>
              <a:cxn ang="0">
                <a:pos x="270" y="0"/>
              </a:cxn>
              <a:cxn ang="0">
                <a:pos x="341" y="135"/>
              </a:cxn>
              <a:cxn ang="0">
                <a:pos x="352" y="156"/>
              </a:cxn>
              <a:cxn ang="0">
                <a:pos x="436" y="153"/>
              </a:cxn>
            </a:cxnLst>
            <a:rect l="0" t="0" r="r" b="b"/>
            <a:pathLst>
              <a:path w="512" h="794">
                <a:moveTo>
                  <a:pt x="436" y="153"/>
                </a:moveTo>
                <a:lnTo>
                  <a:pt x="467" y="371"/>
                </a:lnTo>
                <a:lnTo>
                  <a:pt x="479" y="395"/>
                </a:lnTo>
                <a:lnTo>
                  <a:pt x="512" y="417"/>
                </a:lnTo>
                <a:lnTo>
                  <a:pt x="428" y="533"/>
                </a:lnTo>
                <a:lnTo>
                  <a:pt x="298" y="663"/>
                </a:lnTo>
                <a:lnTo>
                  <a:pt x="246" y="725"/>
                </a:lnTo>
                <a:lnTo>
                  <a:pt x="182" y="794"/>
                </a:lnTo>
                <a:lnTo>
                  <a:pt x="55" y="689"/>
                </a:lnTo>
                <a:lnTo>
                  <a:pt x="69" y="734"/>
                </a:lnTo>
                <a:lnTo>
                  <a:pt x="65" y="737"/>
                </a:lnTo>
                <a:lnTo>
                  <a:pt x="0" y="638"/>
                </a:lnTo>
                <a:lnTo>
                  <a:pt x="50" y="578"/>
                </a:lnTo>
                <a:lnTo>
                  <a:pt x="80" y="419"/>
                </a:lnTo>
                <a:lnTo>
                  <a:pt x="127" y="339"/>
                </a:lnTo>
                <a:lnTo>
                  <a:pt x="270" y="0"/>
                </a:lnTo>
                <a:lnTo>
                  <a:pt x="341" y="135"/>
                </a:lnTo>
                <a:lnTo>
                  <a:pt x="352" y="156"/>
                </a:lnTo>
                <a:lnTo>
                  <a:pt x="436" y="153"/>
                </a:lnTo>
                <a:close/>
              </a:path>
            </a:pathLst>
          </a:custGeom>
          <a:solidFill>
            <a:srgbClr val="FF6600"/>
          </a:solidFill>
          <a:ln w="12700" cap="flat" cmpd="sng">
            <a:solidFill>
              <a:schemeClr val="tx1"/>
            </a:solidFill>
            <a:prstDash val="solid"/>
            <a:round/>
            <a:headEnd type="none" w="med" len="med"/>
            <a:tailEnd type="none" w="med" len="med"/>
          </a:ln>
          <a:effectLst/>
        </p:spPr>
        <p:txBody>
          <a:bodyPr/>
          <a:lstStyle/>
          <a:p>
            <a:endParaRPr lang="en-US" dirty="0"/>
          </a:p>
        </p:txBody>
      </p:sp>
      <p:sp>
        <p:nvSpPr>
          <p:cNvPr id="79" name="Freeform 67"/>
          <p:cNvSpPr>
            <a:spLocks noChangeAspect="1"/>
          </p:cNvSpPr>
          <p:nvPr/>
        </p:nvSpPr>
        <p:spPr bwMode="auto">
          <a:xfrm>
            <a:off x="5658089" y="5314993"/>
            <a:ext cx="656988" cy="516945"/>
          </a:xfrm>
          <a:custGeom>
            <a:avLst/>
            <a:gdLst/>
            <a:ahLst/>
            <a:cxnLst>
              <a:cxn ang="0">
                <a:pos x="643" y="821"/>
              </a:cxn>
              <a:cxn ang="0">
                <a:pos x="531" y="470"/>
              </a:cxn>
              <a:cxn ang="0">
                <a:pos x="533" y="194"/>
              </a:cxn>
              <a:cxn ang="0">
                <a:pos x="561" y="36"/>
              </a:cxn>
              <a:cxn ang="0">
                <a:pos x="478" y="29"/>
              </a:cxn>
              <a:cxn ang="0">
                <a:pos x="491" y="11"/>
              </a:cxn>
              <a:cxn ang="0">
                <a:pos x="490" y="6"/>
              </a:cxn>
              <a:cxn ang="0">
                <a:pos x="485" y="0"/>
              </a:cxn>
              <a:cxn ang="0">
                <a:pos x="422" y="35"/>
              </a:cxn>
              <a:cxn ang="0">
                <a:pos x="233" y="212"/>
              </a:cxn>
              <a:cxn ang="0">
                <a:pos x="230" y="326"/>
              </a:cxn>
              <a:cxn ang="0">
                <a:pos x="119" y="470"/>
              </a:cxn>
              <a:cxn ang="0">
                <a:pos x="0" y="795"/>
              </a:cxn>
              <a:cxn ang="0">
                <a:pos x="274" y="810"/>
              </a:cxn>
              <a:cxn ang="0">
                <a:pos x="391" y="812"/>
              </a:cxn>
              <a:cxn ang="0">
                <a:pos x="603" y="821"/>
              </a:cxn>
              <a:cxn ang="0">
                <a:pos x="629" y="821"/>
              </a:cxn>
              <a:cxn ang="0">
                <a:pos x="643" y="821"/>
              </a:cxn>
            </a:cxnLst>
            <a:rect l="0" t="0" r="r" b="b"/>
            <a:pathLst>
              <a:path w="643" h="821">
                <a:moveTo>
                  <a:pt x="643" y="821"/>
                </a:moveTo>
                <a:lnTo>
                  <a:pt x="531" y="470"/>
                </a:lnTo>
                <a:lnTo>
                  <a:pt x="533" y="194"/>
                </a:lnTo>
                <a:lnTo>
                  <a:pt x="561" y="36"/>
                </a:lnTo>
                <a:lnTo>
                  <a:pt x="478" y="29"/>
                </a:lnTo>
                <a:lnTo>
                  <a:pt x="491" y="11"/>
                </a:lnTo>
                <a:lnTo>
                  <a:pt x="490" y="6"/>
                </a:lnTo>
                <a:lnTo>
                  <a:pt x="485" y="0"/>
                </a:lnTo>
                <a:lnTo>
                  <a:pt x="422" y="35"/>
                </a:lnTo>
                <a:lnTo>
                  <a:pt x="233" y="212"/>
                </a:lnTo>
                <a:lnTo>
                  <a:pt x="230" y="326"/>
                </a:lnTo>
                <a:lnTo>
                  <a:pt x="119" y="470"/>
                </a:lnTo>
                <a:lnTo>
                  <a:pt x="0" y="795"/>
                </a:lnTo>
                <a:lnTo>
                  <a:pt x="274" y="810"/>
                </a:lnTo>
                <a:lnTo>
                  <a:pt x="391" y="812"/>
                </a:lnTo>
                <a:lnTo>
                  <a:pt x="603" y="821"/>
                </a:lnTo>
                <a:lnTo>
                  <a:pt x="629" y="821"/>
                </a:lnTo>
                <a:lnTo>
                  <a:pt x="643" y="821"/>
                </a:lnTo>
                <a:close/>
              </a:path>
            </a:pathLst>
          </a:custGeom>
          <a:solidFill>
            <a:srgbClr val="FF6600"/>
          </a:solidFill>
          <a:ln w="12700" cap="flat" cmpd="sng">
            <a:solidFill>
              <a:schemeClr val="tx1"/>
            </a:solidFill>
            <a:prstDash val="solid"/>
            <a:round/>
            <a:headEnd type="none" w="med" len="med"/>
            <a:tailEnd type="none" w="med" len="med"/>
          </a:ln>
          <a:effectLst/>
        </p:spPr>
        <p:txBody>
          <a:bodyPr/>
          <a:lstStyle/>
          <a:p>
            <a:endParaRPr lang="en-US" dirty="0"/>
          </a:p>
        </p:txBody>
      </p:sp>
      <p:sp>
        <p:nvSpPr>
          <p:cNvPr id="80" name="Freeform 68"/>
          <p:cNvSpPr>
            <a:spLocks noChangeAspect="1"/>
          </p:cNvSpPr>
          <p:nvPr/>
        </p:nvSpPr>
        <p:spPr bwMode="auto">
          <a:xfrm>
            <a:off x="5697196" y="4124717"/>
            <a:ext cx="470841" cy="477848"/>
          </a:xfrm>
          <a:custGeom>
            <a:avLst/>
            <a:gdLst/>
            <a:ahLst/>
            <a:cxnLst>
              <a:cxn ang="0">
                <a:pos x="348" y="731"/>
              </a:cxn>
              <a:cxn ang="0">
                <a:pos x="431" y="759"/>
              </a:cxn>
              <a:cxn ang="0">
                <a:pos x="455" y="701"/>
              </a:cxn>
              <a:cxn ang="0">
                <a:pos x="463" y="612"/>
              </a:cxn>
              <a:cxn ang="0">
                <a:pos x="435" y="494"/>
              </a:cxn>
              <a:cxn ang="0">
                <a:pos x="385" y="422"/>
              </a:cxn>
              <a:cxn ang="0">
                <a:pos x="256" y="102"/>
              </a:cxn>
              <a:cxn ang="0">
                <a:pos x="223" y="146"/>
              </a:cxn>
              <a:cxn ang="0">
                <a:pos x="150" y="149"/>
              </a:cxn>
              <a:cxn ang="0">
                <a:pos x="122" y="89"/>
              </a:cxn>
              <a:cxn ang="0">
                <a:pos x="140" y="42"/>
              </a:cxn>
              <a:cxn ang="0">
                <a:pos x="32" y="0"/>
              </a:cxn>
              <a:cxn ang="0">
                <a:pos x="41" y="38"/>
              </a:cxn>
              <a:cxn ang="0">
                <a:pos x="46" y="147"/>
              </a:cxn>
              <a:cxn ang="0">
                <a:pos x="0" y="227"/>
              </a:cxn>
              <a:cxn ang="0">
                <a:pos x="101" y="401"/>
              </a:cxn>
              <a:cxn ang="0">
                <a:pos x="101" y="402"/>
              </a:cxn>
              <a:cxn ang="0">
                <a:pos x="140" y="471"/>
              </a:cxn>
              <a:cxn ang="0">
                <a:pos x="307" y="699"/>
              </a:cxn>
              <a:cxn ang="0">
                <a:pos x="348" y="731"/>
              </a:cxn>
            </a:cxnLst>
            <a:rect l="0" t="0" r="r" b="b"/>
            <a:pathLst>
              <a:path w="463" h="759">
                <a:moveTo>
                  <a:pt x="348" y="731"/>
                </a:moveTo>
                <a:lnTo>
                  <a:pt x="431" y="759"/>
                </a:lnTo>
                <a:lnTo>
                  <a:pt x="455" y="701"/>
                </a:lnTo>
                <a:lnTo>
                  <a:pt x="463" y="612"/>
                </a:lnTo>
                <a:lnTo>
                  <a:pt x="435" y="494"/>
                </a:lnTo>
                <a:lnTo>
                  <a:pt x="385" y="422"/>
                </a:lnTo>
                <a:lnTo>
                  <a:pt x="256" y="102"/>
                </a:lnTo>
                <a:lnTo>
                  <a:pt x="223" y="146"/>
                </a:lnTo>
                <a:lnTo>
                  <a:pt x="150" y="149"/>
                </a:lnTo>
                <a:lnTo>
                  <a:pt x="122" y="89"/>
                </a:lnTo>
                <a:lnTo>
                  <a:pt x="140" y="42"/>
                </a:lnTo>
                <a:lnTo>
                  <a:pt x="32" y="0"/>
                </a:lnTo>
                <a:lnTo>
                  <a:pt x="41" y="38"/>
                </a:lnTo>
                <a:lnTo>
                  <a:pt x="46" y="147"/>
                </a:lnTo>
                <a:lnTo>
                  <a:pt x="0" y="227"/>
                </a:lnTo>
                <a:lnTo>
                  <a:pt x="101" y="401"/>
                </a:lnTo>
                <a:lnTo>
                  <a:pt x="101" y="402"/>
                </a:lnTo>
                <a:lnTo>
                  <a:pt x="140" y="471"/>
                </a:lnTo>
                <a:lnTo>
                  <a:pt x="307" y="699"/>
                </a:lnTo>
                <a:lnTo>
                  <a:pt x="348" y="731"/>
                </a:lnTo>
                <a:close/>
              </a:path>
            </a:pathLst>
          </a:custGeom>
          <a:solidFill>
            <a:srgbClr val="FFFF00"/>
          </a:solidFill>
          <a:ln w="12700" cap="flat" cmpd="sng">
            <a:solidFill>
              <a:schemeClr val="tx1"/>
            </a:solidFill>
            <a:prstDash val="solid"/>
            <a:round/>
            <a:headEnd type="none" w="med" len="med"/>
            <a:tailEnd type="none" w="med" len="med"/>
          </a:ln>
          <a:effectLst/>
        </p:spPr>
        <p:txBody>
          <a:bodyPr/>
          <a:lstStyle/>
          <a:p>
            <a:endParaRPr lang="en-US" dirty="0"/>
          </a:p>
        </p:txBody>
      </p:sp>
      <p:sp>
        <p:nvSpPr>
          <p:cNvPr id="81" name="Freeform 69"/>
          <p:cNvSpPr>
            <a:spLocks noChangeAspect="1"/>
          </p:cNvSpPr>
          <p:nvPr/>
        </p:nvSpPr>
        <p:spPr bwMode="auto">
          <a:xfrm>
            <a:off x="5564234" y="4378121"/>
            <a:ext cx="488048" cy="551697"/>
          </a:xfrm>
          <a:custGeom>
            <a:avLst/>
            <a:gdLst/>
            <a:ahLst/>
            <a:cxnLst>
              <a:cxn ang="0">
                <a:pos x="414" y="677"/>
              </a:cxn>
              <a:cxn ang="0">
                <a:pos x="443" y="521"/>
              </a:cxn>
              <a:cxn ang="0">
                <a:pos x="459" y="434"/>
              </a:cxn>
              <a:cxn ang="0">
                <a:pos x="480" y="329"/>
              </a:cxn>
              <a:cxn ang="0">
                <a:pos x="439" y="297"/>
              </a:cxn>
              <a:cxn ang="0">
                <a:pos x="272" y="69"/>
              </a:cxn>
              <a:cxn ang="0">
                <a:pos x="233" y="0"/>
              </a:cxn>
              <a:cxn ang="0">
                <a:pos x="240" y="20"/>
              </a:cxn>
              <a:cxn ang="0">
                <a:pos x="195" y="23"/>
              </a:cxn>
              <a:cxn ang="0">
                <a:pos x="12" y="192"/>
              </a:cxn>
              <a:cxn ang="0">
                <a:pos x="0" y="234"/>
              </a:cxn>
              <a:cxn ang="0">
                <a:pos x="8" y="459"/>
              </a:cxn>
              <a:cxn ang="0">
                <a:pos x="157" y="606"/>
              </a:cxn>
              <a:cxn ang="0">
                <a:pos x="160" y="876"/>
              </a:cxn>
              <a:cxn ang="0">
                <a:pos x="272" y="725"/>
              </a:cxn>
              <a:cxn ang="0">
                <a:pos x="352" y="617"/>
              </a:cxn>
              <a:cxn ang="0">
                <a:pos x="414" y="677"/>
              </a:cxn>
            </a:cxnLst>
            <a:rect l="0" t="0" r="r" b="b"/>
            <a:pathLst>
              <a:path w="480" h="876">
                <a:moveTo>
                  <a:pt x="414" y="677"/>
                </a:moveTo>
                <a:lnTo>
                  <a:pt x="443" y="521"/>
                </a:lnTo>
                <a:lnTo>
                  <a:pt x="459" y="434"/>
                </a:lnTo>
                <a:lnTo>
                  <a:pt x="480" y="329"/>
                </a:lnTo>
                <a:lnTo>
                  <a:pt x="439" y="297"/>
                </a:lnTo>
                <a:lnTo>
                  <a:pt x="272" y="69"/>
                </a:lnTo>
                <a:lnTo>
                  <a:pt x="233" y="0"/>
                </a:lnTo>
                <a:lnTo>
                  <a:pt x="240" y="20"/>
                </a:lnTo>
                <a:lnTo>
                  <a:pt x="195" y="23"/>
                </a:lnTo>
                <a:lnTo>
                  <a:pt x="12" y="192"/>
                </a:lnTo>
                <a:lnTo>
                  <a:pt x="0" y="234"/>
                </a:lnTo>
                <a:lnTo>
                  <a:pt x="8" y="459"/>
                </a:lnTo>
                <a:lnTo>
                  <a:pt x="157" y="606"/>
                </a:lnTo>
                <a:lnTo>
                  <a:pt x="160" y="876"/>
                </a:lnTo>
                <a:lnTo>
                  <a:pt x="272" y="725"/>
                </a:lnTo>
                <a:lnTo>
                  <a:pt x="352" y="617"/>
                </a:lnTo>
                <a:lnTo>
                  <a:pt x="414" y="677"/>
                </a:lnTo>
                <a:close/>
              </a:path>
            </a:pathLst>
          </a:custGeom>
          <a:solidFill>
            <a:srgbClr val="FFFF00"/>
          </a:solidFill>
          <a:ln w="12700" cap="flat" cmpd="sng">
            <a:solidFill>
              <a:schemeClr val="tx1"/>
            </a:solidFill>
            <a:prstDash val="solid"/>
            <a:round/>
            <a:headEnd type="none" w="med" len="med"/>
            <a:tailEnd type="none" w="med" len="med"/>
          </a:ln>
          <a:effectLst/>
        </p:spPr>
        <p:txBody>
          <a:bodyPr/>
          <a:lstStyle/>
          <a:p>
            <a:endParaRPr lang="en-US" dirty="0"/>
          </a:p>
        </p:txBody>
      </p:sp>
      <p:sp>
        <p:nvSpPr>
          <p:cNvPr id="82" name="Freeform 70"/>
          <p:cNvSpPr>
            <a:spLocks noChangeAspect="1"/>
          </p:cNvSpPr>
          <p:nvPr/>
        </p:nvSpPr>
        <p:spPr bwMode="auto">
          <a:xfrm>
            <a:off x="5509485" y="4767640"/>
            <a:ext cx="730508" cy="680571"/>
          </a:xfrm>
          <a:custGeom>
            <a:avLst/>
            <a:gdLst/>
            <a:ahLst/>
            <a:cxnLst>
              <a:cxn ang="0">
                <a:pos x="643" y="813"/>
              </a:cxn>
              <a:cxn ang="0">
                <a:pos x="634" y="877"/>
              </a:cxn>
              <a:cxn ang="0">
                <a:pos x="629" y="871"/>
              </a:cxn>
              <a:cxn ang="0">
                <a:pos x="566" y="906"/>
              </a:cxn>
              <a:cxn ang="0">
                <a:pos x="377" y="1083"/>
              </a:cxn>
              <a:cxn ang="0">
                <a:pos x="259" y="831"/>
              </a:cxn>
              <a:cxn ang="0">
                <a:pos x="153" y="882"/>
              </a:cxn>
              <a:cxn ang="0">
                <a:pos x="76" y="793"/>
              </a:cxn>
              <a:cxn ang="0">
                <a:pos x="43" y="771"/>
              </a:cxn>
              <a:cxn ang="0">
                <a:pos x="31" y="747"/>
              </a:cxn>
              <a:cxn ang="0">
                <a:pos x="0" y="529"/>
              </a:cxn>
              <a:cxn ang="0">
                <a:pos x="106" y="402"/>
              </a:cxn>
              <a:cxn ang="0">
                <a:pos x="177" y="306"/>
              </a:cxn>
              <a:cxn ang="0">
                <a:pos x="211" y="259"/>
              </a:cxn>
              <a:cxn ang="0">
                <a:pos x="323" y="108"/>
              </a:cxn>
              <a:cxn ang="0">
                <a:pos x="403" y="0"/>
              </a:cxn>
              <a:cxn ang="0">
                <a:pos x="465" y="60"/>
              </a:cxn>
              <a:cxn ang="0">
                <a:pos x="522" y="154"/>
              </a:cxn>
              <a:cxn ang="0">
                <a:pos x="702" y="426"/>
              </a:cxn>
              <a:cxn ang="0">
                <a:pos x="715" y="451"/>
              </a:cxn>
              <a:cxn ang="0">
                <a:pos x="683" y="787"/>
              </a:cxn>
              <a:cxn ang="0">
                <a:pos x="643" y="813"/>
              </a:cxn>
            </a:cxnLst>
            <a:rect l="0" t="0" r="r" b="b"/>
            <a:pathLst>
              <a:path w="715" h="1083">
                <a:moveTo>
                  <a:pt x="643" y="813"/>
                </a:moveTo>
                <a:lnTo>
                  <a:pt x="634" y="877"/>
                </a:lnTo>
                <a:lnTo>
                  <a:pt x="629" y="871"/>
                </a:lnTo>
                <a:lnTo>
                  <a:pt x="566" y="906"/>
                </a:lnTo>
                <a:lnTo>
                  <a:pt x="377" y="1083"/>
                </a:lnTo>
                <a:lnTo>
                  <a:pt x="259" y="831"/>
                </a:lnTo>
                <a:lnTo>
                  <a:pt x="153" y="882"/>
                </a:lnTo>
                <a:lnTo>
                  <a:pt x="76" y="793"/>
                </a:lnTo>
                <a:lnTo>
                  <a:pt x="43" y="771"/>
                </a:lnTo>
                <a:lnTo>
                  <a:pt x="31" y="747"/>
                </a:lnTo>
                <a:lnTo>
                  <a:pt x="0" y="529"/>
                </a:lnTo>
                <a:lnTo>
                  <a:pt x="106" y="402"/>
                </a:lnTo>
                <a:lnTo>
                  <a:pt x="177" y="306"/>
                </a:lnTo>
                <a:lnTo>
                  <a:pt x="211" y="259"/>
                </a:lnTo>
                <a:lnTo>
                  <a:pt x="323" y="108"/>
                </a:lnTo>
                <a:lnTo>
                  <a:pt x="403" y="0"/>
                </a:lnTo>
                <a:lnTo>
                  <a:pt x="465" y="60"/>
                </a:lnTo>
                <a:lnTo>
                  <a:pt x="522" y="154"/>
                </a:lnTo>
                <a:lnTo>
                  <a:pt x="702" y="426"/>
                </a:lnTo>
                <a:lnTo>
                  <a:pt x="715" y="451"/>
                </a:lnTo>
                <a:lnTo>
                  <a:pt x="683" y="787"/>
                </a:lnTo>
                <a:lnTo>
                  <a:pt x="643" y="813"/>
                </a:lnTo>
                <a:close/>
              </a:path>
            </a:pathLst>
          </a:custGeom>
          <a:solidFill>
            <a:srgbClr val="FF6600"/>
          </a:solidFill>
          <a:ln w="12700" cap="flat" cmpd="sng">
            <a:solidFill>
              <a:schemeClr val="tx1"/>
            </a:solidFill>
            <a:prstDash val="solid"/>
            <a:round/>
            <a:headEnd type="none" w="med" len="med"/>
            <a:tailEnd type="none" w="med" len="med"/>
          </a:ln>
          <a:effectLst/>
        </p:spPr>
        <p:txBody>
          <a:bodyPr/>
          <a:lstStyle/>
          <a:p>
            <a:endParaRPr lang="en-US" dirty="0"/>
          </a:p>
        </p:txBody>
      </p:sp>
      <p:sp>
        <p:nvSpPr>
          <p:cNvPr id="83" name="Freeform 71"/>
          <p:cNvSpPr>
            <a:spLocks noChangeAspect="1"/>
          </p:cNvSpPr>
          <p:nvPr/>
        </p:nvSpPr>
        <p:spPr bwMode="auto">
          <a:xfrm>
            <a:off x="7428828" y="3008290"/>
            <a:ext cx="25028" cy="27512"/>
          </a:xfrm>
          <a:custGeom>
            <a:avLst/>
            <a:gdLst/>
            <a:ahLst/>
            <a:cxnLst>
              <a:cxn ang="0">
                <a:pos x="0" y="45"/>
              </a:cxn>
              <a:cxn ang="0">
                <a:pos x="24" y="6"/>
              </a:cxn>
              <a:cxn ang="0">
                <a:pos x="25" y="0"/>
              </a:cxn>
              <a:cxn ang="0">
                <a:pos x="0" y="45"/>
              </a:cxn>
            </a:cxnLst>
            <a:rect l="0" t="0" r="r" b="b"/>
            <a:pathLst>
              <a:path w="25" h="45">
                <a:moveTo>
                  <a:pt x="0" y="45"/>
                </a:moveTo>
                <a:lnTo>
                  <a:pt x="24" y="6"/>
                </a:lnTo>
                <a:lnTo>
                  <a:pt x="25" y="0"/>
                </a:lnTo>
                <a:lnTo>
                  <a:pt x="0" y="45"/>
                </a:lnTo>
                <a:close/>
              </a:path>
            </a:pathLst>
          </a:custGeom>
          <a:solidFill>
            <a:srgbClr val="99CCFF"/>
          </a:solidFill>
          <a:ln w="12700">
            <a:solidFill>
              <a:schemeClr val="tx1"/>
            </a:solidFill>
            <a:prstDash val="solid"/>
            <a:round/>
            <a:headEnd/>
            <a:tailEnd/>
          </a:ln>
        </p:spPr>
        <p:txBody>
          <a:bodyPr/>
          <a:lstStyle/>
          <a:p>
            <a:endParaRPr lang="en-US" dirty="0"/>
          </a:p>
        </p:txBody>
      </p:sp>
      <p:sp>
        <p:nvSpPr>
          <p:cNvPr id="84" name="Freeform 72"/>
          <p:cNvSpPr>
            <a:spLocks noChangeAspect="1"/>
          </p:cNvSpPr>
          <p:nvPr/>
        </p:nvSpPr>
        <p:spPr bwMode="auto">
          <a:xfrm>
            <a:off x="6609158" y="3455730"/>
            <a:ext cx="572518" cy="417031"/>
          </a:xfrm>
          <a:custGeom>
            <a:avLst/>
            <a:gdLst/>
            <a:ahLst/>
            <a:cxnLst>
              <a:cxn ang="0">
                <a:pos x="401" y="243"/>
              </a:cxn>
              <a:cxn ang="0">
                <a:pos x="434" y="381"/>
              </a:cxn>
              <a:cxn ang="0">
                <a:pos x="563" y="469"/>
              </a:cxn>
              <a:cxn ang="0">
                <a:pos x="560" y="546"/>
              </a:cxn>
              <a:cxn ang="0">
                <a:pos x="413" y="610"/>
              </a:cxn>
              <a:cxn ang="0">
                <a:pos x="266" y="664"/>
              </a:cxn>
              <a:cxn ang="0">
                <a:pos x="255" y="661"/>
              </a:cxn>
              <a:cxn ang="0">
                <a:pos x="206" y="565"/>
              </a:cxn>
              <a:cxn ang="0">
                <a:pos x="183" y="478"/>
              </a:cxn>
              <a:cxn ang="0">
                <a:pos x="0" y="232"/>
              </a:cxn>
              <a:cxn ang="0">
                <a:pos x="120" y="46"/>
              </a:cxn>
              <a:cxn ang="0">
                <a:pos x="149" y="1"/>
              </a:cxn>
              <a:cxn ang="0">
                <a:pos x="151" y="0"/>
              </a:cxn>
              <a:cxn ang="0">
                <a:pos x="269" y="27"/>
              </a:cxn>
              <a:cxn ang="0">
                <a:pos x="339" y="103"/>
              </a:cxn>
              <a:cxn ang="0">
                <a:pos x="401" y="243"/>
              </a:cxn>
            </a:cxnLst>
            <a:rect l="0" t="0" r="r" b="b"/>
            <a:pathLst>
              <a:path w="563" h="664">
                <a:moveTo>
                  <a:pt x="401" y="243"/>
                </a:moveTo>
                <a:lnTo>
                  <a:pt x="434" y="381"/>
                </a:lnTo>
                <a:lnTo>
                  <a:pt x="563" y="469"/>
                </a:lnTo>
                <a:lnTo>
                  <a:pt x="560" y="546"/>
                </a:lnTo>
                <a:lnTo>
                  <a:pt x="413" y="610"/>
                </a:lnTo>
                <a:lnTo>
                  <a:pt x="266" y="664"/>
                </a:lnTo>
                <a:lnTo>
                  <a:pt x="255" y="661"/>
                </a:lnTo>
                <a:lnTo>
                  <a:pt x="206" y="565"/>
                </a:lnTo>
                <a:lnTo>
                  <a:pt x="183" y="478"/>
                </a:lnTo>
                <a:lnTo>
                  <a:pt x="0" y="232"/>
                </a:lnTo>
                <a:lnTo>
                  <a:pt x="120" y="46"/>
                </a:lnTo>
                <a:lnTo>
                  <a:pt x="149" y="1"/>
                </a:lnTo>
                <a:lnTo>
                  <a:pt x="151" y="0"/>
                </a:lnTo>
                <a:lnTo>
                  <a:pt x="269" y="27"/>
                </a:lnTo>
                <a:lnTo>
                  <a:pt x="339" y="103"/>
                </a:lnTo>
                <a:lnTo>
                  <a:pt x="401" y="243"/>
                </a:lnTo>
                <a:close/>
              </a:path>
            </a:pathLst>
          </a:custGeom>
          <a:solidFill>
            <a:srgbClr val="99CCFF"/>
          </a:solidFill>
          <a:ln w="12700">
            <a:solidFill>
              <a:schemeClr val="tx1"/>
            </a:solidFill>
            <a:prstDash val="solid"/>
            <a:round/>
            <a:headEnd/>
            <a:tailEnd/>
          </a:ln>
        </p:spPr>
        <p:txBody>
          <a:bodyPr/>
          <a:lstStyle/>
          <a:p>
            <a:endParaRPr lang="en-US" dirty="0"/>
          </a:p>
        </p:txBody>
      </p:sp>
      <p:sp>
        <p:nvSpPr>
          <p:cNvPr id="85" name="Freeform 73"/>
          <p:cNvSpPr>
            <a:spLocks noChangeAspect="1"/>
          </p:cNvSpPr>
          <p:nvPr/>
        </p:nvSpPr>
        <p:spPr bwMode="auto">
          <a:xfrm>
            <a:off x="6308820" y="2715789"/>
            <a:ext cx="389500" cy="380830"/>
          </a:xfrm>
          <a:custGeom>
            <a:avLst/>
            <a:gdLst/>
            <a:ahLst/>
            <a:cxnLst>
              <a:cxn ang="0">
                <a:pos x="0" y="0"/>
              </a:cxn>
              <a:cxn ang="0">
                <a:pos x="1" y="2"/>
              </a:cxn>
              <a:cxn ang="0">
                <a:pos x="124" y="92"/>
              </a:cxn>
              <a:cxn ang="0">
                <a:pos x="208" y="125"/>
              </a:cxn>
              <a:cxn ang="0">
                <a:pos x="269" y="102"/>
              </a:cxn>
              <a:cxn ang="0">
                <a:pos x="272" y="101"/>
              </a:cxn>
              <a:cxn ang="0">
                <a:pos x="382" y="132"/>
              </a:cxn>
              <a:cxn ang="0">
                <a:pos x="370" y="171"/>
              </a:cxn>
              <a:cxn ang="0">
                <a:pos x="331" y="317"/>
              </a:cxn>
              <a:cxn ang="0">
                <a:pos x="279" y="518"/>
              </a:cxn>
              <a:cxn ang="0">
                <a:pos x="248" y="539"/>
              </a:cxn>
              <a:cxn ang="0">
                <a:pos x="247" y="516"/>
              </a:cxn>
              <a:cxn ang="0">
                <a:pos x="124" y="575"/>
              </a:cxn>
              <a:cxn ang="0">
                <a:pos x="80" y="606"/>
              </a:cxn>
              <a:cxn ang="0">
                <a:pos x="30" y="543"/>
              </a:cxn>
              <a:cxn ang="0">
                <a:pos x="34" y="495"/>
              </a:cxn>
              <a:cxn ang="0">
                <a:pos x="27" y="509"/>
              </a:cxn>
              <a:cxn ang="0">
                <a:pos x="0" y="0"/>
              </a:cxn>
            </a:cxnLst>
            <a:rect l="0" t="0" r="r" b="b"/>
            <a:pathLst>
              <a:path w="382" h="606">
                <a:moveTo>
                  <a:pt x="0" y="0"/>
                </a:moveTo>
                <a:lnTo>
                  <a:pt x="1" y="2"/>
                </a:lnTo>
                <a:lnTo>
                  <a:pt x="124" y="92"/>
                </a:lnTo>
                <a:lnTo>
                  <a:pt x="208" y="125"/>
                </a:lnTo>
                <a:lnTo>
                  <a:pt x="269" y="102"/>
                </a:lnTo>
                <a:lnTo>
                  <a:pt x="272" y="101"/>
                </a:lnTo>
                <a:lnTo>
                  <a:pt x="382" y="132"/>
                </a:lnTo>
                <a:lnTo>
                  <a:pt x="370" y="171"/>
                </a:lnTo>
                <a:lnTo>
                  <a:pt x="331" y="317"/>
                </a:lnTo>
                <a:lnTo>
                  <a:pt x="279" y="518"/>
                </a:lnTo>
                <a:lnTo>
                  <a:pt x="248" y="539"/>
                </a:lnTo>
                <a:lnTo>
                  <a:pt x="247" y="516"/>
                </a:lnTo>
                <a:lnTo>
                  <a:pt x="124" y="575"/>
                </a:lnTo>
                <a:lnTo>
                  <a:pt x="80" y="606"/>
                </a:lnTo>
                <a:lnTo>
                  <a:pt x="30" y="543"/>
                </a:lnTo>
                <a:lnTo>
                  <a:pt x="34" y="495"/>
                </a:lnTo>
                <a:lnTo>
                  <a:pt x="27" y="509"/>
                </a:lnTo>
                <a:lnTo>
                  <a:pt x="0" y="0"/>
                </a:lnTo>
                <a:close/>
              </a:path>
            </a:pathLst>
          </a:custGeom>
          <a:solidFill>
            <a:srgbClr val="99CCFF"/>
          </a:solidFill>
          <a:ln w="12700" cap="flat" cmpd="sng">
            <a:solidFill>
              <a:schemeClr val="tx1"/>
            </a:solidFill>
            <a:prstDash val="solid"/>
            <a:round/>
            <a:headEnd type="none" w="med" len="med"/>
            <a:tailEnd type="none" w="med" len="med"/>
          </a:ln>
          <a:effectLst/>
        </p:spPr>
        <p:txBody>
          <a:bodyPr/>
          <a:lstStyle/>
          <a:p>
            <a:endParaRPr lang="en-US" dirty="0"/>
          </a:p>
        </p:txBody>
      </p:sp>
      <p:sp>
        <p:nvSpPr>
          <p:cNvPr id="86" name="Freeform 74"/>
          <p:cNvSpPr>
            <a:spLocks noChangeAspect="1"/>
          </p:cNvSpPr>
          <p:nvPr/>
        </p:nvSpPr>
        <p:spPr bwMode="auto">
          <a:xfrm>
            <a:off x="6591951" y="2798327"/>
            <a:ext cx="436428" cy="434407"/>
          </a:xfrm>
          <a:custGeom>
            <a:avLst/>
            <a:gdLst/>
            <a:ahLst/>
            <a:cxnLst>
              <a:cxn ang="0">
                <a:pos x="406" y="291"/>
              </a:cxn>
              <a:cxn ang="0">
                <a:pos x="419" y="317"/>
              </a:cxn>
              <a:cxn ang="0">
                <a:pos x="429" y="345"/>
              </a:cxn>
              <a:cxn ang="0">
                <a:pos x="409" y="537"/>
              </a:cxn>
              <a:cxn ang="0">
                <a:pos x="315" y="585"/>
              </a:cxn>
              <a:cxn ang="0">
                <a:pos x="154" y="690"/>
              </a:cxn>
              <a:cxn ang="0">
                <a:pos x="71" y="611"/>
              </a:cxn>
              <a:cxn ang="0">
                <a:pos x="63" y="593"/>
              </a:cxn>
              <a:cxn ang="0">
                <a:pos x="0" y="386"/>
              </a:cxn>
              <a:cxn ang="0">
                <a:pos x="52" y="185"/>
              </a:cxn>
              <a:cxn ang="0">
                <a:pos x="91" y="39"/>
              </a:cxn>
              <a:cxn ang="0">
                <a:pos x="103" y="0"/>
              </a:cxn>
              <a:cxn ang="0">
                <a:pos x="164" y="39"/>
              </a:cxn>
              <a:cxn ang="0">
                <a:pos x="282" y="261"/>
              </a:cxn>
              <a:cxn ang="0">
                <a:pos x="329" y="282"/>
              </a:cxn>
              <a:cxn ang="0">
                <a:pos x="334" y="284"/>
              </a:cxn>
              <a:cxn ang="0">
                <a:pos x="342" y="291"/>
              </a:cxn>
              <a:cxn ang="0">
                <a:pos x="354" y="300"/>
              </a:cxn>
              <a:cxn ang="0">
                <a:pos x="406" y="291"/>
              </a:cxn>
            </a:cxnLst>
            <a:rect l="0" t="0" r="r" b="b"/>
            <a:pathLst>
              <a:path w="429" h="690">
                <a:moveTo>
                  <a:pt x="406" y="291"/>
                </a:moveTo>
                <a:lnTo>
                  <a:pt x="419" y="317"/>
                </a:lnTo>
                <a:lnTo>
                  <a:pt x="429" y="345"/>
                </a:lnTo>
                <a:lnTo>
                  <a:pt x="409" y="537"/>
                </a:lnTo>
                <a:lnTo>
                  <a:pt x="315" y="585"/>
                </a:lnTo>
                <a:lnTo>
                  <a:pt x="154" y="690"/>
                </a:lnTo>
                <a:lnTo>
                  <a:pt x="71" y="611"/>
                </a:lnTo>
                <a:lnTo>
                  <a:pt x="63" y="593"/>
                </a:lnTo>
                <a:lnTo>
                  <a:pt x="0" y="386"/>
                </a:lnTo>
                <a:lnTo>
                  <a:pt x="52" y="185"/>
                </a:lnTo>
                <a:lnTo>
                  <a:pt x="91" y="39"/>
                </a:lnTo>
                <a:lnTo>
                  <a:pt x="103" y="0"/>
                </a:lnTo>
                <a:lnTo>
                  <a:pt x="164" y="39"/>
                </a:lnTo>
                <a:lnTo>
                  <a:pt x="282" y="261"/>
                </a:lnTo>
                <a:lnTo>
                  <a:pt x="329" y="282"/>
                </a:lnTo>
                <a:lnTo>
                  <a:pt x="334" y="284"/>
                </a:lnTo>
                <a:lnTo>
                  <a:pt x="342" y="291"/>
                </a:lnTo>
                <a:lnTo>
                  <a:pt x="354" y="300"/>
                </a:lnTo>
                <a:lnTo>
                  <a:pt x="406" y="291"/>
                </a:lnTo>
                <a:close/>
              </a:path>
            </a:pathLst>
          </a:custGeom>
          <a:solidFill>
            <a:srgbClr val="99CCFF"/>
          </a:solidFill>
          <a:ln w="12700">
            <a:solidFill>
              <a:schemeClr val="tx1"/>
            </a:solidFill>
            <a:prstDash val="solid"/>
            <a:round/>
            <a:headEnd/>
            <a:tailEnd/>
          </a:ln>
        </p:spPr>
        <p:txBody>
          <a:bodyPr/>
          <a:lstStyle/>
          <a:p>
            <a:endParaRPr lang="en-US" dirty="0"/>
          </a:p>
        </p:txBody>
      </p:sp>
      <p:sp>
        <p:nvSpPr>
          <p:cNvPr id="87" name="Freeform 75"/>
          <p:cNvSpPr>
            <a:spLocks noChangeAspect="1"/>
          </p:cNvSpPr>
          <p:nvPr/>
        </p:nvSpPr>
        <p:spPr bwMode="auto">
          <a:xfrm>
            <a:off x="7084692" y="4292688"/>
            <a:ext cx="747715" cy="503912"/>
          </a:xfrm>
          <a:custGeom>
            <a:avLst/>
            <a:gdLst/>
            <a:ahLst/>
            <a:cxnLst>
              <a:cxn ang="0">
                <a:pos x="531" y="189"/>
              </a:cxn>
              <a:cxn ang="0">
                <a:pos x="385" y="50"/>
              </a:cxn>
              <a:cxn ang="0">
                <a:pos x="239" y="0"/>
              </a:cxn>
              <a:cxn ang="0">
                <a:pos x="95" y="155"/>
              </a:cxn>
              <a:cxn ang="0">
                <a:pos x="94" y="110"/>
              </a:cxn>
              <a:cxn ang="0">
                <a:pos x="67" y="126"/>
              </a:cxn>
              <a:cxn ang="0">
                <a:pos x="30" y="281"/>
              </a:cxn>
              <a:cxn ang="0">
                <a:pos x="9" y="380"/>
              </a:cxn>
              <a:cxn ang="0">
                <a:pos x="0" y="419"/>
              </a:cxn>
              <a:cxn ang="0">
                <a:pos x="4" y="432"/>
              </a:cxn>
              <a:cxn ang="0">
                <a:pos x="37" y="708"/>
              </a:cxn>
              <a:cxn ang="0">
                <a:pos x="37" y="800"/>
              </a:cxn>
              <a:cxn ang="0">
                <a:pos x="240" y="770"/>
              </a:cxn>
              <a:cxn ang="0">
                <a:pos x="430" y="570"/>
              </a:cxn>
              <a:cxn ang="0">
                <a:pos x="531" y="636"/>
              </a:cxn>
              <a:cxn ang="0">
                <a:pos x="531" y="506"/>
              </a:cxn>
              <a:cxn ang="0">
                <a:pos x="569" y="432"/>
              </a:cxn>
              <a:cxn ang="0">
                <a:pos x="737" y="426"/>
              </a:cxn>
              <a:cxn ang="0">
                <a:pos x="580" y="158"/>
              </a:cxn>
              <a:cxn ang="0">
                <a:pos x="531" y="189"/>
              </a:cxn>
            </a:cxnLst>
            <a:rect l="0" t="0" r="r" b="b"/>
            <a:pathLst>
              <a:path w="737" h="800">
                <a:moveTo>
                  <a:pt x="531" y="189"/>
                </a:moveTo>
                <a:lnTo>
                  <a:pt x="385" y="50"/>
                </a:lnTo>
                <a:lnTo>
                  <a:pt x="239" y="0"/>
                </a:lnTo>
                <a:lnTo>
                  <a:pt x="95" y="155"/>
                </a:lnTo>
                <a:lnTo>
                  <a:pt x="94" y="110"/>
                </a:lnTo>
                <a:lnTo>
                  <a:pt x="67" y="126"/>
                </a:lnTo>
                <a:lnTo>
                  <a:pt x="30" y="281"/>
                </a:lnTo>
                <a:lnTo>
                  <a:pt x="9" y="380"/>
                </a:lnTo>
                <a:lnTo>
                  <a:pt x="0" y="419"/>
                </a:lnTo>
                <a:lnTo>
                  <a:pt x="4" y="432"/>
                </a:lnTo>
                <a:lnTo>
                  <a:pt x="37" y="708"/>
                </a:lnTo>
                <a:lnTo>
                  <a:pt x="37" y="800"/>
                </a:lnTo>
                <a:lnTo>
                  <a:pt x="240" y="770"/>
                </a:lnTo>
                <a:lnTo>
                  <a:pt x="430" y="570"/>
                </a:lnTo>
                <a:lnTo>
                  <a:pt x="531" y="636"/>
                </a:lnTo>
                <a:lnTo>
                  <a:pt x="531" y="506"/>
                </a:lnTo>
                <a:lnTo>
                  <a:pt x="569" y="432"/>
                </a:lnTo>
                <a:lnTo>
                  <a:pt x="737" y="426"/>
                </a:lnTo>
                <a:lnTo>
                  <a:pt x="580" y="158"/>
                </a:lnTo>
                <a:lnTo>
                  <a:pt x="531" y="189"/>
                </a:lnTo>
                <a:close/>
              </a:path>
            </a:pathLst>
          </a:custGeom>
          <a:solidFill>
            <a:srgbClr val="99CCFF"/>
          </a:solidFill>
          <a:ln w="12700">
            <a:solidFill>
              <a:schemeClr val="tx1"/>
            </a:solidFill>
            <a:prstDash val="solid"/>
            <a:round/>
            <a:headEnd/>
            <a:tailEnd/>
          </a:ln>
        </p:spPr>
        <p:txBody>
          <a:bodyPr/>
          <a:lstStyle/>
          <a:p>
            <a:endParaRPr lang="en-US" dirty="0"/>
          </a:p>
        </p:txBody>
      </p:sp>
      <p:sp>
        <p:nvSpPr>
          <p:cNvPr id="88" name="Freeform 76"/>
          <p:cNvSpPr>
            <a:spLocks noChangeAspect="1"/>
          </p:cNvSpPr>
          <p:nvPr/>
        </p:nvSpPr>
        <p:spPr bwMode="auto">
          <a:xfrm>
            <a:off x="6433961" y="4074036"/>
            <a:ext cx="481791" cy="432959"/>
          </a:xfrm>
          <a:custGeom>
            <a:avLst/>
            <a:gdLst/>
            <a:ahLst/>
            <a:cxnLst>
              <a:cxn ang="0">
                <a:pos x="258" y="687"/>
              </a:cxn>
              <a:cxn ang="0">
                <a:pos x="319" y="504"/>
              </a:cxn>
              <a:cxn ang="0">
                <a:pos x="439" y="306"/>
              </a:cxn>
              <a:cxn ang="0">
                <a:pos x="472" y="303"/>
              </a:cxn>
              <a:cxn ang="0">
                <a:pos x="472" y="283"/>
              </a:cxn>
              <a:cxn ang="0">
                <a:pos x="411" y="228"/>
              </a:cxn>
              <a:cxn ang="0">
                <a:pos x="291" y="223"/>
              </a:cxn>
              <a:cxn ang="0">
                <a:pos x="145" y="33"/>
              </a:cxn>
              <a:cxn ang="0">
                <a:pos x="125" y="43"/>
              </a:cxn>
              <a:cxn ang="0">
                <a:pos x="131" y="28"/>
              </a:cxn>
              <a:cxn ang="0">
                <a:pos x="53" y="0"/>
              </a:cxn>
              <a:cxn ang="0">
                <a:pos x="50" y="228"/>
              </a:cxn>
              <a:cxn ang="0">
                <a:pos x="0" y="459"/>
              </a:cxn>
              <a:cxn ang="0">
                <a:pos x="42" y="634"/>
              </a:cxn>
              <a:cxn ang="0">
                <a:pos x="95" y="640"/>
              </a:cxn>
              <a:cxn ang="0">
                <a:pos x="188" y="601"/>
              </a:cxn>
              <a:cxn ang="0">
                <a:pos x="258" y="687"/>
              </a:cxn>
            </a:cxnLst>
            <a:rect l="0" t="0" r="r" b="b"/>
            <a:pathLst>
              <a:path w="472" h="687">
                <a:moveTo>
                  <a:pt x="258" y="687"/>
                </a:moveTo>
                <a:lnTo>
                  <a:pt x="319" y="504"/>
                </a:lnTo>
                <a:lnTo>
                  <a:pt x="439" y="306"/>
                </a:lnTo>
                <a:lnTo>
                  <a:pt x="472" y="303"/>
                </a:lnTo>
                <a:lnTo>
                  <a:pt x="472" y="283"/>
                </a:lnTo>
                <a:lnTo>
                  <a:pt x="411" y="228"/>
                </a:lnTo>
                <a:lnTo>
                  <a:pt x="291" y="223"/>
                </a:lnTo>
                <a:lnTo>
                  <a:pt x="145" y="33"/>
                </a:lnTo>
                <a:lnTo>
                  <a:pt x="125" y="43"/>
                </a:lnTo>
                <a:lnTo>
                  <a:pt x="131" y="28"/>
                </a:lnTo>
                <a:lnTo>
                  <a:pt x="53" y="0"/>
                </a:lnTo>
                <a:lnTo>
                  <a:pt x="50" y="228"/>
                </a:lnTo>
                <a:lnTo>
                  <a:pt x="0" y="459"/>
                </a:lnTo>
                <a:lnTo>
                  <a:pt x="42" y="634"/>
                </a:lnTo>
                <a:lnTo>
                  <a:pt x="95" y="640"/>
                </a:lnTo>
                <a:lnTo>
                  <a:pt x="188" y="601"/>
                </a:lnTo>
                <a:lnTo>
                  <a:pt x="258" y="687"/>
                </a:lnTo>
                <a:close/>
              </a:path>
            </a:pathLst>
          </a:custGeom>
          <a:solidFill>
            <a:srgbClr val="FFFF00"/>
          </a:solidFill>
          <a:ln w="12700">
            <a:solidFill>
              <a:schemeClr val="tx1"/>
            </a:solidFill>
            <a:prstDash val="solid"/>
            <a:round/>
            <a:headEnd/>
            <a:tailEnd/>
          </a:ln>
        </p:spPr>
        <p:txBody>
          <a:bodyPr/>
          <a:lstStyle/>
          <a:p>
            <a:endParaRPr lang="en-US" dirty="0"/>
          </a:p>
        </p:txBody>
      </p:sp>
      <p:sp>
        <p:nvSpPr>
          <p:cNvPr id="89" name="Freeform 77"/>
          <p:cNvSpPr>
            <a:spLocks noChangeAspect="1"/>
          </p:cNvSpPr>
          <p:nvPr/>
        </p:nvSpPr>
        <p:spPr bwMode="auto">
          <a:xfrm>
            <a:off x="7622796" y="4560572"/>
            <a:ext cx="494305" cy="428615"/>
          </a:xfrm>
          <a:custGeom>
            <a:avLst/>
            <a:gdLst/>
            <a:ahLst/>
            <a:cxnLst>
              <a:cxn ang="0">
                <a:pos x="458" y="512"/>
              </a:cxn>
              <a:cxn ang="0">
                <a:pos x="483" y="482"/>
              </a:cxn>
              <a:cxn ang="0">
                <a:pos x="438" y="432"/>
              </a:cxn>
              <a:cxn ang="0">
                <a:pos x="432" y="282"/>
              </a:cxn>
              <a:cxn ang="0">
                <a:pos x="233" y="36"/>
              </a:cxn>
              <a:cxn ang="0">
                <a:pos x="223" y="20"/>
              </a:cxn>
              <a:cxn ang="0">
                <a:pos x="221" y="23"/>
              </a:cxn>
              <a:cxn ang="0">
                <a:pos x="206" y="0"/>
              </a:cxn>
              <a:cxn ang="0">
                <a:pos x="38" y="6"/>
              </a:cxn>
              <a:cxn ang="0">
                <a:pos x="0" y="80"/>
              </a:cxn>
              <a:cxn ang="0">
                <a:pos x="0" y="210"/>
              </a:cxn>
              <a:cxn ang="0">
                <a:pos x="15" y="354"/>
              </a:cxn>
              <a:cxn ang="0">
                <a:pos x="0" y="591"/>
              </a:cxn>
              <a:cxn ang="0">
                <a:pos x="146" y="681"/>
              </a:cxn>
              <a:cxn ang="0">
                <a:pos x="292" y="581"/>
              </a:cxn>
              <a:cxn ang="0">
                <a:pos x="304" y="560"/>
              </a:cxn>
              <a:cxn ang="0">
                <a:pos x="422" y="528"/>
              </a:cxn>
              <a:cxn ang="0">
                <a:pos x="451" y="510"/>
              </a:cxn>
              <a:cxn ang="0">
                <a:pos x="458" y="512"/>
              </a:cxn>
            </a:cxnLst>
            <a:rect l="0" t="0" r="r" b="b"/>
            <a:pathLst>
              <a:path w="483" h="681">
                <a:moveTo>
                  <a:pt x="458" y="512"/>
                </a:moveTo>
                <a:lnTo>
                  <a:pt x="483" y="482"/>
                </a:lnTo>
                <a:lnTo>
                  <a:pt x="438" y="432"/>
                </a:lnTo>
                <a:lnTo>
                  <a:pt x="432" y="282"/>
                </a:lnTo>
                <a:lnTo>
                  <a:pt x="233" y="36"/>
                </a:lnTo>
                <a:lnTo>
                  <a:pt x="223" y="20"/>
                </a:lnTo>
                <a:lnTo>
                  <a:pt x="221" y="23"/>
                </a:lnTo>
                <a:lnTo>
                  <a:pt x="206" y="0"/>
                </a:lnTo>
                <a:lnTo>
                  <a:pt x="38" y="6"/>
                </a:lnTo>
                <a:lnTo>
                  <a:pt x="0" y="80"/>
                </a:lnTo>
                <a:lnTo>
                  <a:pt x="0" y="210"/>
                </a:lnTo>
                <a:lnTo>
                  <a:pt x="15" y="354"/>
                </a:lnTo>
                <a:lnTo>
                  <a:pt x="0" y="591"/>
                </a:lnTo>
                <a:lnTo>
                  <a:pt x="146" y="681"/>
                </a:lnTo>
                <a:lnTo>
                  <a:pt x="292" y="581"/>
                </a:lnTo>
                <a:lnTo>
                  <a:pt x="304" y="560"/>
                </a:lnTo>
                <a:lnTo>
                  <a:pt x="422" y="528"/>
                </a:lnTo>
                <a:lnTo>
                  <a:pt x="451" y="510"/>
                </a:lnTo>
                <a:lnTo>
                  <a:pt x="458" y="512"/>
                </a:lnTo>
                <a:close/>
              </a:path>
            </a:pathLst>
          </a:custGeom>
          <a:solidFill>
            <a:srgbClr val="99CCFF"/>
          </a:solidFill>
          <a:ln w="12700">
            <a:solidFill>
              <a:schemeClr val="tx1"/>
            </a:solidFill>
            <a:prstDash val="solid"/>
            <a:round/>
            <a:headEnd/>
            <a:tailEnd/>
          </a:ln>
        </p:spPr>
        <p:txBody>
          <a:bodyPr/>
          <a:lstStyle/>
          <a:p>
            <a:endParaRPr lang="en-US" dirty="0"/>
          </a:p>
        </p:txBody>
      </p:sp>
      <p:sp>
        <p:nvSpPr>
          <p:cNvPr id="90" name="Freeform 78"/>
          <p:cNvSpPr>
            <a:spLocks noChangeAspect="1"/>
          </p:cNvSpPr>
          <p:nvPr/>
        </p:nvSpPr>
        <p:spPr bwMode="auto">
          <a:xfrm>
            <a:off x="6693628" y="4263727"/>
            <a:ext cx="456763" cy="302637"/>
          </a:xfrm>
          <a:custGeom>
            <a:avLst/>
            <a:gdLst/>
            <a:ahLst/>
            <a:cxnLst>
              <a:cxn ang="0">
                <a:pos x="391" y="428"/>
              </a:cxn>
              <a:cxn ang="0">
                <a:pos x="382" y="467"/>
              </a:cxn>
              <a:cxn ang="0">
                <a:pos x="329" y="431"/>
              </a:cxn>
              <a:cxn ang="0">
                <a:pos x="58" y="483"/>
              </a:cxn>
              <a:cxn ang="0">
                <a:pos x="24" y="441"/>
              </a:cxn>
              <a:cxn ang="0">
                <a:pos x="14" y="411"/>
              </a:cxn>
              <a:cxn ang="0">
                <a:pos x="0" y="387"/>
              </a:cxn>
              <a:cxn ang="0">
                <a:pos x="1" y="386"/>
              </a:cxn>
              <a:cxn ang="0">
                <a:pos x="62" y="203"/>
              </a:cxn>
              <a:cxn ang="0">
                <a:pos x="182" y="5"/>
              </a:cxn>
              <a:cxn ang="0">
                <a:pos x="215" y="2"/>
              </a:cxn>
              <a:cxn ang="0">
                <a:pos x="229" y="0"/>
              </a:cxn>
              <a:cxn ang="0">
                <a:pos x="230" y="2"/>
              </a:cxn>
              <a:cxn ang="0">
                <a:pos x="231" y="0"/>
              </a:cxn>
              <a:cxn ang="0">
                <a:pos x="325" y="84"/>
              </a:cxn>
              <a:cxn ang="0">
                <a:pos x="339" y="111"/>
              </a:cxn>
              <a:cxn ang="0">
                <a:pos x="449" y="174"/>
              </a:cxn>
              <a:cxn ang="0">
                <a:pos x="412" y="329"/>
              </a:cxn>
              <a:cxn ang="0">
                <a:pos x="391" y="428"/>
              </a:cxn>
            </a:cxnLst>
            <a:rect l="0" t="0" r="r" b="b"/>
            <a:pathLst>
              <a:path w="449" h="483">
                <a:moveTo>
                  <a:pt x="391" y="428"/>
                </a:moveTo>
                <a:lnTo>
                  <a:pt x="382" y="467"/>
                </a:lnTo>
                <a:lnTo>
                  <a:pt x="329" y="431"/>
                </a:lnTo>
                <a:lnTo>
                  <a:pt x="58" y="483"/>
                </a:lnTo>
                <a:lnTo>
                  <a:pt x="24" y="441"/>
                </a:lnTo>
                <a:lnTo>
                  <a:pt x="14" y="411"/>
                </a:lnTo>
                <a:lnTo>
                  <a:pt x="0" y="387"/>
                </a:lnTo>
                <a:lnTo>
                  <a:pt x="1" y="386"/>
                </a:lnTo>
                <a:lnTo>
                  <a:pt x="62" y="203"/>
                </a:lnTo>
                <a:lnTo>
                  <a:pt x="182" y="5"/>
                </a:lnTo>
                <a:lnTo>
                  <a:pt x="215" y="2"/>
                </a:lnTo>
                <a:lnTo>
                  <a:pt x="229" y="0"/>
                </a:lnTo>
                <a:lnTo>
                  <a:pt x="230" y="2"/>
                </a:lnTo>
                <a:lnTo>
                  <a:pt x="231" y="0"/>
                </a:lnTo>
                <a:lnTo>
                  <a:pt x="325" y="84"/>
                </a:lnTo>
                <a:lnTo>
                  <a:pt x="339" y="111"/>
                </a:lnTo>
                <a:lnTo>
                  <a:pt x="449" y="174"/>
                </a:lnTo>
                <a:lnTo>
                  <a:pt x="412" y="329"/>
                </a:lnTo>
                <a:lnTo>
                  <a:pt x="391" y="428"/>
                </a:lnTo>
                <a:close/>
              </a:path>
            </a:pathLst>
          </a:custGeom>
          <a:solidFill>
            <a:srgbClr val="99CCFF"/>
          </a:solidFill>
          <a:ln w="12700">
            <a:solidFill>
              <a:schemeClr val="tx1"/>
            </a:solidFill>
            <a:prstDash val="solid"/>
            <a:round/>
            <a:headEnd/>
            <a:tailEnd/>
          </a:ln>
        </p:spPr>
        <p:txBody>
          <a:bodyPr/>
          <a:lstStyle/>
          <a:p>
            <a:endParaRPr lang="en-US" dirty="0"/>
          </a:p>
        </p:txBody>
      </p:sp>
      <p:sp>
        <p:nvSpPr>
          <p:cNvPr id="91" name="Freeform 79"/>
          <p:cNvSpPr>
            <a:spLocks noChangeAspect="1"/>
          </p:cNvSpPr>
          <p:nvPr/>
        </p:nvSpPr>
        <p:spPr bwMode="auto">
          <a:xfrm>
            <a:off x="7622796" y="5442419"/>
            <a:ext cx="233074" cy="117290"/>
          </a:xfrm>
          <a:custGeom>
            <a:avLst/>
            <a:gdLst/>
            <a:ahLst/>
            <a:cxnLst>
              <a:cxn ang="0">
                <a:pos x="0" y="186"/>
              </a:cxn>
              <a:cxn ang="0">
                <a:pos x="149" y="30"/>
              </a:cxn>
              <a:cxn ang="0">
                <a:pos x="227" y="0"/>
              </a:cxn>
              <a:cxn ang="0">
                <a:pos x="0" y="186"/>
              </a:cxn>
            </a:cxnLst>
            <a:rect l="0" t="0" r="r" b="b"/>
            <a:pathLst>
              <a:path w="227" h="186">
                <a:moveTo>
                  <a:pt x="0" y="186"/>
                </a:moveTo>
                <a:lnTo>
                  <a:pt x="149" y="30"/>
                </a:lnTo>
                <a:lnTo>
                  <a:pt x="227" y="0"/>
                </a:lnTo>
                <a:lnTo>
                  <a:pt x="0" y="186"/>
                </a:lnTo>
                <a:close/>
              </a:path>
            </a:pathLst>
          </a:custGeom>
          <a:solidFill>
            <a:srgbClr val="99CCFF"/>
          </a:solidFill>
          <a:ln w="12700">
            <a:solidFill>
              <a:schemeClr val="tx1"/>
            </a:solidFill>
            <a:prstDash val="solid"/>
            <a:round/>
            <a:headEnd/>
            <a:tailEnd/>
          </a:ln>
        </p:spPr>
        <p:txBody>
          <a:bodyPr/>
          <a:lstStyle/>
          <a:p>
            <a:endParaRPr lang="en-US" dirty="0"/>
          </a:p>
        </p:txBody>
      </p:sp>
      <p:sp>
        <p:nvSpPr>
          <p:cNvPr id="92" name="Freeform 80"/>
          <p:cNvSpPr>
            <a:spLocks noChangeAspect="1"/>
          </p:cNvSpPr>
          <p:nvPr/>
        </p:nvSpPr>
        <p:spPr bwMode="auto">
          <a:xfrm>
            <a:off x="7115977" y="4837145"/>
            <a:ext cx="439556" cy="571970"/>
          </a:xfrm>
          <a:custGeom>
            <a:avLst/>
            <a:gdLst/>
            <a:ahLst/>
            <a:cxnLst>
              <a:cxn ang="0">
                <a:pos x="72" y="909"/>
              </a:cxn>
              <a:cxn ang="0">
                <a:pos x="303" y="783"/>
              </a:cxn>
              <a:cxn ang="0">
                <a:pos x="373" y="676"/>
              </a:cxn>
              <a:cxn ang="0">
                <a:pos x="431" y="630"/>
              </a:cxn>
              <a:cxn ang="0">
                <a:pos x="369" y="253"/>
              </a:cxn>
              <a:cxn ang="0">
                <a:pos x="207" y="0"/>
              </a:cxn>
              <a:cxn ang="0">
                <a:pos x="51" y="154"/>
              </a:cxn>
              <a:cxn ang="0">
                <a:pos x="54" y="225"/>
              </a:cxn>
              <a:cxn ang="0">
                <a:pos x="0" y="306"/>
              </a:cxn>
              <a:cxn ang="0">
                <a:pos x="49" y="813"/>
              </a:cxn>
              <a:cxn ang="0">
                <a:pos x="60" y="850"/>
              </a:cxn>
              <a:cxn ang="0">
                <a:pos x="60" y="909"/>
              </a:cxn>
              <a:cxn ang="0">
                <a:pos x="72" y="909"/>
              </a:cxn>
            </a:cxnLst>
            <a:rect l="0" t="0" r="r" b="b"/>
            <a:pathLst>
              <a:path w="431" h="909">
                <a:moveTo>
                  <a:pt x="72" y="909"/>
                </a:moveTo>
                <a:lnTo>
                  <a:pt x="303" y="783"/>
                </a:lnTo>
                <a:lnTo>
                  <a:pt x="373" y="676"/>
                </a:lnTo>
                <a:lnTo>
                  <a:pt x="431" y="630"/>
                </a:lnTo>
                <a:lnTo>
                  <a:pt x="369" y="253"/>
                </a:lnTo>
                <a:lnTo>
                  <a:pt x="207" y="0"/>
                </a:lnTo>
                <a:lnTo>
                  <a:pt x="51" y="154"/>
                </a:lnTo>
                <a:lnTo>
                  <a:pt x="54" y="225"/>
                </a:lnTo>
                <a:lnTo>
                  <a:pt x="0" y="306"/>
                </a:lnTo>
                <a:lnTo>
                  <a:pt x="49" y="813"/>
                </a:lnTo>
                <a:lnTo>
                  <a:pt x="60" y="850"/>
                </a:lnTo>
                <a:lnTo>
                  <a:pt x="60" y="909"/>
                </a:lnTo>
                <a:lnTo>
                  <a:pt x="72" y="909"/>
                </a:lnTo>
                <a:close/>
              </a:path>
            </a:pathLst>
          </a:custGeom>
          <a:solidFill>
            <a:srgbClr val="99CCFF"/>
          </a:solidFill>
          <a:ln w="12700">
            <a:solidFill>
              <a:schemeClr val="tx1"/>
            </a:solidFill>
            <a:prstDash val="solid"/>
            <a:round/>
            <a:headEnd/>
            <a:tailEnd/>
          </a:ln>
        </p:spPr>
        <p:txBody>
          <a:bodyPr/>
          <a:lstStyle/>
          <a:p>
            <a:endParaRPr lang="en-US" dirty="0"/>
          </a:p>
        </p:txBody>
      </p:sp>
      <p:sp>
        <p:nvSpPr>
          <p:cNvPr id="93" name="Freeform 81"/>
          <p:cNvSpPr>
            <a:spLocks noChangeAspect="1"/>
          </p:cNvSpPr>
          <p:nvPr/>
        </p:nvSpPr>
        <p:spPr bwMode="auto">
          <a:xfrm>
            <a:off x="7622796" y="4882034"/>
            <a:ext cx="666374" cy="434407"/>
          </a:xfrm>
          <a:custGeom>
            <a:avLst/>
            <a:gdLst/>
            <a:ahLst/>
            <a:cxnLst>
              <a:cxn ang="0">
                <a:pos x="653" y="170"/>
              </a:cxn>
              <a:cxn ang="0">
                <a:pos x="485" y="327"/>
              </a:cxn>
              <a:cxn ang="0">
                <a:pos x="438" y="552"/>
              </a:cxn>
              <a:cxn ang="0">
                <a:pos x="345" y="591"/>
              </a:cxn>
              <a:cxn ang="0">
                <a:pos x="299" y="660"/>
              </a:cxn>
              <a:cxn ang="0">
                <a:pos x="216" y="569"/>
              </a:cxn>
              <a:cxn ang="0">
                <a:pos x="185" y="603"/>
              </a:cxn>
              <a:cxn ang="0">
                <a:pos x="0" y="690"/>
              </a:cxn>
              <a:cxn ang="0">
                <a:pos x="3" y="602"/>
              </a:cxn>
              <a:cxn ang="0">
                <a:pos x="40" y="603"/>
              </a:cxn>
              <a:cxn ang="0">
                <a:pos x="77" y="327"/>
              </a:cxn>
              <a:cxn ang="0">
                <a:pos x="146" y="171"/>
              </a:cxn>
              <a:cxn ang="0">
                <a:pos x="292" y="71"/>
              </a:cxn>
              <a:cxn ang="0">
                <a:pos x="304" y="50"/>
              </a:cxn>
              <a:cxn ang="0">
                <a:pos x="422" y="18"/>
              </a:cxn>
              <a:cxn ang="0">
                <a:pos x="451" y="0"/>
              </a:cxn>
              <a:cxn ang="0">
                <a:pos x="458" y="2"/>
              </a:cxn>
              <a:cxn ang="0">
                <a:pos x="467" y="35"/>
              </a:cxn>
              <a:cxn ang="0">
                <a:pos x="484" y="29"/>
              </a:cxn>
              <a:cxn ang="0">
                <a:pos x="494" y="32"/>
              </a:cxn>
              <a:cxn ang="0">
                <a:pos x="497" y="39"/>
              </a:cxn>
              <a:cxn ang="0">
                <a:pos x="497" y="50"/>
              </a:cxn>
              <a:cxn ang="0">
                <a:pos x="584" y="63"/>
              </a:cxn>
              <a:cxn ang="0">
                <a:pos x="653" y="170"/>
              </a:cxn>
            </a:cxnLst>
            <a:rect l="0" t="0" r="r" b="b"/>
            <a:pathLst>
              <a:path w="653" h="690">
                <a:moveTo>
                  <a:pt x="653" y="170"/>
                </a:moveTo>
                <a:lnTo>
                  <a:pt x="485" y="327"/>
                </a:lnTo>
                <a:lnTo>
                  <a:pt x="438" y="552"/>
                </a:lnTo>
                <a:lnTo>
                  <a:pt x="345" y="591"/>
                </a:lnTo>
                <a:lnTo>
                  <a:pt x="299" y="660"/>
                </a:lnTo>
                <a:lnTo>
                  <a:pt x="216" y="569"/>
                </a:lnTo>
                <a:lnTo>
                  <a:pt x="185" y="603"/>
                </a:lnTo>
                <a:lnTo>
                  <a:pt x="0" y="690"/>
                </a:lnTo>
                <a:lnTo>
                  <a:pt x="3" y="602"/>
                </a:lnTo>
                <a:lnTo>
                  <a:pt x="40" y="603"/>
                </a:lnTo>
                <a:lnTo>
                  <a:pt x="77" y="327"/>
                </a:lnTo>
                <a:lnTo>
                  <a:pt x="146" y="171"/>
                </a:lnTo>
                <a:lnTo>
                  <a:pt x="292" y="71"/>
                </a:lnTo>
                <a:lnTo>
                  <a:pt x="304" y="50"/>
                </a:lnTo>
                <a:lnTo>
                  <a:pt x="422" y="18"/>
                </a:lnTo>
                <a:lnTo>
                  <a:pt x="451" y="0"/>
                </a:lnTo>
                <a:lnTo>
                  <a:pt x="458" y="2"/>
                </a:lnTo>
                <a:lnTo>
                  <a:pt x="467" y="35"/>
                </a:lnTo>
                <a:lnTo>
                  <a:pt x="484" y="29"/>
                </a:lnTo>
                <a:lnTo>
                  <a:pt x="494" y="32"/>
                </a:lnTo>
                <a:lnTo>
                  <a:pt x="497" y="39"/>
                </a:lnTo>
                <a:lnTo>
                  <a:pt x="497" y="50"/>
                </a:lnTo>
                <a:lnTo>
                  <a:pt x="584" y="63"/>
                </a:lnTo>
                <a:lnTo>
                  <a:pt x="653" y="170"/>
                </a:lnTo>
                <a:close/>
              </a:path>
            </a:pathLst>
          </a:custGeom>
          <a:solidFill>
            <a:srgbClr val="99CCFF"/>
          </a:solidFill>
          <a:ln w="12700">
            <a:solidFill>
              <a:schemeClr val="tx1"/>
            </a:solidFill>
            <a:prstDash val="solid"/>
            <a:round/>
            <a:headEnd/>
            <a:tailEnd/>
          </a:ln>
        </p:spPr>
        <p:txBody>
          <a:bodyPr/>
          <a:lstStyle/>
          <a:p>
            <a:endParaRPr lang="en-US" dirty="0"/>
          </a:p>
        </p:txBody>
      </p:sp>
      <p:sp>
        <p:nvSpPr>
          <p:cNvPr id="94" name="Freeform 82"/>
          <p:cNvSpPr>
            <a:spLocks noChangeAspect="1"/>
          </p:cNvSpPr>
          <p:nvPr/>
        </p:nvSpPr>
        <p:spPr bwMode="auto">
          <a:xfrm>
            <a:off x="6718656" y="4534508"/>
            <a:ext cx="428606" cy="367798"/>
          </a:xfrm>
          <a:custGeom>
            <a:avLst/>
            <a:gdLst/>
            <a:ahLst/>
            <a:cxnLst>
              <a:cxn ang="0">
                <a:pos x="420" y="585"/>
              </a:cxn>
              <a:cxn ang="0">
                <a:pos x="393" y="417"/>
              </a:cxn>
              <a:cxn ang="0">
                <a:pos x="394" y="417"/>
              </a:cxn>
              <a:cxn ang="0">
                <a:pos x="395" y="417"/>
              </a:cxn>
              <a:cxn ang="0">
                <a:pos x="395" y="325"/>
              </a:cxn>
              <a:cxn ang="0">
                <a:pos x="362" y="49"/>
              </a:cxn>
              <a:cxn ang="0">
                <a:pos x="358" y="36"/>
              </a:cxn>
              <a:cxn ang="0">
                <a:pos x="305" y="0"/>
              </a:cxn>
              <a:cxn ang="0">
                <a:pos x="34" y="52"/>
              </a:cxn>
              <a:cxn ang="0">
                <a:pos x="0" y="10"/>
              </a:cxn>
              <a:cxn ang="0">
                <a:pos x="12" y="127"/>
              </a:cxn>
              <a:cxn ang="0">
                <a:pos x="87" y="330"/>
              </a:cxn>
              <a:cxn ang="0">
                <a:pos x="118" y="384"/>
              </a:cxn>
              <a:cxn ang="0">
                <a:pos x="275" y="384"/>
              </a:cxn>
              <a:cxn ang="0">
                <a:pos x="297" y="414"/>
              </a:cxn>
              <a:cxn ang="0">
                <a:pos x="295" y="424"/>
              </a:cxn>
              <a:cxn ang="0">
                <a:pos x="299" y="432"/>
              </a:cxn>
              <a:cxn ang="0">
                <a:pos x="305" y="429"/>
              </a:cxn>
              <a:cxn ang="0">
                <a:pos x="308" y="450"/>
              </a:cxn>
              <a:cxn ang="0">
                <a:pos x="420" y="585"/>
              </a:cxn>
            </a:cxnLst>
            <a:rect l="0" t="0" r="r" b="b"/>
            <a:pathLst>
              <a:path w="420" h="585">
                <a:moveTo>
                  <a:pt x="420" y="585"/>
                </a:moveTo>
                <a:lnTo>
                  <a:pt x="393" y="417"/>
                </a:lnTo>
                <a:lnTo>
                  <a:pt x="394" y="417"/>
                </a:lnTo>
                <a:lnTo>
                  <a:pt x="395" y="417"/>
                </a:lnTo>
                <a:lnTo>
                  <a:pt x="395" y="325"/>
                </a:lnTo>
                <a:lnTo>
                  <a:pt x="362" y="49"/>
                </a:lnTo>
                <a:lnTo>
                  <a:pt x="358" y="36"/>
                </a:lnTo>
                <a:lnTo>
                  <a:pt x="305" y="0"/>
                </a:lnTo>
                <a:lnTo>
                  <a:pt x="34" y="52"/>
                </a:lnTo>
                <a:lnTo>
                  <a:pt x="0" y="10"/>
                </a:lnTo>
                <a:lnTo>
                  <a:pt x="12" y="127"/>
                </a:lnTo>
                <a:lnTo>
                  <a:pt x="87" y="330"/>
                </a:lnTo>
                <a:lnTo>
                  <a:pt x="118" y="384"/>
                </a:lnTo>
                <a:lnTo>
                  <a:pt x="275" y="384"/>
                </a:lnTo>
                <a:lnTo>
                  <a:pt x="297" y="414"/>
                </a:lnTo>
                <a:lnTo>
                  <a:pt x="295" y="424"/>
                </a:lnTo>
                <a:lnTo>
                  <a:pt x="299" y="432"/>
                </a:lnTo>
                <a:lnTo>
                  <a:pt x="305" y="429"/>
                </a:lnTo>
                <a:lnTo>
                  <a:pt x="308" y="450"/>
                </a:lnTo>
                <a:lnTo>
                  <a:pt x="420" y="585"/>
                </a:lnTo>
                <a:close/>
              </a:path>
            </a:pathLst>
          </a:custGeom>
          <a:solidFill>
            <a:srgbClr val="99CCFF"/>
          </a:solidFill>
          <a:ln w="12700">
            <a:solidFill>
              <a:schemeClr val="tx1"/>
            </a:solidFill>
            <a:prstDash val="solid"/>
            <a:round/>
            <a:headEnd/>
            <a:tailEnd/>
          </a:ln>
        </p:spPr>
        <p:txBody>
          <a:bodyPr/>
          <a:lstStyle/>
          <a:p>
            <a:endParaRPr lang="en-US" dirty="0"/>
          </a:p>
        </p:txBody>
      </p:sp>
      <p:sp>
        <p:nvSpPr>
          <p:cNvPr id="95" name="Freeform 83"/>
          <p:cNvSpPr>
            <a:spLocks noChangeAspect="1"/>
          </p:cNvSpPr>
          <p:nvPr/>
        </p:nvSpPr>
        <p:spPr bwMode="auto">
          <a:xfrm>
            <a:off x="7117541" y="4651798"/>
            <a:ext cx="655424" cy="609618"/>
          </a:xfrm>
          <a:custGeom>
            <a:avLst/>
            <a:gdLst/>
            <a:ahLst/>
            <a:cxnLst>
              <a:cxn ang="0">
                <a:pos x="499" y="968"/>
              </a:cxn>
              <a:cxn ang="0">
                <a:pos x="536" y="969"/>
              </a:cxn>
              <a:cxn ang="0">
                <a:pos x="573" y="693"/>
              </a:cxn>
              <a:cxn ang="0">
                <a:pos x="642" y="537"/>
              </a:cxn>
              <a:cxn ang="0">
                <a:pos x="496" y="447"/>
              </a:cxn>
              <a:cxn ang="0">
                <a:pos x="511" y="210"/>
              </a:cxn>
              <a:cxn ang="0">
                <a:pos x="496" y="66"/>
              </a:cxn>
              <a:cxn ang="0">
                <a:pos x="395" y="0"/>
              </a:cxn>
              <a:cxn ang="0">
                <a:pos x="205" y="200"/>
              </a:cxn>
              <a:cxn ang="0">
                <a:pos x="2" y="230"/>
              </a:cxn>
              <a:cxn ang="0">
                <a:pos x="1" y="230"/>
              </a:cxn>
              <a:cxn ang="0">
                <a:pos x="0" y="230"/>
              </a:cxn>
              <a:cxn ang="0">
                <a:pos x="27" y="398"/>
              </a:cxn>
              <a:cxn ang="0">
                <a:pos x="29" y="399"/>
              </a:cxn>
              <a:cxn ang="0">
                <a:pos x="46" y="416"/>
              </a:cxn>
              <a:cxn ang="0">
                <a:pos x="49" y="447"/>
              </a:cxn>
              <a:cxn ang="0">
                <a:pos x="205" y="293"/>
              </a:cxn>
              <a:cxn ang="0">
                <a:pos x="367" y="546"/>
              </a:cxn>
              <a:cxn ang="0">
                <a:pos x="429" y="923"/>
              </a:cxn>
              <a:cxn ang="0">
                <a:pos x="496" y="959"/>
              </a:cxn>
              <a:cxn ang="0">
                <a:pos x="499" y="968"/>
              </a:cxn>
            </a:cxnLst>
            <a:rect l="0" t="0" r="r" b="b"/>
            <a:pathLst>
              <a:path w="642" h="969">
                <a:moveTo>
                  <a:pt x="499" y="968"/>
                </a:moveTo>
                <a:lnTo>
                  <a:pt x="536" y="969"/>
                </a:lnTo>
                <a:lnTo>
                  <a:pt x="573" y="693"/>
                </a:lnTo>
                <a:lnTo>
                  <a:pt x="642" y="537"/>
                </a:lnTo>
                <a:lnTo>
                  <a:pt x="496" y="447"/>
                </a:lnTo>
                <a:lnTo>
                  <a:pt x="511" y="210"/>
                </a:lnTo>
                <a:lnTo>
                  <a:pt x="496" y="66"/>
                </a:lnTo>
                <a:lnTo>
                  <a:pt x="395" y="0"/>
                </a:lnTo>
                <a:lnTo>
                  <a:pt x="205" y="200"/>
                </a:lnTo>
                <a:lnTo>
                  <a:pt x="2" y="230"/>
                </a:lnTo>
                <a:lnTo>
                  <a:pt x="1" y="230"/>
                </a:lnTo>
                <a:lnTo>
                  <a:pt x="0" y="230"/>
                </a:lnTo>
                <a:lnTo>
                  <a:pt x="27" y="398"/>
                </a:lnTo>
                <a:lnTo>
                  <a:pt x="29" y="399"/>
                </a:lnTo>
                <a:lnTo>
                  <a:pt x="46" y="416"/>
                </a:lnTo>
                <a:lnTo>
                  <a:pt x="49" y="447"/>
                </a:lnTo>
                <a:lnTo>
                  <a:pt x="205" y="293"/>
                </a:lnTo>
                <a:lnTo>
                  <a:pt x="367" y="546"/>
                </a:lnTo>
                <a:lnTo>
                  <a:pt x="429" y="923"/>
                </a:lnTo>
                <a:lnTo>
                  <a:pt x="496" y="959"/>
                </a:lnTo>
                <a:lnTo>
                  <a:pt x="499" y="968"/>
                </a:lnTo>
                <a:close/>
              </a:path>
            </a:pathLst>
          </a:custGeom>
          <a:solidFill>
            <a:srgbClr val="99CCFF"/>
          </a:solidFill>
          <a:ln w="12700">
            <a:solidFill>
              <a:schemeClr val="tx1"/>
            </a:solidFill>
            <a:prstDash val="solid"/>
            <a:round/>
            <a:headEnd/>
            <a:tailEnd/>
          </a:ln>
        </p:spPr>
        <p:txBody>
          <a:bodyPr/>
          <a:lstStyle/>
          <a:p>
            <a:endParaRPr lang="en-US" dirty="0"/>
          </a:p>
        </p:txBody>
      </p:sp>
      <p:sp>
        <p:nvSpPr>
          <p:cNvPr id="96" name="Freeform 84"/>
          <p:cNvSpPr>
            <a:spLocks noChangeAspect="1"/>
          </p:cNvSpPr>
          <p:nvPr/>
        </p:nvSpPr>
        <p:spPr bwMode="auto">
          <a:xfrm>
            <a:off x="7460114" y="4016115"/>
            <a:ext cx="444249" cy="567626"/>
          </a:xfrm>
          <a:custGeom>
            <a:avLst/>
            <a:gdLst/>
            <a:ahLst/>
            <a:cxnLst>
              <a:cxn ang="0">
                <a:pos x="436" y="802"/>
              </a:cxn>
              <a:cxn ang="0">
                <a:pos x="394" y="904"/>
              </a:cxn>
              <a:cxn ang="0">
                <a:pos x="384" y="888"/>
              </a:cxn>
              <a:cxn ang="0">
                <a:pos x="382" y="891"/>
              </a:cxn>
              <a:cxn ang="0">
                <a:pos x="367" y="868"/>
              </a:cxn>
              <a:cxn ang="0">
                <a:pos x="210" y="600"/>
              </a:cxn>
              <a:cxn ang="0">
                <a:pos x="161" y="631"/>
              </a:cxn>
              <a:cxn ang="0">
                <a:pos x="15" y="492"/>
              </a:cxn>
              <a:cxn ang="0">
                <a:pos x="15" y="427"/>
              </a:cxn>
              <a:cxn ang="0">
                <a:pos x="15" y="426"/>
              </a:cxn>
              <a:cxn ang="0">
                <a:pos x="0" y="403"/>
              </a:cxn>
              <a:cxn ang="0">
                <a:pos x="15" y="250"/>
              </a:cxn>
              <a:cxn ang="0">
                <a:pos x="166" y="43"/>
              </a:cxn>
              <a:cxn ang="0">
                <a:pos x="158" y="0"/>
              </a:cxn>
              <a:cxn ang="0">
                <a:pos x="279" y="42"/>
              </a:cxn>
              <a:cxn ang="0">
                <a:pos x="278" y="66"/>
              </a:cxn>
              <a:cxn ang="0">
                <a:pos x="301" y="79"/>
              </a:cxn>
              <a:cxn ang="0">
                <a:pos x="322" y="123"/>
              </a:cxn>
              <a:cxn ang="0">
                <a:pos x="369" y="321"/>
              </a:cxn>
              <a:cxn ang="0">
                <a:pos x="376" y="394"/>
              </a:cxn>
              <a:cxn ang="0">
                <a:pos x="420" y="597"/>
              </a:cxn>
              <a:cxn ang="0">
                <a:pos x="436" y="802"/>
              </a:cxn>
            </a:cxnLst>
            <a:rect l="0" t="0" r="r" b="b"/>
            <a:pathLst>
              <a:path w="436" h="904">
                <a:moveTo>
                  <a:pt x="436" y="802"/>
                </a:moveTo>
                <a:lnTo>
                  <a:pt x="394" y="904"/>
                </a:lnTo>
                <a:lnTo>
                  <a:pt x="384" y="888"/>
                </a:lnTo>
                <a:lnTo>
                  <a:pt x="382" y="891"/>
                </a:lnTo>
                <a:lnTo>
                  <a:pt x="367" y="868"/>
                </a:lnTo>
                <a:lnTo>
                  <a:pt x="210" y="600"/>
                </a:lnTo>
                <a:lnTo>
                  <a:pt x="161" y="631"/>
                </a:lnTo>
                <a:lnTo>
                  <a:pt x="15" y="492"/>
                </a:lnTo>
                <a:lnTo>
                  <a:pt x="15" y="427"/>
                </a:lnTo>
                <a:lnTo>
                  <a:pt x="15" y="426"/>
                </a:lnTo>
                <a:lnTo>
                  <a:pt x="0" y="403"/>
                </a:lnTo>
                <a:lnTo>
                  <a:pt x="15" y="250"/>
                </a:lnTo>
                <a:lnTo>
                  <a:pt x="166" y="43"/>
                </a:lnTo>
                <a:lnTo>
                  <a:pt x="158" y="0"/>
                </a:lnTo>
                <a:lnTo>
                  <a:pt x="279" y="42"/>
                </a:lnTo>
                <a:lnTo>
                  <a:pt x="278" y="66"/>
                </a:lnTo>
                <a:lnTo>
                  <a:pt x="301" y="79"/>
                </a:lnTo>
                <a:lnTo>
                  <a:pt x="322" y="123"/>
                </a:lnTo>
                <a:lnTo>
                  <a:pt x="369" y="321"/>
                </a:lnTo>
                <a:lnTo>
                  <a:pt x="376" y="394"/>
                </a:lnTo>
                <a:lnTo>
                  <a:pt x="420" y="597"/>
                </a:lnTo>
                <a:lnTo>
                  <a:pt x="436" y="802"/>
                </a:lnTo>
                <a:close/>
              </a:path>
            </a:pathLst>
          </a:custGeom>
          <a:solidFill>
            <a:srgbClr val="99CCFF"/>
          </a:solidFill>
          <a:ln w="12700">
            <a:solidFill>
              <a:schemeClr val="tx1"/>
            </a:solidFill>
            <a:prstDash val="solid"/>
            <a:round/>
            <a:headEnd/>
            <a:tailEnd/>
          </a:ln>
        </p:spPr>
        <p:txBody>
          <a:bodyPr/>
          <a:lstStyle/>
          <a:p>
            <a:endParaRPr lang="en-US" dirty="0"/>
          </a:p>
        </p:txBody>
      </p:sp>
      <p:sp>
        <p:nvSpPr>
          <p:cNvPr id="97" name="Freeform 85"/>
          <p:cNvSpPr>
            <a:spLocks noChangeAspect="1"/>
          </p:cNvSpPr>
          <p:nvPr/>
        </p:nvSpPr>
        <p:spPr bwMode="auto">
          <a:xfrm>
            <a:off x="6856310" y="3798912"/>
            <a:ext cx="400450" cy="315669"/>
          </a:xfrm>
          <a:custGeom>
            <a:avLst/>
            <a:gdLst/>
            <a:ahLst/>
            <a:cxnLst>
              <a:cxn ang="0">
                <a:pos x="316" y="0"/>
              </a:cxn>
              <a:cxn ang="0">
                <a:pos x="392" y="37"/>
              </a:cxn>
              <a:cxn ang="0">
                <a:pos x="392" y="36"/>
              </a:cxn>
              <a:cxn ang="0">
                <a:pos x="380" y="240"/>
              </a:cxn>
              <a:cxn ang="0">
                <a:pos x="311" y="391"/>
              </a:cxn>
              <a:cxn ang="0">
                <a:pos x="321" y="418"/>
              </a:cxn>
              <a:cxn ang="0">
                <a:pos x="315" y="429"/>
              </a:cxn>
              <a:cxn ang="0">
                <a:pos x="169" y="501"/>
              </a:cxn>
              <a:cxn ang="0">
                <a:pos x="162" y="499"/>
              </a:cxn>
              <a:cxn ang="0">
                <a:pos x="88" y="411"/>
              </a:cxn>
              <a:cxn ang="0">
                <a:pos x="22" y="343"/>
              </a:cxn>
              <a:cxn ang="0">
                <a:pos x="0" y="292"/>
              </a:cxn>
              <a:cxn ang="0">
                <a:pos x="11" y="115"/>
              </a:cxn>
              <a:cxn ang="0">
                <a:pos x="22" y="118"/>
              </a:cxn>
              <a:cxn ang="0">
                <a:pos x="169" y="64"/>
              </a:cxn>
              <a:cxn ang="0">
                <a:pos x="316" y="0"/>
              </a:cxn>
            </a:cxnLst>
            <a:rect l="0" t="0" r="r" b="b"/>
            <a:pathLst>
              <a:path w="392" h="501">
                <a:moveTo>
                  <a:pt x="316" y="0"/>
                </a:moveTo>
                <a:lnTo>
                  <a:pt x="392" y="37"/>
                </a:lnTo>
                <a:lnTo>
                  <a:pt x="392" y="36"/>
                </a:lnTo>
                <a:lnTo>
                  <a:pt x="380" y="240"/>
                </a:lnTo>
                <a:lnTo>
                  <a:pt x="311" y="391"/>
                </a:lnTo>
                <a:lnTo>
                  <a:pt x="321" y="418"/>
                </a:lnTo>
                <a:lnTo>
                  <a:pt x="315" y="429"/>
                </a:lnTo>
                <a:lnTo>
                  <a:pt x="169" y="501"/>
                </a:lnTo>
                <a:lnTo>
                  <a:pt x="162" y="499"/>
                </a:lnTo>
                <a:lnTo>
                  <a:pt x="88" y="411"/>
                </a:lnTo>
                <a:lnTo>
                  <a:pt x="22" y="343"/>
                </a:lnTo>
                <a:lnTo>
                  <a:pt x="0" y="292"/>
                </a:lnTo>
                <a:lnTo>
                  <a:pt x="11" y="115"/>
                </a:lnTo>
                <a:lnTo>
                  <a:pt x="22" y="118"/>
                </a:lnTo>
                <a:lnTo>
                  <a:pt x="169" y="64"/>
                </a:lnTo>
                <a:lnTo>
                  <a:pt x="316" y="0"/>
                </a:lnTo>
                <a:close/>
              </a:path>
            </a:pathLst>
          </a:custGeom>
          <a:solidFill>
            <a:srgbClr val="99CCFF"/>
          </a:solidFill>
          <a:ln w="12700">
            <a:solidFill>
              <a:schemeClr val="tx1"/>
            </a:solidFill>
            <a:prstDash val="solid"/>
            <a:round/>
            <a:headEnd/>
            <a:tailEnd/>
          </a:ln>
        </p:spPr>
        <p:txBody>
          <a:bodyPr/>
          <a:lstStyle/>
          <a:p>
            <a:endParaRPr lang="en-US" dirty="0"/>
          </a:p>
        </p:txBody>
      </p:sp>
      <p:sp>
        <p:nvSpPr>
          <p:cNvPr id="98" name="Freeform 86"/>
          <p:cNvSpPr>
            <a:spLocks noChangeAspect="1"/>
          </p:cNvSpPr>
          <p:nvPr/>
        </p:nvSpPr>
        <p:spPr bwMode="auto">
          <a:xfrm>
            <a:off x="7574304" y="2822943"/>
            <a:ext cx="599111" cy="524185"/>
          </a:xfrm>
          <a:custGeom>
            <a:avLst/>
            <a:gdLst/>
            <a:ahLst/>
            <a:cxnLst>
              <a:cxn ang="0">
                <a:pos x="363" y="278"/>
              </a:cxn>
              <a:cxn ang="0">
                <a:pos x="409" y="398"/>
              </a:cxn>
              <a:cxn ang="0">
                <a:pos x="487" y="422"/>
              </a:cxn>
              <a:cxn ang="0">
                <a:pos x="586" y="542"/>
              </a:cxn>
              <a:cxn ang="0">
                <a:pos x="576" y="554"/>
              </a:cxn>
              <a:cxn ang="0">
                <a:pos x="463" y="702"/>
              </a:cxn>
              <a:cxn ang="0">
                <a:pos x="407" y="834"/>
              </a:cxn>
              <a:cxn ang="0">
                <a:pos x="296" y="779"/>
              </a:cxn>
              <a:cxn ang="0">
                <a:pos x="291" y="783"/>
              </a:cxn>
              <a:cxn ang="0">
                <a:pos x="278" y="783"/>
              </a:cxn>
              <a:cxn ang="0">
                <a:pos x="195" y="752"/>
              </a:cxn>
              <a:cxn ang="0">
                <a:pos x="49" y="582"/>
              </a:cxn>
              <a:cxn ang="0">
                <a:pos x="44" y="578"/>
              </a:cxn>
              <a:cxn ang="0">
                <a:pos x="38" y="564"/>
              </a:cxn>
              <a:cxn ang="0">
                <a:pos x="33" y="560"/>
              </a:cxn>
              <a:cxn ang="0">
                <a:pos x="28" y="563"/>
              </a:cxn>
              <a:cxn ang="0">
                <a:pos x="0" y="546"/>
              </a:cxn>
              <a:cxn ang="0">
                <a:pos x="49" y="477"/>
              </a:cxn>
              <a:cxn ang="0">
                <a:pos x="135" y="234"/>
              </a:cxn>
              <a:cxn ang="0">
                <a:pos x="159" y="56"/>
              </a:cxn>
              <a:cxn ang="0">
                <a:pos x="337" y="0"/>
              </a:cxn>
              <a:cxn ang="0">
                <a:pos x="363" y="278"/>
              </a:cxn>
            </a:cxnLst>
            <a:rect l="0" t="0" r="r" b="b"/>
            <a:pathLst>
              <a:path w="586" h="834">
                <a:moveTo>
                  <a:pt x="363" y="278"/>
                </a:moveTo>
                <a:lnTo>
                  <a:pt x="409" y="398"/>
                </a:lnTo>
                <a:lnTo>
                  <a:pt x="487" y="422"/>
                </a:lnTo>
                <a:lnTo>
                  <a:pt x="586" y="542"/>
                </a:lnTo>
                <a:lnTo>
                  <a:pt x="576" y="554"/>
                </a:lnTo>
                <a:lnTo>
                  <a:pt x="463" y="702"/>
                </a:lnTo>
                <a:lnTo>
                  <a:pt x="407" y="834"/>
                </a:lnTo>
                <a:lnTo>
                  <a:pt x="296" y="779"/>
                </a:lnTo>
                <a:lnTo>
                  <a:pt x="291" y="783"/>
                </a:lnTo>
                <a:lnTo>
                  <a:pt x="278" y="783"/>
                </a:lnTo>
                <a:lnTo>
                  <a:pt x="195" y="752"/>
                </a:lnTo>
                <a:lnTo>
                  <a:pt x="49" y="582"/>
                </a:lnTo>
                <a:lnTo>
                  <a:pt x="44" y="578"/>
                </a:lnTo>
                <a:lnTo>
                  <a:pt x="38" y="564"/>
                </a:lnTo>
                <a:lnTo>
                  <a:pt x="33" y="560"/>
                </a:lnTo>
                <a:lnTo>
                  <a:pt x="28" y="563"/>
                </a:lnTo>
                <a:lnTo>
                  <a:pt x="0" y="546"/>
                </a:lnTo>
                <a:lnTo>
                  <a:pt x="49" y="477"/>
                </a:lnTo>
                <a:lnTo>
                  <a:pt x="135" y="234"/>
                </a:lnTo>
                <a:lnTo>
                  <a:pt x="159" y="56"/>
                </a:lnTo>
                <a:lnTo>
                  <a:pt x="337" y="0"/>
                </a:lnTo>
                <a:lnTo>
                  <a:pt x="363" y="278"/>
                </a:lnTo>
                <a:close/>
              </a:path>
            </a:pathLst>
          </a:custGeom>
          <a:solidFill>
            <a:srgbClr val="99CCFF"/>
          </a:solidFill>
          <a:ln w="12700">
            <a:solidFill>
              <a:schemeClr val="tx1"/>
            </a:solidFill>
            <a:prstDash val="solid"/>
            <a:round/>
            <a:headEnd/>
            <a:tailEnd/>
          </a:ln>
        </p:spPr>
        <p:txBody>
          <a:bodyPr/>
          <a:lstStyle/>
          <a:p>
            <a:endParaRPr lang="en-US" dirty="0"/>
          </a:p>
        </p:txBody>
      </p:sp>
      <p:sp>
        <p:nvSpPr>
          <p:cNvPr id="99" name="Freeform 87"/>
          <p:cNvSpPr>
            <a:spLocks noChangeAspect="1"/>
          </p:cNvSpPr>
          <p:nvPr/>
        </p:nvSpPr>
        <p:spPr bwMode="auto">
          <a:xfrm>
            <a:off x="7366258" y="3166125"/>
            <a:ext cx="678888" cy="467712"/>
          </a:xfrm>
          <a:custGeom>
            <a:avLst/>
            <a:gdLst/>
            <a:ahLst/>
            <a:cxnLst>
              <a:cxn ang="0">
                <a:pos x="654" y="360"/>
              </a:cxn>
              <a:cxn ang="0">
                <a:pos x="639" y="576"/>
              </a:cxn>
              <a:cxn ang="0">
                <a:pos x="612" y="596"/>
              </a:cxn>
              <a:cxn ang="0">
                <a:pos x="611" y="620"/>
              </a:cxn>
              <a:cxn ang="0">
                <a:pos x="544" y="689"/>
              </a:cxn>
              <a:cxn ang="0">
                <a:pos x="534" y="683"/>
              </a:cxn>
              <a:cxn ang="0">
                <a:pos x="487" y="728"/>
              </a:cxn>
              <a:cxn ang="0">
                <a:pos x="464" y="744"/>
              </a:cxn>
              <a:cxn ang="0">
                <a:pos x="449" y="729"/>
              </a:cxn>
              <a:cxn ang="0">
                <a:pos x="426" y="735"/>
              </a:cxn>
              <a:cxn ang="0">
                <a:pos x="411" y="719"/>
              </a:cxn>
              <a:cxn ang="0">
                <a:pos x="411" y="695"/>
              </a:cxn>
              <a:cxn ang="0">
                <a:pos x="217" y="540"/>
              </a:cxn>
              <a:cxn ang="0">
                <a:pos x="162" y="561"/>
              </a:cxn>
              <a:cxn ang="0">
                <a:pos x="113" y="690"/>
              </a:cxn>
              <a:cxn ang="0">
                <a:pos x="111" y="692"/>
              </a:cxn>
              <a:cxn ang="0">
                <a:pos x="38" y="563"/>
              </a:cxn>
              <a:cxn ang="0">
                <a:pos x="0" y="408"/>
              </a:cxn>
              <a:cxn ang="0">
                <a:pos x="107" y="384"/>
              </a:cxn>
              <a:cxn ang="0">
                <a:pos x="128" y="288"/>
              </a:cxn>
              <a:cxn ang="0">
                <a:pos x="179" y="17"/>
              </a:cxn>
              <a:cxn ang="0">
                <a:pos x="204" y="0"/>
              </a:cxn>
              <a:cxn ang="0">
                <a:pos x="232" y="17"/>
              </a:cxn>
              <a:cxn ang="0">
                <a:pos x="237" y="14"/>
              </a:cxn>
              <a:cxn ang="0">
                <a:pos x="242" y="18"/>
              </a:cxn>
              <a:cxn ang="0">
                <a:pos x="248" y="32"/>
              </a:cxn>
              <a:cxn ang="0">
                <a:pos x="253" y="36"/>
              </a:cxn>
              <a:cxn ang="0">
                <a:pos x="399" y="206"/>
              </a:cxn>
              <a:cxn ang="0">
                <a:pos x="482" y="237"/>
              </a:cxn>
              <a:cxn ang="0">
                <a:pos x="495" y="237"/>
              </a:cxn>
              <a:cxn ang="0">
                <a:pos x="500" y="233"/>
              </a:cxn>
              <a:cxn ang="0">
                <a:pos x="611" y="288"/>
              </a:cxn>
              <a:cxn ang="0">
                <a:pos x="667" y="317"/>
              </a:cxn>
              <a:cxn ang="0">
                <a:pos x="654" y="360"/>
              </a:cxn>
            </a:cxnLst>
            <a:rect l="0" t="0" r="r" b="b"/>
            <a:pathLst>
              <a:path w="667" h="744">
                <a:moveTo>
                  <a:pt x="654" y="360"/>
                </a:moveTo>
                <a:lnTo>
                  <a:pt x="639" y="576"/>
                </a:lnTo>
                <a:lnTo>
                  <a:pt x="612" y="596"/>
                </a:lnTo>
                <a:lnTo>
                  <a:pt x="611" y="620"/>
                </a:lnTo>
                <a:lnTo>
                  <a:pt x="544" y="689"/>
                </a:lnTo>
                <a:lnTo>
                  <a:pt x="534" y="683"/>
                </a:lnTo>
                <a:lnTo>
                  <a:pt x="487" y="728"/>
                </a:lnTo>
                <a:lnTo>
                  <a:pt x="464" y="744"/>
                </a:lnTo>
                <a:lnTo>
                  <a:pt x="449" y="729"/>
                </a:lnTo>
                <a:lnTo>
                  <a:pt x="426" y="735"/>
                </a:lnTo>
                <a:lnTo>
                  <a:pt x="411" y="719"/>
                </a:lnTo>
                <a:lnTo>
                  <a:pt x="411" y="695"/>
                </a:lnTo>
                <a:lnTo>
                  <a:pt x="217" y="540"/>
                </a:lnTo>
                <a:lnTo>
                  <a:pt x="162" y="561"/>
                </a:lnTo>
                <a:lnTo>
                  <a:pt x="113" y="690"/>
                </a:lnTo>
                <a:lnTo>
                  <a:pt x="111" y="692"/>
                </a:lnTo>
                <a:lnTo>
                  <a:pt x="38" y="563"/>
                </a:lnTo>
                <a:lnTo>
                  <a:pt x="0" y="408"/>
                </a:lnTo>
                <a:lnTo>
                  <a:pt x="107" y="384"/>
                </a:lnTo>
                <a:lnTo>
                  <a:pt x="128" y="288"/>
                </a:lnTo>
                <a:lnTo>
                  <a:pt x="179" y="17"/>
                </a:lnTo>
                <a:lnTo>
                  <a:pt x="204" y="0"/>
                </a:lnTo>
                <a:lnTo>
                  <a:pt x="232" y="17"/>
                </a:lnTo>
                <a:lnTo>
                  <a:pt x="237" y="14"/>
                </a:lnTo>
                <a:lnTo>
                  <a:pt x="242" y="18"/>
                </a:lnTo>
                <a:lnTo>
                  <a:pt x="248" y="32"/>
                </a:lnTo>
                <a:lnTo>
                  <a:pt x="253" y="36"/>
                </a:lnTo>
                <a:lnTo>
                  <a:pt x="399" y="206"/>
                </a:lnTo>
                <a:lnTo>
                  <a:pt x="482" y="237"/>
                </a:lnTo>
                <a:lnTo>
                  <a:pt x="495" y="237"/>
                </a:lnTo>
                <a:lnTo>
                  <a:pt x="500" y="233"/>
                </a:lnTo>
                <a:lnTo>
                  <a:pt x="611" y="288"/>
                </a:lnTo>
                <a:lnTo>
                  <a:pt x="667" y="317"/>
                </a:lnTo>
                <a:lnTo>
                  <a:pt x="654" y="360"/>
                </a:lnTo>
                <a:close/>
              </a:path>
            </a:pathLst>
          </a:custGeom>
          <a:solidFill>
            <a:srgbClr val="99CCFF"/>
          </a:solidFill>
          <a:ln w="12700">
            <a:solidFill>
              <a:schemeClr val="tx1"/>
            </a:solidFill>
            <a:prstDash val="solid"/>
            <a:round/>
            <a:headEnd/>
            <a:tailEnd/>
          </a:ln>
        </p:spPr>
        <p:txBody>
          <a:bodyPr/>
          <a:lstStyle/>
          <a:p>
            <a:endParaRPr lang="en-US" dirty="0"/>
          </a:p>
        </p:txBody>
      </p:sp>
      <p:sp>
        <p:nvSpPr>
          <p:cNvPr id="100" name="Freeform 88"/>
          <p:cNvSpPr>
            <a:spLocks noChangeAspect="1"/>
          </p:cNvSpPr>
          <p:nvPr/>
        </p:nvSpPr>
        <p:spPr bwMode="auto">
          <a:xfrm>
            <a:off x="7460114" y="3506411"/>
            <a:ext cx="431735" cy="362006"/>
          </a:xfrm>
          <a:custGeom>
            <a:avLst/>
            <a:gdLst/>
            <a:ahLst/>
            <a:cxnLst>
              <a:cxn ang="0">
                <a:pos x="396" y="188"/>
              </a:cxn>
              <a:cxn ang="0">
                <a:pos x="426" y="299"/>
              </a:cxn>
              <a:cxn ang="0">
                <a:pos x="308" y="497"/>
              </a:cxn>
              <a:cxn ang="0">
                <a:pos x="282" y="561"/>
              </a:cxn>
              <a:cxn ang="0">
                <a:pos x="279" y="560"/>
              </a:cxn>
              <a:cxn ang="0">
                <a:pos x="136" y="576"/>
              </a:cxn>
              <a:cxn ang="0">
                <a:pos x="16" y="465"/>
              </a:cxn>
              <a:cxn ang="0">
                <a:pos x="0" y="320"/>
              </a:cxn>
              <a:cxn ang="0">
                <a:pos x="16" y="293"/>
              </a:cxn>
              <a:cxn ang="0">
                <a:pos x="16" y="162"/>
              </a:cxn>
              <a:cxn ang="0">
                <a:pos x="22" y="150"/>
              </a:cxn>
              <a:cxn ang="0">
                <a:pos x="71" y="21"/>
              </a:cxn>
              <a:cxn ang="0">
                <a:pos x="126" y="0"/>
              </a:cxn>
              <a:cxn ang="0">
                <a:pos x="320" y="155"/>
              </a:cxn>
              <a:cxn ang="0">
                <a:pos x="320" y="179"/>
              </a:cxn>
              <a:cxn ang="0">
                <a:pos x="335" y="195"/>
              </a:cxn>
              <a:cxn ang="0">
                <a:pos x="358" y="189"/>
              </a:cxn>
              <a:cxn ang="0">
                <a:pos x="373" y="204"/>
              </a:cxn>
              <a:cxn ang="0">
                <a:pos x="396" y="188"/>
              </a:cxn>
            </a:cxnLst>
            <a:rect l="0" t="0" r="r" b="b"/>
            <a:pathLst>
              <a:path w="426" h="576">
                <a:moveTo>
                  <a:pt x="396" y="188"/>
                </a:moveTo>
                <a:lnTo>
                  <a:pt x="426" y="299"/>
                </a:lnTo>
                <a:lnTo>
                  <a:pt x="308" y="497"/>
                </a:lnTo>
                <a:lnTo>
                  <a:pt x="282" y="561"/>
                </a:lnTo>
                <a:lnTo>
                  <a:pt x="279" y="560"/>
                </a:lnTo>
                <a:lnTo>
                  <a:pt x="136" y="576"/>
                </a:lnTo>
                <a:lnTo>
                  <a:pt x="16" y="465"/>
                </a:lnTo>
                <a:lnTo>
                  <a:pt x="0" y="320"/>
                </a:lnTo>
                <a:lnTo>
                  <a:pt x="16" y="293"/>
                </a:lnTo>
                <a:lnTo>
                  <a:pt x="16" y="162"/>
                </a:lnTo>
                <a:lnTo>
                  <a:pt x="22" y="150"/>
                </a:lnTo>
                <a:lnTo>
                  <a:pt x="71" y="21"/>
                </a:lnTo>
                <a:lnTo>
                  <a:pt x="126" y="0"/>
                </a:lnTo>
                <a:lnTo>
                  <a:pt x="320" y="155"/>
                </a:lnTo>
                <a:lnTo>
                  <a:pt x="320" y="179"/>
                </a:lnTo>
                <a:lnTo>
                  <a:pt x="335" y="195"/>
                </a:lnTo>
                <a:lnTo>
                  <a:pt x="358" y="189"/>
                </a:lnTo>
                <a:lnTo>
                  <a:pt x="373" y="204"/>
                </a:lnTo>
                <a:lnTo>
                  <a:pt x="396" y="188"/>
                </a:lnTo>
                <a:close/>
              </a:path>
            </a:pathLst>
          </a:custGeom>
          <a:solidFill>
            <a:srgbClr val="99CCFF"/>
          </a:solidFill>
          <a:ln w="12700">
            <a:solidFill>
              <a:schemeClr val="tx1"/>
            </a:solidFill>
            <a:prstDash val="solid"/>
            <a:round/>
            <a:headEnd/>
            <a:tailEnd/>
          </a:ln>
        </p:spPr>
        <p:txBody>
          <a:bodyPr/>
          <a:lstStyle/>
          <a:p>
            <a:endParaRPr lang="en-US" dirty="0"/>
          </a:p>
        </p:txBody>
      </p:sp>
      <p:sp>
        <p:nvSpPr>
          <p:cNvPr id="101" name="Freeform 89"/>
          <p:cNvSpPr>
            <a:spLocks noChangeAspect="1"/>
          </p:cNvSpPr>
          <p:nvPr/>
        </p:nvSpPr>
        <p:spPr bwMode="auto">
          <a:xfrm>
            <a:off x="6604465" y="3135717"/>
            <a:ext cx="630396" cy="472056"/>
          </a:xfrm>
          <a:custGeom>
            <a:avLst/>
            <a:gdLst/>
            <a:ahLst/>
            <a:cxnLst>
              <a:cxn ang="0">
                <a:pos x="448" y="56"/>
              </a:cxn>
              <a:cxn ang="0">
                <a:pos x="397" y="0"/>
              </a:cxn>
              <a:cxn ang="0">
                <a:pos x="303" y="48"/>
              </a:cxn>
              <a:cxn ang="0">
                <a:pos x="142" y="153"/>
              </a:cxn>
              <a:cxn ang="0">
                <a:pos x="59" y="74"/>
              </a:cxn>
              <a:cxn ang="0">
                <a:pos x="13" y="135"/>
              </a:cxn>
              <a:cxn ang="0">
                <a:pos x="0" y="189"/>
              </a:cxn>
              <a:cxn ang="0">
                <a:pos x="76" y="366"/>
              </a:cxn>
              <a:cxn ang="0">
                <a:pos x="124" y="362"/>
              </a:cxn>
              <a:cxn ang="0">
                <a:pos x="155" y="506"/>
              </a:cxn>
              <a:cxn ang="0">
                <a:pos x="273" y="533"/>
              </a:cxn>
              <a:cxn ang="0">
                <a:pos x="343" y="609"/>
              </a:cxn>
              <a:cxn ang="0">
                <a:pos x="405" y="749"/>
              </a:cxn>
              <a:cxn ang="0">
                <a:pos x="519" y="611"/>
              </a:cxn>
              <a:cxn ang="0">
                <a:pos x="563" y="404"/>
              </a:cxn>
              <a:cxn ang="0">
                <a:pos x="618" y="318"/>
              </a:cxn>
              <a:cxn ang="0">
                <a:pos x="511" y="237"/>
              </a:cxn>
              <a:cxn ang="0">
                <a:pos x="448" y="56"/>
              </a:cxn>
            </a:cxnLst>
            <a:rect l="0" t="0" r="r" b="b"/>
            <a:pathLst>
              <a:path w="618" h="749">
                <a:moveTo>
                  <a:pt x="448" y="56"/>
                </a:moveTo>
                <a:lnTo>
                  <a:pt x="397" y="0"/>
                </a:lnTo>
                <a:lnTo>
                  <a:pt x="303" y="48"/>
                </a:lnTo>
                <a:lnTo>
                  <a:pt x="142" y="153"/>
                </a:lnTo>
                <a:lnTo>
                  <a:pt x="59" y="74"/>
                </a:lnTo>
                <a:lnTo>
                  <a:pt x="13" y="135"/>
                </a:lnTo>
                <a:lnTo>
                  <a:pt x="0" y="189"/>
                </a:lnTo>
                <a:lnTo>
                  <a:pt x="76" y="366"/>
                </a:lnTo>
                <a:lnTo>
                  <a:pt x="124" y="362"/>
                </a:lnTo>
                <a:lnTo>
                  <a:pt x="155" y="506"/>
                </a:lnTo>
                <a:lnTo>
                  <a:pt x="273" y="533"/>
                </a:lnTo>
                <a:lnTo>
                  <a:pt x="343" y="609"/>
                </a:lnTo>
                <a:lnTo>
                  <a:pt x="405" y="749"/>
                </a:lnTo>
                <a:lnTo>
                  <a:pt x="519" y="611"/>
                </a:lnTo>
                <a:lnTo>
                  <a:pt x="563" y="404"/>
                </a:lnTo>
                <a:lnTo>
                  <a:pt x="618" y="318"/>
                </a:lnTo>
                <a:lnTo>
                  <a:pt x="511" y="237"/>
                </a:lnTo>
                <a:lnTo>
                  <a:pt x="448" y="56"/>
                </a:lnTo>
                <a:close/>
              </a:path>
            </a:pathLst>
          </a:custGeom>
          <a:solidFill>
            <a:srgbClr val="99CCFF"/>
          </a:solidFill>
          <a:ln w="12700">
            <a:solidFill>
              <a:schemeClr val="tx1"/>
            </a:solidFill>
            <a:prstDash val="solid"/>
            <a:round/>
            <a:headEnd/>
            <a:tailEnd/>
          </a:ln>
        </p:spPr>
        <p:txBody>
          <a:bodyPr/>
          <a:lstStyle/>
          <a:p>
            <a:endParaRPr lang="en-US" dirty="0"/>
          </a:p>
        </p:txBody>
      </p:sp>
      <p:sp>
        <p:nvSpPr>
          <p:cNvPr id="102" name="Freeform 90"/>
          <p:cNvSpPr>
            <a:spLocks noChangeAspect="1"/>
          </p:cNvSpPr>
          <p:nvPr/>
        </p:nvSpPr>
        <p:spPr bwMode="auto">
          <a:xfrm>
            <a:off x="7766708" y="3868417"/>
            <a:ext cx="466149" cy="395311"/>
          </a:xfrm>
          <a:custGeom>
            <a:avLst/>
            <a:gdLst/>
            <a:ahLst/>
            <a:cxnLst>
              <a:cxn ang="0">
                <a:pos x="425" y="620"/>
              </a:cxn>
              <a:cxn ang="0">
                <a:pos x="414" y="554"/>
              </a:cxn>
              <a:cxn ang="0">
                <a:pos x="441" y="278"/>
              </a:cxn>
              <a:cxn ang="0">
                <a:pos x="458" y="267"/>
              </a:cxn>
              <a:cxn ang="0">
                <a:pos x="202" y="71"/>
              </a:cxn>
              <a:cxn ang="0">
                <a:pos x="61" y="0"/>
              </a:cxn>
              <a:cxn ang="0">
                <a:pos x="19" y="80"/>
              </a:cxn>
              <a:cxn ang="0">
                <a:pos x="25" y="267"/>
              </a:cxn>
              <a:cxn ang="0">
                <a:pos x="24" y="276"/>
              </a:cxn>
              <a:cxn ang="0">
                <a:pos x="0" y="312"/>
              </a:cxn>
              <a:cxn ang="0">
                <a:pos x="21" y="356"/>
              </a:cxn>
              <a:cxn ang="0">
                <a:pos x="68" y="554"/>
              </a:cxn>
              <a:cxn ang="0">
                <a:pos x="75" y="627"/>
              </a:cxn>
              <a:cxn ang="0">
                <a:pos x="151" y="621"/>
              </a:cxn>
              <a:cxn ang="0">
                <a:pos x="297" y="551"/>
              </a:cxn>
              <a:cxn ang="0">
                <a:pos x="425" y="620"/>
              </a:cxn>
            </a:cxnLst>
            <a:rect l="0" t="0" r="r" b="b"/>
            <a:pathLst>
              <a:path w="458" h="627">
                <a:moveTo>
                  <a:pt x="425" y="620"/>
                </a:moveTo>
                <a:lnTo>
                  <a:pt x="414" y="554"/>
                </a:lnTo>
                <a:lnTo>
                  <a:pt x="441" y="278"/>
                </a:lnTo>
                <a:lnTo>
                  <a:pt x="458" y="267"/>
                </a:lnTo>
                <a:lnTo>
                  <a:pt x="202" y="71"/>
                </a:lnTo>
                <a:lnTo>
                  <a:pt x="61" y="0"/>
                </a:lnTo>
                <a:lnTo>
                  <a:pt x="19" y="80"/>
                </a:lnTo>
                <a:lnTo>
                  <a:pt x="25" y="267"/>
                </a:lnTo>
                <a:lnTo>
                  <a:pt x="24" y="276"/>
                </a:lnTo>
                <a:lnTo>
                  <a:pt x="0" y="312"/>
                </a:lnTo>
                <a:lnTo>
                  <a:pt x="21" y="356"/>
                </a:lnTo>
                <a:lnTo>
                  <a:pt x="68" y="554"/>
                </a:lnTo>
                <a:lnTo>
                  <a:pt x="75" y="627"/>
                </a:lnTo>
                <a:lnTo>
                  <a:pt x="151" y="621"/>
                </a:lnTo>
                <a:lnTo>
                  <a:pt x="297" y="551"/>
                </a:lnTo>
                <a:lnTo>
                  <a:pt x="425" y="620"/>
                </a:lnTo>
                <a:close/>
              </a:path>
            </a:pathLst>
          </a:custGeom>
          <a:solidFill>
            <a:srgbClr val="99CCFF"/>
          </a:solidFill>
          <a:ln w="12700">
            <a:solidFill>
              <a:schemeClr val="tx1"/>
            </a:solidFill>
            <a:prstDash val="solid"/>
            <a:round/>
            <a:headEnd/>
            <a:tailEnd/>
          </a:ln>
        </p:spPr>
        <p:txBody>
          <a:bodyPr/>
          <a:lstStyle/>
          <a:p>
            <a:endParaRPr lang="en-US" dirty="0"/>
          </a:p>
        </p:txBody>
      </p:sp>
      <p:sp>
        <p:nvSpPr>
          <p:cNvPr id="103" name="Freeform 91"/>
          <p:cNvSpPr>
            <a:spLocks noChangeAspect="1"/>
          </p:cNvSpPr>
          <p:nvPr/>
        </p:nvSpPr>
        <p:spPr bwMode="auto">
          <a:xfrm>
            <a:off x="7004915" y="2859144"/>
            <a:ext cx="730508" cy="563281"/>
          </a:xfrm>
          <a:custGeom>
            <a:avLst/>
            <a:gdLst/>
            <a:ahLst/>
            <a:cxnLst>
              <a:cxn ang="0">
                <a:pos x="586" y="222"/>
              </a:cxn>
              <a:cxn ang="0">
                <a:pos x="497" y="228"/>
              </a:cxn>
              <a:cxn ang="0">
                <a:pos x="476" y="214"/>
              </a:cxn>
              <a:cxn ang="0">
                <a:pos x="440" y="237"/>
              </a:cxn>
              <a:cxn ang="0">
                <a:pos x="439" y="243"/>
              </a:cxn>
              <a:cxn ang="0">
                <a:pos x="415" y="282"/>
              </a:cxn>
              <a:cxn ang="0">
                <a:pos x="317" y="142"/>
              </a:cxn>
              <a:cxn ang="0">
                <a:pos x="137" y="49"/>
              </a:cxn>
              <a:cxn ang="0">
                <a:pos x="23" y="102"/>
              </a:cxn>
              <a:cxn ang="0">
                <a:pos x="0" y="196"/>
              </a:cxn>
              <a:cxn ang="0">
                <a:pos x="13" y="222"/>
              </a:cxn>
              <a:cxn ang="0">
                <a:pos x="23" y="250"/>
              </a:cxn>
              <a:cxn ang="0">
                <a:pos x="3" y="442"/>
              </a:cxn>
              <a:cxn ang="0">
                <a:pos x="54" y="498"/>
              </a:cxn>
              <a:cxn ang="0">
                <a:pos x="117" y="679"/>
              </a:cxn>
              <a:cxn ang="0">
                <a:pos x="224" y="760"/>
              </a:cxn>
              <a:cxn ang="0">
                <a:pos x="286" y="775"/>
              </a:cxn>
              <a:cxn ang="0">
                <a:pos x="315" y="826"/>
              </a:cxn>
              <a:cxn ang="0">
                <a:pos x="354" y="898"/>
              </a:cxn>
              <a:cxn ang="0">
                <a:pos x="461" y="874"/>
              </a:cxn>
              <a:cxn ang="0">
                <a:pos x="482" y="778"/>
              </a:cxn>
              <a:cxn ang="0">
                <a:pos x="533" y="507"/>
              </a:cxn>
              <a:cxn ang="0">
                <a:pos x="558" y="490"/>
              </a:cxn>
              <a:cxn ang="0">
                <a:pos x="607" y="421"/>
              </a:cxn>
              <a:cxn ang="0">
                <a:pos x="693" y="178"/>
              </a:cxn>
              <a:cxn ang="0">
                <a:pos x="717" y="0"/>
              </a:cxn>
              <a:cxn ang="0">
                <a:pos x="586" y="222"/>
              </a:cxn>
            </a:cxnLst>
            <a:rect l="0" t="0" r="r" b="b"/>
            <a:pathLst>
              <a:path w="717" h="898">
                <a:moveTo>
                  <a:pt x="586" y="222"/>
                </a:moveTo>
                <a:lnTo>
                  <a:pt x="497" y="228"/>
                </a:lnTo>
                <a:lnTo>
                  <a:pt x="476" y="214"/>
                </a:lnTo>
                <a:lnTo>
                  <a:pt x="440" y="237"/>
                </a:lnTo>
                <a:lnTo>
                  <a:pt x="439" y="243"/>
                </a:lnTo>
                <a:lnTo>
                  <a:pt x="415" y="282"/>
                </a:lnTo>
                <a:lnTo>
                  <a:pt x="317" y="142"/>
                </a:lnTo>
                <a:lnTo>
                  <a:pt x="137" y="49"/>
                </a:lnTo>
                <a:lnTo>
                  <a:pt x="23" y="102"/>
                </a:lnTo>
                <a:lnTo>
                  <a:pt x="0" y="196"/>
                </a:lnTo>
                <a:lnTo>
                  <a:pt x="13" y="222"/>
                </a:lnTo>
                <a:lnTo>
                  <a:pt x="23" y="250"/>
                </a:lnTo>
                <a:lnTo>
                  <a:pt x="3" y="442"/>
                </a:lnTo>
                <a:lnTo>
                  <a:pt x="54" y="498"/>
                </a:lnTo>
                <a:lnTo>
                  <a:pt x="117" y="679"/>
                </a:lnTo>
                <a:lnTo>
                  <a:pt x="224" y="760"/>
                </a:lnTo>
                <a:lnTo>
                  <a:pt x="286" y="775"/>
                </a:lnTo>
                <a:lnTo>
                  <a:pt x="315" y="826"/>
                </a:lnTo>
                <a:lnTo>
                  <a:pt x="354" y="898"/>
                </a:lnTo>
                <a:lnTo>
                  <a:pt x="461" y="874"/>
                </a:lnTo>
                <a:lnTo>
                  <a:pt x="482" y="778"/>
                </a:lnTo>
                <a:lnTo>
                  <a:pt x="533" y="507"/>
                </a:lnTo>
                <a:lnTo>
                  <a:pt x="558" y="490"/>
                </a:lnTo>
                <a:lnTo>
                  <a:pt x="607" y="421"/>
                </a:lnTo>
                <a:lnTo>
                  <a:pt x="693" y="178"/>
                </a:lnTo>
                <a:lnTo>
                  <a:pt x="717" y="0"/>
                </a:lnTo>
                <a:lnTo>
                  <a:pt x="586" y="222"/>
                </a:lnTo>
                <a:close/>
              </a:path>
            </a:pathLst>
          </a:custGeom>
          <a:solidFill>
            <a:srgbClr val="99CCFF"/>
          </a:solidFill>
          <a:ln w="12700">
            <a:solidFill>
              <a:schemeClr val="tx1"/>
            </a:solidFill>
            <a:prstDash val="solid"/>
            <a:round/>
            <a:headEnd/>
            <a:tailEnd/>
          </a:ln>
        </p:spPr>
        <p:txBody>
          <a:bodyPr/>
          <a:lstStyle/>
          <a:p>
            <a:endParaRPr lang="en-US" dirty="0"/>
          </a:p>
        </p:txBody>
      </p:sp>
      <p:sp>
        <p:nvSpPr>
          <p:cNvPr id="104" name="Freeform 92"/>
          <p:cNvSpPr>
            <a:spLocks noChangeAspect="1"/>
          </p:cNvSpPr>
          <p:nvPr/>
        </p:nvSpPr>
        <p:spPr bwMode="auto">
          <a:xfrm>
            <a:off x="6485581" y="3600532"/>
            <a:ext cx="383243" cy="399655"/>
          </a:xfrm>
          <a:custGeom>
            <a:avLst/>
            <a:gdLst/>
            <a:ahLst/>
            <a:cxnLst>
              <a:cxn ang="0">
                <a:pos x="364" y="606"/>
              </a:cxn>
              <a:cxn ang="0">
                <a:pos x="375" y="429"/>
              </a:cxn>
              <a:cxn ang="0">
                <a:pos x="326" y="333"/>
              </a:cxn>
              <a:cxn ang="0">
                <a:pos x="303" y="246"/>
              </a:cxn>
              <a:cxn ang="0">
                <a:pos x="120" y="0"/>
              </a:cxn>
              <a:cxn ang="0">
                <a:pos x="106" y="38"/>
              </a:cxn>
              <a:cxn ang="0">
                <a:pos x="50" y="101"/>
              </a:cxn>
              <a:cxn ang="0">
                <a:pos x="0" y="171"/>
              </a:cxn>
              <a:cxn ang="0">
                <a:pos x="43" y="296"/>
              </a:cxn>
              <a:cxn ang="0">
                <a:pos x="118" y="524"/>
              </a:cxn>
              <a:cxn ang="0">
                <a:pos x="134" y="579"/>
              </a:cxn>
              <a:cxn ang="0">
                <a:pos x="240" y="635"/>
              </a:cxn>
              <a:cxn ang="0">
                <a:pos x="363" y="608"/>
              </a:cxn>
              <a:cxn ang="0">
                <a:pos x="364" y="606"/>
              </a:cxn>
            </a:cxnLst>
            <a:rect l="0" t="0" r="r" b="b"/>
            <a:pathLst>
              <a:path w="375" h="635">
                <a:moveTo>
                  <a:pt x="364" y="606"/>
                </a:moveTo>
                <a:lnTo>
                  <a:pt x="375" y="429"/>
                </a:lnTo>
                <a:lnTo>
                  <a:pt x="326" y="333"/>
                </a:lnTo>
                <a:lnTo>
                  <a:pt x="303" y="246"/>
                </a:lnTo>
                <a:lnTo>
                  <a:pt x="120" y="0"/>
                </a:lnTo>
                <a:lnTo>
                  <a:pt x="106" y="38"/>
                </a:lnTo>
                <a:lnTo>
                  <a:pt x="50" y="101"/>
                </a:lnTo>
                <a:lnTo>
                  <a:pt x="0" y="171"/>
                </a:lnTo>
                <a:lnTo>
                  <a:pt x="43" y="296"/>
                </a:lnTo>
                <a:lnTo>
                  <a:pt x="118" y="524"/>
                </a:lnTo>
                <a:lnTo>
                  <a:pt x="134" y="579"/>
                </a:lnTo>
                <a:lnTo>
                  <a:pt x="240" y="635"/>
                </a:lnTo>
                <a:lnTo>
                  <a:pt x="363" y="608"/>
                </a:lnTo>
                <a:lnTo>
                  <a:pt x="364" y="606"/>
                </a:lnTo>
                <a:close/>
              </a:path>
            </a:pathLst>
          </a:custGeom>
          <a:solidFill>
            <a:srgbClr val="99CCFF"/>
          </a:solidFill>
          <a:ln w="12700">
            <a:solidFill>
              <a:schemeClr val="tx1"/>
            </a:solidFill>
            <a:prstDash val="solid"/>
            <a:round/>
            <a:headEnd/>
            <a:tailEnd/>
          </a:ln>
        </p:spPr>
        <p:txBody>
          <a:bodyPr/>
          <a:lstStyle/>
          <a:p>
            <a:endParaRPr lang="en-US" dirty="0"/>
          </a:p>
        </p:txBody>
      </p:sp>
      <p:sp>
        <p:nvSpPr>
          <p:cNvPr id="105" name="Freeform 93"/>
          <p:cNvSpPr>
            <a:spLocks noChangeAspect="1"/>
          </p:cNvSpPr>
          <p:nvPr/>
        </p:nvSpPr>
        <p:spPr bwMode="auto">
          <a:xfrm>
            <a:off x="7172290" y="3707686"/>
            <a:ext cx="619446" cy="560385"/>
          </a:xfrm>
          <a:custGeom>
            <a:avLst/>
            <a:gdLst/>
            <a:ahLst/>
            <a:cxnLst>
              <a:cxn ang="0">
                <a:pos x="606" y="532"/>
              </a:cxn>
              <a:cxn ang="0">
                <a:pos x="582" y="568"/>
              </a:cxn>
              <a:cxn ang="0">
                <a:pos x="559" y="555"/>
              </a:cxn>
              <a:cxn ang="0">
                <a:pos x="560" y="531"/>
              </a:cxn>
              <a:cxn ang="0">
                <a:pos x="439" y="489"/>
              </a:cxn>
              <a:cxn ang="0">
                <a:pos x="447" y="532"/>
              </a:cxn>
              <a:cxn ang="0">
                <a:pos x="296" y="739"/>
              </a:cxn>
              <a:cxn ang="0">
                <a:pos x="281" y="892"/>
              </a:cxn>
              <a:cxn ang="0">
                <a:pos x="219" y="810"/>
              </a:cxn>
              <a:cxn ang="0">
                <a:pos x="151" y="699"/>
              </a:cxn>
              <a:cxn ang="0">
                <a:pos x="10" y="562"/>
              </a:cxn>
              <a:cxn ang="0">
                <a:pos x="0" y="535"/>
              </a:cxn>
              <a:cxn ang="0">
                <a:pos x="69" y="384"/>
              </a:cxn>
              <a:cxn ang="0">
                <a:pos x="81" y="180"/>
              </a:cxn>
              <a:cxn ang="0">
                <a:pos x="146" y="121"/>
              </a:cxn>
              <a:cxn ang="0">
                <a:pos x="150" y="124"/>
              </a:cxn>
              <a:cxn ang="0">
                <a:pos x="280" y="0"/>
              </a:cxn>
              <a:cxn ang="0">
                <a:pos x="296" y="145"/>
              </a:cxn>
              <a:cxn ang="0">
                <a:pos x="416" y="256"/>
              </a:cxn>
              <a:cxn ang="0">
                <a:pos x="559" y="240"/>
              </a:cxn>
              <a:cxn ang="0">
                <a:pos x="562" y="241"/>
              </a:cxn>
              <a:cxn ang="0">
                <a:pos x="563" y="256"/>
              </a:cxn>
              <a:cxn ang="0">
                <a:pos x="588" y="327"/>
              </a:cxn>
              <a:cxn ang="0">
                <a:pos x="601" y="336"/>
              </a:cxn>
              <a:cxn ang="0">
                <a:pos x="607" y="523"/>
              </a:cxn>
              <a:cxn ang="0">
                <a:pos x="606" y="532"/>
              </a:cxn>
            </a:cxnLst>
            <a:rect l="0" t="0" r="r" b="b"/>
            <a:pathLst>
              <a:path w="607" h="892">
                <a:moveTo>
                  <a:pt x="606" y="532"/>
                </a:moveTo>
                <a:lnTo>
                  <a:pt x="582" y="568"/>
                </a:lnTo>
                <a:lnTo>
                  <a:pt x="559" y="555"/>
                </a:lnTo>
                <a:lnTo>
                  <a:pt x="560" y="531"/>
                </a:lnTo>
                <a:lnTo>
                  <a:pt x="439" y="489"/>
                </a:lnTo>
                <a:lnTo>
                  <a:pt x="447" y="532"/>
                </a:lnTo>
                <a:lnTo>
                  <a:pt x="296" y="739"/>
                </a:lnTo>
                <a:lnTo>
                  <a:pt x="281" y="892"/>
                </a:lnTo>
                <a:lnTo>
                  <a:pt x="219" y="810"/>
                </a:lnTo>
                <a:lnTo>
                  <a:pt x="151" y="699"/>
                </a:lnTo>
                <a:lnTo>
                  <a:pt x="10" y="562"/>
                </a:lnTo>
                <a:lnTo>
                  <a:pt x="0" y="535"/>
                </a:lnTo>
                <a:lnTo>
                  <a:pt x="69" y="384"/>
                </a:lnTo>
                <a:lnTo>
                  <a:pt x="81" y="180"/>
                </a:lnTo>
                <a:lnTo>
                  <a:pt x="146" y="121"/>
                </a:lnTo>
                <a:lnTo>
                  <a:pt x="150" y="124"/>
                </a:lnTo>
                <a:lnTo>
                  <a:pt x="280" y="0"/>
                </a:lnTo>
                <a:lnTo>
                  <a:pt x="296" y="145"/>
                </a:lnTo>
                <a:lnTo>
                  <a:pt x="416" y="256"/>
                </a:lnTo>
                <a:lnTo>
                  <a:pt x="559" y="240"/>
                </a:lnTo>
                <a:lnTo>
                  <a:pt x="562" y="241"/>
                </a:lnTo>
                <a:lnTo>
                  <a:pt x="563" y="256"/>
                </a:lnTo>
                <a:lnTo>
                  <a:pt x="588" y="327"/>
                </a:lnTo>
                <a:lnTo>
                  <a:pt x="601" y="336"/>
                </a:lnTo>
                <a:lnTo>
                  <a:pt x="607" y="523"/>
                </a:lnTo>
                <a:lnTo>
                  <a:pt x="606" y="532"/>
                </a:lnTo>
                <a:close/>
              </a:path>
            </a:pathLst>
          </a:custGeom>
          <a:solidFill>
            <a:srgbClr val="99CCFF"/>
          </a:solidFill>
          <a:ln w="12700">
            <a:solidFill>
              <a:schemeClr val="tx1"/>
            </a:solidFill>
            <a:prstDash val="solid"/>
            <a:round/>
            <a:headEnd/>
            <a:tailEnd/>
          </a:ln>
        </p:spPr>
        <p:txBody>
          <a:bodyPr/>
          <a:lstStyle/>
          <a:p>
            <a:endParaRPr lang="en-US" dirty="0"/>
          </a:p>
        </p:txBody>
      </p:sp>
      <p:sp>
        <p:nvSpPr>
          <p:cNvPr id="106" name="Freeform 94"/>
          <p:cNvSpPr>
            <a:spLocks noChangeAspect="1"/>
          </p:cNvSpPr>
          <p:nvPr/>
        </p:nvSpPr>
        <p:spPr bwMode="auto">
          <a:xfrm>
            <a:off x="6579437" y="3965434"/>
            <a:ext cx="442685" cy="299741"/>
          </a:xfrm>
          <a:custGeom>
            <a:avLst/>
            <a:gdLst/>
            <a:ahLst/>
            <a:cxnLst>
              <a:cxn ang="0">
                <a:pos x="371" y="401"/>
              </a:cxn>
              <a:cxn ang="0">
                <a:pos x="343" y="474"/>
              </a:cxn>
              <a:cxn ang="0">
                <a:pos x="342" y="476"/>
              </a:cxn>
              <a:cxn ang="0">
                <a:pos x="341" y="474"/>
              </a:cxn>
              <a:cxn ang="0">
                <a:pos x="327" y="476"/>
              </a:cxn>
              <a:cxn ang="0">
                <a:pos x="327" y="456"/>
              </a:cxn>
              <a:cxn ang="0">
                <a:pos x="266" y="401"/>
              </a:cxn>
              <a:cxn ang="0">
                <a:pos x="146" y="396"/>
              </a:cxn>
              <a:cxn ang="0">
                <a:pos x="0" y="206"/>
              </a:cxn>
              <a:cxn ang="0">
                <a:pos x="1" y="128"/>
              </a:cxn>
              <a:cxn ang="0">
                <a:pos x="2" y="123"/>
              </a:cxn>
              <a:cxn ang="0">
                <a:pos x="42" y="0"/>
              </a:cxn>
              <a:cxn ang="0">
                <a:pos x="148" y="56"/>
              </a:cxn>
              <a:cxn ang="0">
                <a:pos x="271" y="29"/>
              </a:cxn>
              <a:cxn ang="0">
                <a:pos x="272" y="27"/>
              </a:cxn>
              <a:cxn ang="0">
                <a:pos x="294" y="78"/>
              </a:cxn>
              <a:cxn ang="0">
                <a:pos x="360" y="146"/>
              </a:cxn>
              <a:cxn ang="0">
                <a:pos x="434" y="234"/>
              </a:cxn>
              <a:cxn ang="0">
                <a:pos x="401" y="324"/>
              </a:cxn>
              <a:cxn ang="0">
                <a:pos x="371" y="401"/>
              </a:cxn>
            </a:cxnLst>
            <a:rect l="0" t="0" r="r" b="b"/>
            <a:pathLst>
              <a:path w="434" h="476">
                <a:moveTo>
                  <a:pt x="371" y="401"/>
                </a:moveTo>
                <a:lnTo>
                  <a:pt x="343" y="474"/>
                </a:lnTo>
                <a:lnTo>
                  <a:pt x="342" y="476"/>
                </a:lnTo>
                <a:lnTo>
                  <a:pt x="341" y="474"/>
                </a:lnTo>
                <a:lnTo>
                  <a:pt x="327" y="476"/>
                </a:lnTo>
                <a:lnTo>
                  <a:pt x="327" y="456"/>
                </a:lnTo>
                <a:lnTo>
                  <a:pt x="266" y="401"/>
                </a:lnTo>
                <a:lnTo>
                  <a:pt x="146" y="396"/>
                </a:lnTo>
                <a:lnTo>
                  <a:pt x="0" y="206"/>
                </a:lnTo>
                <a:lnTo>
                  <a:pt x="1" y="128"/>
                </a:lnTo>
                <a:lnTo>
                  <a:pt x="2" y="123"/>
                </a:lnTo>
                <a:lnTo>
                  <a:pt x="42" y="0"/>
                </a:lnTo>
                <a:lnTo>
                  <a:pt x="148" y="56"/>
                </a:lnTo>
                <a:lnTo>
                  <a:pt x="271" y="29"/>
                </a:lnTo>
                <a:lnTo>
                  <a:pt x="272" y="27"/>
                </a:lnTo>
                <a:lnTo>
                  <a:pt x="294" y="78"/>
                </a:lnTo>
                <a:lnTo>
                  <a:pt x="360" y="146"/>
                </a:lnTo>
                <a:lnTo>
                  <a:pt x="434" y="234"/>
                </a:lnTo>
                <a:lnTo>
                  <a:pt x="401" y="324"/>
                </a:lnTo>
                <a:lnTo>
                  <a:pt x="371" y="401"/>
                </a:lnTo>
                <a:close/>
              </a:path>
            </a:pathLst>
          </a:custGeom>
          <a:solidFill>
            <a:srgbClr val="FFFF00"/>
          </a:solidFill>
          <a:ln w="12700">
            <a:solidFill>
              <a:schemeClr val="tx1"/>
            </a:solidFill>
            <a:prstDash val="solid"/>
            <a:round/>
            <a:headEnd/>
            <a:tailEnd/>
          </a:ln>
        </p:spPr>
        <p:txBody>
          <a:bodyPr/>
          <a:lstStyle/>
          <a:p>
            <a:endParaRPr lang="en-US" dirty="0"/>
          </a:p>
        </p:txBody>
      </p:sp>
      <p:sp>
        <p:nvSpPr>
          <p:cNvPr id="107" name="Freeform 95"/>
          <p:cNvSpPr>
            <a:spLocks noChangeAspect="1"/>
          </p:cNvSpPr>
          <p:nvPr/>
        </p:nvSpPr>
        <p:spPr bwMode="auto">
          <a:xfrm>
            <a:off x="7015865" y="3335544"/>
            <a:ext cx="464584" cy="485088"/>
          </a:xfrm>
          <a:custGeom>
            <a:avLst/>
            <a:gdLst/>
            <a:ahLst/>
            <a:cxnLst>
              <a:cxn ang="0">
                <a:pos x="450" y="563"/>
              </a:cxn>
              <a:cxn ang="0">
                <a:pos x="434" y="590"/>
              </a:cxn>
              <a:cxn ang="0">
                <a:pos x="304" y="714"/>
              </a:cxn>
              <a:cxn ang="0">
                <a:pos x="300" y="711"/>
              </a:cxn>
              <a:cxn ang="0">
                <a:pos x="235" y="770"/>
              </a:cxn>
              <a:cxn ang="0">
                <a:pos x="235" y="771"/>
              </a:cxn>
              <a:cxn ang="0">
                <a:pos x="159" y="734"/>
              </a:cxn>
              <a:cxn ang="0">
                <a:pos x="162" y="657"/>
              </a:cxn>
              <a:cxn ang="0">
                <a:pos x="33" y="569"/>
              </a:cxn>
              <a:cxn ang="0">
                <a:pos x="0" y="431"/>
              </a:cxn>
              <a:cxn ang="0">
                <a:pos x="114" y="293"/>
              </a:cxn>
              <a:cxn ang="0">
                <a:pos x="158" y="86"/>
              </a:cxn>
              <a:cxn ang="0">
                <a:pos x="213" y="0"/>
              </a:cxn>
              <a:cxn ang="0">
                <a:pos x="275" y="15"/>
              </a:cxn>
              <a:cxn ang="0">
                <a:pos x="304" y="66"/>
              </a:cxn>
              <a:cxn ang="0">
                <a:pos x="343" y="138"/>
              </a:cxn>
              <a:cxn ang="0">
                <a:pos x="381" y="293"/>
              </a:cxn>
              <a:cxn ang="0">
                <a:pos x="454" y="422"/>
              </a:cxn>
              <a:cxn ang="0">
                <a:pos x="456" y="420"/>
              </a:cxn>
              <a:cxn ang="0">
                <a:pos x="450" y="432"/>
              </a:cxn>
              <a:cxn ang="0">
                <a:pos x="450" y="563"/>
              </a:cxn>
            </a:cxnLst>
            <a:rect l="0" t="0" r="r" b="b"/>
            <a:pathLst>
              <a:path w="456" h="771">
                <a:moveTo>
                  <a:pt x="450" y="563"/>
                </a:moveTo>
                <a:lnTo>
                  <a:pt x="434" y="590"/>
                </a:lnTo>
                <a:lnTo>
                  <a:pt x="304" y="714"/>
                </a:lnTo>
                <a:lnTo>
                  <a:pt x="300" y="711"/>
                </a:lnTo>
                <a:lnTo>
                  <a:pt x="235" y="770"/>
                </a:lnTo>
                <a:lnTo>
                  <a:pt x="235" y="771"/>
                </a:lnTo>
                <a:lnTo>
                  <a:pt x="159" y="734"/>
                </a:lnTo>
                <a:lnTo>
                  <a:pt x="162" y="657"/>
                </a:lnTo>
                <a:lnTo>
                  <a:pt x="33" y="569"/>
                </a:lnTo>
                <a:lnTo>
                  <a:pt x="0" y="431"/>
                </a:lnTo>
                <a:lnTo>
                  <a:pt x="114" y="293"/>
                </a:lnTo>
                <a:lnTo>
                  <a:pt x="158" y="86"/>
                </a:lnTo>
                <a:lnTo>
                  <a:pt x="213" y="0"/>
                </a:lnTo>
                <a:lnTo>
                  <a:pt x="275" y="15"/>
                </a:lnTo>
                <a:lnTo>
                  <a:pt x="304" y="66"/>
                </a:lnTo>
                <a:lnTo>
                  <a:pt x="343" y="138"/>
                </a:lnTo>
                <a:lnTo>
                  <a:pt x="381" y="293"/>
                </a:lnTo>
                <a:lnTo>
                  <a:pt x="454" y="422"/>
                </a:lnTo>
                <a:lnTo>
                  <a:pt x="456" y="420"/>
                </a:lnTo>
                <a:lnTo>
                  <a:pt x="450" y="432"/>
                </a:lnTo>
                <a:lnTo>
                  <a:pt x="450" y="563"/>
                </a:lnTo>
                <a:close/>
              </a:path>
            </a:pathLst>
          </a:custGeom>
          <a:solidFill>
            <a:srgbClr val="99CCFF"/>
          </a:solidFill>
          <a:ln w="12700">
            <a:solidFill>
              <a:schemeClr val="tx1"/>
            </a:solidFill>
            <a:prstDash val="solid"/>
            <a:round/>
            <a:headEnd/>
            <a:tailEnd/>
          </a:ln>
        </p:spPr>
        <p:txBody>
          <a:bodyPr/>
          <a:lstStyle/>
          <a:p>
            <a:endParaRPr lang="en-US" dirty="0"/>
          </a:p>
        </p:txBody>
      </p:sp>
      <p:sp>
        <p:nvSpPr>
          <p:cNvPr id="108" name="Freeform 96"/>
          <p:cNvSpPr>
            <a:spLocks noChangeAspect="1"/>
          </p:cNvSpPr>
          <p:nvPr/>
        </p:nvSpPr>
        <p:spPr bwMode="auto">
          <a:xfrm>
            <a:off x="7491399" y="2992362"/>
            <a:ext cx="112627" cy="10136"/>
          </a:xfrm>
          <a:custGeom>
            <a:avLst/>
            <a:gdLst/>
            <a:ahLst/>
            <a:cxnLst>
              <a:cxn ang="0">
                <a:pos x="0" y="0"/>
              </a:cxn>
              <a:cxn ang="0">
                <a:pos x="21" y="14"/>
              </a:cxn>
              <a:cxn ang="0">
                <a:pos x="110" y="8"/>
              </a:cxn>
              <a:cxn ang="0">
                <a:pos x="0" y="0"/>
              </a:cxn>
            </a:cxnLst>
            <a:rect l="0" t="0" r="r" b="b"/>
            <a:pathLst>
              <a:path w="110" h="14">
                <a:moveTo>
                  <a:pt x="0" y="0"/>
                </a:moveTo>
                <a:lnTo>
                  <a:pt x="21" y="14"/>
                </a:lnTo>
                <a:lnTo>
                  <a:pt x="110" y="8"/>
                </a:lnTo>
                <a:lnTo>
                  <a:pt x="0" y="0"/>
                </a:lnTo>
                <a:close/>
              </a:path>
            </a:pathLst>
          </a:custGeom>
          <a:solidFill>
            <a:srgbClr val="99CCFF"/>
          </a:solidFill>
          <a:ln w="12700">
            <a:solidFill>
              <a:schemeClr val="tx1"/>
            </a:solidFill>
            <a:prstDash val="solid"/>
            <a:round/>
            <a:headEnd/>
            <a:tailEnd/>
          </a:ln>
        </p:spPr>
        <p:txBody>
          <a:bodyPr/>
          <a:lstStyle/>
          <a:p>
            <a:endParaRPr lang="en-US" dirty="0"/>
          </a:p>
        </p:txBody>
      </p:sp>
      <p:sp>
        <p:nvSpPr>
          <p:cNvPr id="109" name="Freeform 97"/>
          <p:cNvSpPr>
            <a:spLocks noChangeAspect="1"/>
          </p:cNvSpPr>
          <p:nvPr/>
        </p:nvSpPr>
        <p:spPr bwMode="auto">
          <a:xfrm>
            <a:off x="6879774" y="2961954"/>
            <a:ext cx="54749" cy="15928"/>
          </a:xfrm>
          <a:custGeom>
            <a:avLst/>
            <a:gdLst/>
            <a:ahLst/>
            <a:cxnLst>
              <a:cxn ang="0">
                <a:pos x="0" y="0"/>
              </a:cxn>
              <a:cxn ang="0">
                <a:pos x="47" y="21"/>
              </a:cxn>
              <a:cxn ang="0">
                <a:pos x="52" y="23"/>
              </a:cxn>
              <a:cxn ang="0">
                <a:pos x="0" y="0"/>
              </a:cxn>
            </a:cxnLst>
            <a:rect l="0" t="0" r="r" b="b"/>
            <a:pathLst>
              <a:path w="52" h="23">
                <a:moveTo>
                  <a:pt x="0" y="0"/>
                </a:moveTo>
                <a:lnTo>
                  <a:pt x="47" y="21"/>
                </a:lnTo>
                <a:lnTo>
                  <a:pt x="52" y="23"/>
                </a:lnTo>
                <a:lnTo>
                  <a:pt x="0" y="0"/>
                </a:lnTo>
                <a:close/>
              </a:path>
            </a:pathLst>
          </a:custGeom>
          <a:solidFill>
            <a:srgbClr val="99CCFF"/>
          </a:solidFill>
          <a:ln w="12700">
            <a:solidFill>
              <a:schemeClr val="tx1"/>
            </a:solidFill>
            <a:prstDash val="solid"/>
            <a:round/>
            <a:headEnd/>
            <a:tailEnd/>
          </a:ln>
        </p:spPr>
        <p:txBody>
          <a:bodyPr/>
          <a:lstStyle/>
          <a:p>
            <a:endParaRPr lang="en-US" dirty="0"/>
          </a:p>
        </p:txBody>
      </p:sp>
      <p:sp>
        <p:nvSpPr>
          <p:cNvPr id="110" name="Freeform 98"/>
          <p:cNvSpPr>
            <a:spLocks noChangeAspect="1"/>
          </p:cNvSpPr>
          <p:nvPr/>
        </p:nvSpPr>
        <p:spPr bwMode="auto">
          <a:xfrm>
            <a:off x="6340105" y="4451971"/>
            <a:ext cx="500562" cy="460472"/>
          </a:xfrm>
          <a:custGeom>
            <a:avLst/>
            <a:gdLst/>
            <a:ahLst/>
            <a:cxnLst>
              <a:cxn ang="0">
                <a:pos x="490" y="515"/>
              </a:cxn>
              <a:cxn ang="0">
                <a:pos x="459" y="461"/>
              </a:cxn>
              <a:cxn ang="0">
                <a:pos x="384" y="258"/>
              </a:cxn>
              <a:cxn ang="0">
                <a:pos x="372" y="141"/>
              </a:cxn>
              <a:cxn ang="0">
                <a:pos x="362" y="111"/>
              </a:cxn>
              <a:cxn ang="0">
                <a:pos x="348" y="87"/>
              </a:cxn>
              <a:cxn ang="0">
                <a:pos x="349" y="86"/>
              </a:cxn>
              <a:cxn ang="0">
                <a:pos x="279" y="0"/>
              </a:cxn>
              <a:cxn ang="0">
                <a:pos x="186" y="39"/>
              </a:cxn>
              <a:cxn ang="0">
                <a:pos x="133" y="33"/>
              </a:cxn>
              <a:cxn ang="0">
                <a:pos x="72" y="36"/>
              </a:cxn>
              <a:cxn ang="0">
                <a:pos x="38" y="53"/>
              </a:cxn>
              <a:cxn ang="0">
                <a:pos x="5" y="129"/>
              </a:cxn>
              <a:cxn ang="0">
                <a:pos x="0" y="180"/>
              </a:cxn>
              <a:cxn ang="0">
                <a:pos x="71" y="507"/>
              </a:cxn>
              <a:cxn ang="0">
                <a:pos x="77" y="579"/>
              </a:cxn>
              <a:cxn ang="0">
                <a:pos x="92" y="545"/>
              </a:cxn>
              <a:cxn ang="0">
                <a:pos x="178" y="693"/>
              </a:cxn>
              <a:cxn ang="0">
                <a:pos x="304" y="732"/>
              </a:cxn>
              <a:cxn ang="0">
                <a:pos x="377" y="611"/>
              </a:cxn>
              <a:cxn ang="0">
                <a:pos x="398" y="609"/>
              </a:cxn>
              <a:cxn ang="0">
                <a:pos x="490" y="515"/>
              </a:cxn>
            </a:cxnLst>
            <a:rect l="0" t="0" r="r" b="b"/>
            <a:pathLst>
              <a:path w="490" h="732">
                <a:moveTo>
                  <a:pt x="490" y="515"/>
                </a:moveTo>
                <a:lnTo>
                  <a:pt x="459" y="461"/>
                </a:lnTo>
                <a:lnTo>
                  <a:pt x="384" y="258"/>
                </a:lnTo>
                <a:lnTo>
                  <a:pt x="372" y="141"/>
                </a:lnTo>
                <a:lnTo>
                  <a:pt x="362" y="111"/>
                </a:lnTo>
                <a:lnTo>
                  <a:pt x="348" y="87"/>
                </a:lnTo>
                <a:lnTo>
                  <a:pt x="349" y="86"/>
                </a:lnTo>
                <a:lnTo>
                  <a:pt x="279" y="0"/>
                </a:lnTo>
                <a:lnTo>
                  <a:pt x="186" y="39"/>
                </a:lnTo>
                <a:lnTo>
                  <a:pt x="133" y="33"/>
                </a:lnTo>
                <a:lnTo>
                  <a:pt x="72" y="36"/>
                </a:lnTo>
                <a:lnTo>
                  <a:pt x="38" y="53"/>
                </a:lnTo>
                <a:lnTo>
                  <a:pt x="5" y="129"/>
                </a:lnTo>
                <a:lnTo>
                  <a:pt x="0" y="180"/>
                </a:lnTo>
                <a:lnTo>
                  <a:pt x="71" y="507"/>
                </a:lnTo>
                <a:lnTo>
                  <a:pt x="77" y="579"/>
                </a:lnTo>
                <a:lnTo>
                  <a:pt x="92" y="545"/>
                </a:lnTo>
                <a:lnTo>
                  <a:pt x="178" y="693"/>
                </a:lnTo>
                <a:lnTo>
                  <a:pt x="304" y="732"/>
                </a:lnTo>
                <a:lnTo>
                  <a:pt x="377" y="611"/>
                </a:lnTo>
                <a:lnTo>
                  <a:pt x="398" y="609"/>
                </a:lnTo>
                <a:lnTo>
                  <a:pt x="490" y="515"/>
                </a:lnTo>
                <a:close/>
              </a:path>
            </a:pathLst>
          </a:custGeom>
          <a:solidFill>
            <a:srgbClr val="FF6600"/>
          </a:solidFill>
          <a:ln w="12700" cap="flat" cmpd="sng">
            <a:solidFill>
              <a:schemeClr val="tx1"/>
            </a:solidFill>
            <a:prstDash val="solid"/>
            <a:round/>
            <a:headEnd type="none" w="med" len="med"/>
            <a:tailEnd type="none" w="med" len="med"/>
          </a:ln>
          <a:effectLst/>
        </p:spPr>
        <p:txBody>
          <a:bodyPr/>
          <a:lstStyle/>
          <a:p>
            <a:endParaRPr lang="en-US" dirty="0"/>
          </a:p>
        </p:txBody>
      </p:sp>
      <p:sp>
        <p:nvSpPr>
          <p:cNvPr id="111" name="Freeform 99"/>
          <p:cNvSpPr>
            <a:spLocks noChangeAspect="1"/>
          </p:cNvSpPr>
          <p:nvPr/>
        </p:nvSpPr>
        <p:spPr bwMode="auto">
          <a:xfrm>
            <a:off x="7987268" y="3164677"/>
            <a:ext cx="286259" cy="373590"/>
          </a:xfrm>
          <a:custGeom>
            <a:avLst/>
            <a:gdLst/>
            <a:ahLst/>
            <a:cxnLst>
              <a:cxn ang="0">
                <a:pos x="249" y="571"/>
              </a:cxn>
              <a:cxn ang="0">
                <a:pos x="277" y="565"/>
              </a:cxn>
              <a:cxn ang="0">
                <a:pos x="263" y="289"/>
              </a:cxn>
              <a:cxn ang="0">
                <a:pos x="263" y="186"/>
              </a:cxn>
              <a:cxn ang="0">
                <a:pos x="226" y="57"/>
              </a:cxn>
              <a:cxn ang="0">
                <a:pos x="179" y="0"/>
              </a:cxn>
              <a:cxn ang="0">
                <a:pos x="169" y="12"/>
              </a:cxn>
              <a:cxn ang="0">
                <a:pos x="56" y="160"/>
              </a:cxn>
              <a:cxn ang="0">
                <a:pos x="0" y="292"/>
              </a:cxn>
              <a:cxn ang="0">
                <a:pos x="56" y="321"/>
              </a:cxn>
              <a:cxn ang="0">
                <a:pos x="43" y="364"/>
              </a:cxn>
              <a:cxn ang="0">
                <a:pos x="28" y="580"/>
              </a:cxn>
              <a:cxn ang="0">
                <a:pos x="80" y="594"/>
              </a:cxn>
              <a:cxn ang="0">
                <a:pos x="226" y="525"/>
              </a:cxn>
              <a:cxn ang="0">
                <a:pos x="249" y="571"/>
              </a:cxn>
            </a:cxnLst>
            <a:rect l="0" t="0" r="r" b="b"/>
            <a:pathLst>
              <a:path w="277" h="594">
                <a:moveTo>
                  <a:pt x="249" y="571"/>
                </a:moveTo>
                <a:lnTo>
                  <a:pt x="277" y="565"/>
                </a:lnTo>
                <a:lnTo>
                  <a:pt x="263" y="289"/>
                </a:lnTo>
                <a:lnTo>
                  <a:pt x="263" y="186"/>
                </a:lnTo>
                <a:lnTo>
                  <a:pt x="226" y="57"/>
                </a:lnTo>
                <a:lnTo>
                  <a:pt x="179" y="0"/>
                </a:lnTo>
                <a:lnTo>
                  <a:pt x="169" y="12"/>
                </a:lnTo>
                <a:lnTo>
                  <a:pt x="56" y="160"/>
                </a:lnTo>
                <a:lnTo>
                  <a:pt x="0" y="292"/>
                </a:lnTo>
                <a:lnTo>
                  <a:pt x="56" y="321"/>
                </a:lnTo>
                <a:lnTo>
                  <a:pt x="43" y="364"/>
                </a:lnTo>
                <a:lnTo>
                  <a:pt x="28" y="580"/>
                </a:lnTo>
                <a:lnTo>
                  <a:pt x="80" y="594"/>
                </a:lnTo>
                <a:lnTo>
                  <a:pt x="226" y="525"/>
                </a:lnTo>
                <a:lnTo>
                  <a:pt x="249" y="571"/>
                </a:lnTo>
                <a:close/>
              </a:path>
            </a:pathLst>
          </a:custGeom>
          <a:solidFill>
            <a:srgbClr val="99CCFF"/>
          </a:solidFill>
          <a:ln w="12700">
            <a:solidFill>
              <a:schemeClr val="tx1"/>
            </a:solidFill>
            <a:prstDash val="solid"/>
            <a:round/>
            <a:headEnd/>
            <a:tailEnd/>
          </a:ln>
        </p:spPr>
        <p:txBody>
          <a:bodyPr/>
          <a:lstStyle/>
          <a:p>
            <a:endParaRPr lang="en-US" dirty="0"/>
          </a:p>
        </p:txBody>
      </p:sp>
      <p:sp>
        <p:nvSpPr>
          <p:cNvPr id="112" name="Freeform 100"/>
          <p:cNvSpPr>
            <a:spLocks noChangeAspect="1"/>
          </p:cNvSpPr>
          <p:nvPr/>
        </p:nvSpPr>
        <p:spPr bwMode="auto">
          <a:xfrm>
            <a:off x="7843357" y="4215943"/>
            <a:ext cx="448942" cy="648715"/>
          </a:xfrm>
          <a:custGeom>
            <a:avLst/>
            <a:gdLst/>
            <a:ahLst/>
            <a:cxnLst>
              <a:cxn ang="0">
                <a:pos x="350" y="69"/>
              </a:cxn>
              <a:cxn ang="0">
                <a:pos x="359" y="75"/>
              </a:cxn>
              <a:cxn ang="0">
                <a:pos x="372" y="99"/>
              </a:cxn>
              <a:cxn ang="0">
                <a:pos x="440" y="147"/>
              </a:cxn>
              <a:cxn ang="0">
                <a:pos x="369" y="510"/>
              </a:cxn>
              <a:cxn ang="0">
                <a:pos x="369" y="814"/>
              </a:cxn>
              <a:cxn ang="0">
                <a:pos x="268" y="1032"/>
              </a:cxn>
              <a:cxn ang="0">
                <a:pos x="223" y="982"/>
              </a:cxn>
              <a:cxn ang="0">
                <a:pos x="217" y="832"/>
              </a:cxn>
              <a:cxn ang="0">
                <a:pos x="18" y="586"/>
              </a:cxn>
              <a:cxn ang="0">
                <a:pos x="60" y="484"/>
              </a:cxn>
              <a:cxn ang="0">
                <a:pos x="44" y="279"/>
              </a:cxn>
              <a:cxn ang="0">
                <a:pos x="0" y="76"/>
              </a:cxn>
              <a:cxn ang="0">
                <a:pos x="76" y="70"/>
              </a:cxn>
              <a:cxn ang="0">
                <a:pos x="222" y="0"/>
              </a:cxn>
              <a:cxn ang="0">
                <a:pos x="350" y="69"/>
              </a:cxn>
            </a:cxnLst>
            <a:rect l="0" t="0" r="r" b="b"/>
            <a:pathLst>
              <a:path w="440" h="1032">
                <a:moveTo>
                  <a:pt x="350" y="69"/>
                </a:moveTo>
                <a:lnTo>
                  <a:pt x="359" y="75"/>
                </a:lnTo>
                <a:lnTo>
                  <a:pt x="372" y="99"/>
                </a:lnTo>
                <a:lnTo>
                  <a:pt x="440" y="147"/>
                </a:lnTo>
                <a:lnTo>
                  <a:pt x="369" y="510"/>
                </a:lnTo>
                <a:lnTo>
                  <a:pt x="369" y="814"/>
                </a:lnTo>
                <a:lnTo>
                  <a:pt x="268" y="1032"/>
                </a:lnTo>
                <a:lnTo>
                  <a:pt x="223" y="982"/>
                </a:lnTo>
                <a:lnTo>
                  <a:pt x="217" y="832"/>
                </a:lnTo>
                <a:lnTo>
                  <a:pt x="18" y="586"/>
                </a:lnTo>
                <a:lnTo>
                  <a:pt x="60" y="484"/>
                </a:lnTo>
                <a:lnTo>
                  <a:pt x="44" y="279"/>
                </a:lnTo>
                <a:lnTo>
                  <a:pt x="0" y="76"/>
                </a:lnTo>
                <a:lnTo>
                  <a:pt x="76" y="70"/>
                </a:lnTo>
                <a:lnTo>
                  <a:pt x="222" y="0"/>
                </a:lnTo>
                <a:lnTo>
                  <a:pt x="350" y="69"/>
                </a:lnTo>
                <a:close/>
              </a:path>
            </a:pathLst>
          </a:custGeom>
          <a:solidFill>
            <a:srgbClr val="99CCFF"/>
          </a:solidFill>
          <a:ln w="12700">
            <a:solidFill>
              <a:schemeClr val="tx1"/>
            </a:solidFill>
            <a:prstDash val="solid"/>
            <a:round/>
            <a:headEnd/>
            <a:tailEnd/>
          </a:ln>
        </p:spPr>
        <p:txBody>
          <a:bodyPr/>
          <a:lstStyle/>
          <a:p>
            <a:endParaRPr lang="en-US" dirty="0"/>
          </a:p>
        </p:txBody>
      </p:sp>
      <p:sp>
        <p:nvSpPr>
          <p:cNvPr id="113" name="Freeform 101"/>
          <p:cNvSpPr>
            <a:spLocks noChangeAspect="1"/>
          </p:cNvSpPr>
          <p:nvPr/>
        </p:nvSpPr>
        <p:spPr bwMode="auto">
          <a:xfrm>
            <a:off x="7744808" y="3494827"/>
            <a:ext cx="635088" cy="541561"/>
          </a:xfrm>
          <a:custGeom>
            <a:avLst/>
            <a:gdLst/>
            <a:ahLst/>
            <a:cxnLst>
              <a:cxn ang="0">
                <a:pos x="612" y="715"/>
              </a:cxn>
              <a:cxn ang="0">
                <a:pos x="610" y="714"/>
              </a:cxn>
              <a:cxn ang="0">
                <a:pos x="478" y="862"/>
              </a:cxn>
              <a:cxn ang="0">
                <a:pos x="222" y="666"/>
              </a:cxn>
              <a:cxn ang="0">
                <a:pos x="81" y="595"/>
              </a:cxn>
              <a:cxn ang="0">
                <a:pos x="39" y="675"/>
              </a:cxn>
              <a:cxn ang="0">
                <a:pos x="26" y="666"/>
              </a:cxn>
              <a:cxn ang="0">
                <a:pos x="1" y="595"/>
              </a:cxn>
              <a:cxn ang="0">
                <a:pos x="0" y="580"/>
              </a:cxn>
              <a:cxn ang="0">
                <a:pos x="26" y="516"/>
              </a:cxn>
              <a:cxn ang="0">
                <a:pos x="144" y="318"/>
              </a:cxn>
              <a:cxn ang="0">
                <a:pos x="114" y="207"/>
              </a:cxn>
              <a:cxn ang="0">
                <a:pos x="161" y="162"/>
              </a:cxn>
              <a:cxn ang="0">
                <a:pos x="171" y="168"/>
              </a:cxn>
              <a:cxn ang="0">
                <a:pos x="238" y="99"/>
              </a:cxn>
              <a:cxn ang="0">
                <a:pos x="239" y="75"/>
              </a:cxn>
              <a:cxn ang="0">
                <a:pos x="266" y="55"/>
              </a:cxn>
              <a:cxn ang="0">
                <a:pos x="318" y="69"/>
              </a:cxn>
              <a:cxn ang="0">
                <a:pos x="464" y="0"/>
              </a:cxn>
              <a:cxn ang="0">
                <a:pos x="487" y="46"/>
              </a:cxn>
              <a:cxn ang="0">
                <a:pos x="464" y="297"/>
              </a:cxn>
              <a:cxn ang="0">
                <a:pos x="622" y="597"/>
              </a:cxn>
              <a:cxn ang="0">
                <a:pos x="612" y="715"/>
              </a:cxn>
            </a:cxnLst>
            <a:rect l="0" t="0" r="r" b="b"/>
            <a:pathLst>
              <a:path w="622" h="862">
                <a:moveTo>
                  <a:pt x="612" y="715"/>
                </a:moveTo>
                <a:lnTo>
                  <a:pt x="610" y="714"/>
                </a:lnTo>
                <a:lnTo>
                  <a:pt x="478" y="862"/>
                </a:lnTo>
                <a:lnTo>
                  <a:pt x="222" y="666"/>
                </a:lnTo>
                <a:lnTo>
                  <a:pt x="81" y="595"/>
                </a:lnTo>
                <a:lnTo>
                  <a:pt x="39" y="675"/>
                </a:lnTo>
                <a:lnTo>
                  <a:pt x="26" y="666"/>
                </a:lnTo>
                <a:lnTo>
                  <a:pt x="1" y="595"/>
                </a:lnTo>
                <a:lnTo>
                  <a:pt x="0" y="580"/>
                </a:lnTo>
                <a:lnTo>
                  <a:pt x="26" y="516"/>
                </a:lnTo>
                <a:lnTo>
                  <a:pt x="144" y="318"/>
                </a:lnTo>
                <a:lnTo>
                  <a:pt x="114" y="207"/>
                </a:lnTo>
                <a:lnTo>
                  <a:pt x="161" y="162"/>
                </a:lnTo>
                <a:lnTo>
                  <a:pt x="171" y="168"/>
                </a:lnTo>
                <a:lnTo>
                  <a:pt x="238" y="99"/>
                </a:lnTo>
                <a:lnTo>
                  <a:pt x="239" y="75"/>
                </a:lnTo>
                <a:lnTo>
                  <a:pt x="266" y="55"/>
                </a:lnTo>
                <a:lnTo>
                  <a:pt x="318" y="69"/>
                </a:lnTo>
                <a:lnTo>
                  <a:pt x="464" y="0"/>
                </a:lnTo>
                <a:lnTo>
                  <a:pt x="487" y="46"/>
                </a:lnTo>
                <a:lnTo>
                  <a:pt x="464" y="297"/>
                </a:lnTo>
                <a:lnTo>
                  <a:pt x="622" y="597"/>
                </a:lnTo>
                <a:lnTo>
                  <a:pt x="612" y="715"/>
                </a:lnTo>
                <a:close/>
              </a:path>
            </a:pathLst>
          </a:custGeom>
          <a:solidFill>
            <a:srgbClr val="99CCFF"/>
          </a:solidFill>
          <a:ln w="12700">
            <a:solidFill>
              <a:schemeClr val="tx1"/>
            </a:solidFill>
            <a:prstDash val="solid"/>
            <a:round/>
            <a:headEnd/>
            <a:tailEnd/>
          </a:ln>
        </p:spPr>
        <p:txBody>
          <a:bodyPr/>
          <a:lstStyle/>
          <a:p>
            <a:endParaRPr lang="en-US" dirty="0"/>
          </a:p>
        </p:txBody>
      </p:sp>
      <p:sp>
        <p:nvSpPr>
          <p:cNvPr id="114" name="Freeform 102"/>
          <p:cNvSpPr>
            <a:spLocks noChangeAspect="1"/>
          </p:cNvSpPr>
          <p:nvPr/>
        </p:nvSpPr>
        <p:spPr bwMode="auto">
          <a:xfrm>
            <a:off x="8187493" y="3943714"/>
            <a:ext cx="387936" cy="364902"/>
          </a:xfrm>
          <a:custGeom>
            <a:avLst/>
            <a:gdLst/>
            <a:ahLst/>
            <a:cxnLst>
              <a:cxn ang="0">
                <a:pos x="370" y="456"/>
              </a:cxn>
              <a:cxn ang="0">
                <a:pos x="320" y="457"/>
              </a:cxn>
              <a:cxn ang="0">
                <a:pos x="176" y="570"/>
              </a:cxn>
              <a:cxn ang="0">
                <a:pos x="101" y="579"/>
              </a:cxn>
              <a:cxn ang="0">
                <a:pos x="33" y="531"/>
              </a:cxn>
              <a:cxn ang="0">
                <a:pos x="20" y="507"/>
              </a:cxn>
              <a:cxn ang="0">
                <a:pos x="11" y="501"/>
              </a:cxn>
              <a:cxn ang="0">
                <a:pos x="0" y="435"/>
              </a:cxn>
              <a:cxn ang="0">
                <a:pos x="27" y="159"/>
              </a:cxn>
              <a:cxn ang="0">
                <a:pos x="44" y="148"/>
              </a:cxn>
              <a:cxn ang="0">
                <a:pos x="176" y="0"/>
              </a:cxn>
              <a:cxn ang="0">
                <a:pos x="178" y="1"/>
              </a:cxn>
              <a:cxn ang="0">
                <a:pos x="176" y="36"/>
              </a:cxn>
              <a:cxn ang="0">
                <a:pos x="269" y="157"/>
              </a:cxn>
              <a:cxn ang="0">
                <a:pos x="275" y="201"/>
              </a:cxn>
              <a:cxn ang="0">
                <a:pos x="322" y="319"/>
              </a:cxn>
              <a:cxn ang="0">
                <a:pos x="380" y="433"/>
              </a:cxn>
              <a:cxn ang="0">
                <a:pos x="370" y="456"/>
              </a:cxn>
            </a:cxnLst>
            <a:rect l="0" t="0" r="r" b="b"/>
            <a:pathLst>
              <a:path w="380" h="579">
                <a:moveTo>
                  <a:pt x="370" y="456"/>
                </a:moveTo>
                <a:lnTo>
                  <a:pt x="320" y="457"/>
                </a:lnTo>
                <a:lnTo>
                  <a:pt x="176" y="570"/>
                </a:lnTo>
                <a:lnTo>
                  <a:pt x="101" y="579"/>
                </a:lnTo>
                <a:lnTo>
                  <a:pt x="33" y="531"/>
                </a:lnTo>
                <a:lnTo>
                  <a:pt x="20" y="507"/>
                </a:lnTo>
                <a:lnTo>
                  <a:pt x="11" y="501"/>
                </a:lnTo>
                <a:lnTo>
                  <a:pt x="0" y="435"/>
                </a:lnTo>
                <a:lnTo>
                  <a:pt x="27" y="159"/>
                </a:lnTo>
                <a:lnTo>
                  <a:pt x="44" y="148"/>
                </a:lnTo>
                <a:lnTo>
                  <a:pt x="176" y="0"/>
                </a:lnTo>
                <a:lnTo>
                  <a:pt x="178" y="1"/>
                </a:lnTo>
                <a:lnTo>
                  <a:pt x="176" y="36"/>
                </a:lnTo>
                <a:lnTo>
                  <a:pt x="269" y="157"/>
                </a:lnTo>
                <a:lnTo>
                  <a:pt x="275" y="201"/>
                </a:lnTo>
                <a:lnTo>
                  <a:pt x="322" y="319"/>
                </a:lnTo>
                <a:lnTo>
                  <a:pt x="380" y="433"/>
                </a:lnTo>
                <a:lnTo>
                  <a:pt x="370" y="456"/>
                </a:lnTo>
                <a:close/>
              </a:path>
            </a:pathLst>
          </a:custGeom>
          <a:solidFill>
            <a:srgbClr val="99CCFF"/>
          </a:solidFill>
          <a:ln w="12700">
            <a:solidFill>
              <a:schemeClr val="tx1"/>
            </a:solidFill>
            <a:prstDash val="solid"/>
            <a:round/>
            <a:headEnd/>
            <a:tailEnd/>
          </a:ln>
        </p:spPr>
        <p:txBody>
          <a:bodyPr/>
          <a:lstStyle/>
          <a:p>
            <a:endParaRPr lang="en-US" dirty="0"/>
          </a:p>
        </p:txBody>
      </p:sp>
      <p:sp>
        <p:nvSpPr>
          <p:cNvPr id="115" name="Freeform 103"/>
          <p:cNvSpPr>
            <a:spLocks noChangeAspect="1"/>
          </p:cNvSpPr>
          <p:nvPr/>
        </p:nvSpPr>
        <p:spPr bwMode="auto">
          <a:xfrm>
            <a:off x="8092074" y="4230423"/>
            <a:ext cx="908833" cy="758765"/>
          </a:xfrm>
          <a:custGeom>
            <a:avLst/>
            <a:gdLst/>
            <a:ahLst/>
            <a:cxnLst>
              <a:cxn ang="0">
                <a:pos x="195" y="1206"/>
              </a:cxn>
              <a:cxn ang="0">
                <a:pos x="126" y="1099"/>
              </a:cxn>
              <a:cxn ang="0">
                <a:pos x="39" y="1086"/>
              </a:cxn>
              <a:cxn ang="0">
                <a:pos x="39" y="1075"/>
              </a:cxn>
              <a:cxn ang="0">
                <a:pos x="36" y="1068"/>
              </a:cxn>
              <a:cxn ang="0">
                <a:pos x="26" y="1065"/>
              </a:cxn>
              <a:cxn ang="0">
                <a:pos x="9" y="1071"/>
              </a:cxn>
              <a:cxn ang="0">
                <a:pos x="0" y="1038"/>
              </a:cxn>
              <a:cxn ang="0">
                <a:pos x="25" y="1008"/>
              </a:cxn>
              <a:cxn ang="0">
                <a:pos x="126" y="790"/>
              </a:cxn>
              <a:cxn ang="0">
                <a:pos x="126" y="486"/>
              </a:cxn>
              <a:cxn ang="0">
                <a:pos x="197" y="123"/>
              </a:cxn>
              <a:cxn ang="0">
                <a:pos x="272" y="114"/>
              </a:cxn>
              <a:cxn ang="0">
                <a:pos x="416" y="1"/>
              </a:cxn>
              <a:cxn ang="0">
                <a:pos x="466" y="0"/>
              </a:cxn>
              <a:cxn ang="0">
                <a:pos x="709" y="358"/>
              </a:cxn>
              <a:cxn ang="0">
                <a:pos x="709" y="418"/>
              </a:cxn>
              <a:cxn ang="0">
                <a:pos x="893" y="448"/>
              </a:cxn>
              <a:cxn ang="0">
                <a:pos x="764" y="621"/>
              </a:cxn>
              <a:cxn ang="0">
                <a:pos x="620" y="808"/>
              </a:cxn>
              <a:cxn ang="0">
                <a:pos x="488" y="984"/>
              </a:cxn>
              <a:cxn ang="0">
                <a:pos x="418" y="1063"/>
              </a:cxn>
              <a:cxn ang="0">
                <a:pos x="342" y="1093"/>
              </a:cxn>
              <a:cxn ang="0">
                <a:pos x="209" y="1191"/>
              </a:cxn>
              <a:cxn ang="0">
                <a:pos x="195" y="1206"/>
              </a:cxn>
            </a:cxnLst>
            <a:rect l="0" t="0" r="r" b="b"/>
            <a:pathLst>
              <a:path w="893" h="1206">
                <a:moveTo>
                  <a:pt x="195" y="1206"/>
                </a:moveTo>
                <a:lnTo>
                  <a:pt x="126" y="1099"/>
                </a:lnTo>
                <a:lnTo>
                  <a:pt x="39" y="1086"/>
                </a:lnTo>
                <a:lnTo>
                  <a:pt x="39" y="1075"/>
                </a:lnTo>
                <a:lnTo>
                  <a:pt x="36" y="1068"/>
                </a:lnTo>
                <a:lnTo>
                  <a:pt x="26" y="1065"/>
                </a:lnTo>
                <a:lnTo>
                  <a:pt x="9" y="1071"/>
                </a:lnTo>
                <a:lnTo>
                  <a:pt x="0" y="1038"/>
                </a:lnTo>
                <a:lnTo>
                  <a:pt x="25" y="1008"/>
                </a:lnTo>
                <a:lnTo>
                  <a:pt x="126" y="790"/>
                </a:lnTo>
                <a:lnTo>
                  <a:pt x="126" y="486"/>
                </a:lnTo>
                <a:lnTo>
                  <a:pt x="197" y="123"/>
                </a:lnTo>
                <a:lnTo>
                  <a:pt x="272" y="114"/>
                </a:lnTo>
                <a:lnTo>
                  <a:pt x="416" y="1"/>
                </a:lnTo>
                <a:lnTo>
                  <a:pt x="466" y="0"/>
                </a:lnTo>
                <a:lnTo>
                  <a:pt x="709" y="358"/>
                </a:lnTo>
                <a:lnTo>
                  <a:pt x="709" y="418"/>
                </a:lnTo>
                <a:lnTo>
                  <a:pt x="893" y="448"/>
                </a:lnTo>
                <a:lnTo>
                  <a:pt x="764" y="621"/>
                </a:lnTo>
                <a:lnTo>
                  <a:pt x="620" y="808"/>
                </a:lnTo>
                <a:lnTo>
                  <a:pt x="488" y="984"/>
                </a:lnTo>
                <a:lnTo>
                  <a:pt x="418" y="1063"/>
                </a:lnTo>
                <a:lnTo>
                  <a:pt x="342" y="1093"/>
                </a:lnTo>
                <a:lnTo>
                  <a:pt x="209" y="1191"/>
                </a:lnTo>
                <a:lnTo>
                  <a:pt x="195" y="1206"/>
                </a:lnTo>
                <a:close/>
              </a:path>
            </a:pathLst>
          </a:custGeom>
          <a:solidFill>
            <a:srgbClr val="99CCFF"/>
          </a:solidFill>
          <a:ln w="12700">
            <a:solidFill>
              <a:schemeClr val="tx1"/>
            </a:solidFill>
            <a:prstDash val="solid"/>
            <a:round/>
            <a:headEnd/>
            <a:tailEnd/>
          </a:ln>
        </p:spPr>
        <p:txBody>
          <a:bodyPr/>
          <a:lstStyle/>
          <a:p>
            <a:endParaRPr lang="en-US" dirty="0"/>
          </a:p>
        </p:txBody>
      </p:sp>
      <p:sp>
        <p:nvSpPr>
          <p:cNvPr id="116" name="Freeform 104"/>
          <p:cNvSpPr>
            <a:spLocks noChangeAspect="1"/>
          </p:cNvSpPr>
          <p:nvPr/>
        </p:nvSpPr>
        <p:spPr bwMode="auto">
          <a:xfrm>
            <a:off x="6929830" y="4061004"/>
            <a:ext cx="544362" cy="330150"/>
          </a:xfrm>
          <a:custGeom>
            <a:avLst/>
            <a:gdLst/>
            <a:ahLst/>
            <a:cxnLst>
              <a:cxn ang="0">
                <a:pos x="536" y="353"/>
              </a:cxn>
              <a:cxn ang="0">
                <a:pos x="521" y="330"/>
              </a:cxn>
              <a:cxn ang="0">
                <a:pos x="459" y="248"/>
              </a:cxn>
              <a:cxn ang="0">
                <a:pos x="391" y="137"/>
              </a:cxn>
              <a:cxn ang="0">
                <a:pos x="250" y="0"/>
              </a:cxn>
              <a:cxn ang="0">
                <a:pos x="244" y="11"/>
              </a:cxn>
              <a:cxn ang="0">
                <a:pos x="98" y="83"/>
              </a:cxn>
              <a:cxn ang="0">
                <a:pos x="91" y="81"/>
              </a:cxn>
              <a:cxn ang="0">
                <a:pos x="58" y="171"/>
              </a:cxn>
              <a:cxn ang="0">
                <a:pos x="28" y="248"/>
              </a:cxn>
              <a:cxn ang="0">
                <a:pos x="0" y="321"/>
              </a:cxn>
              <a:cxn ang="0">
                <a:pos x="94" y="405"/>
              </a:cxn>
              <a:cxn ang="0">
                <a:pos x="108" y="432"/>
              </a:cxn>
              <a:cxn ang="0">
                <a:pos x="218" y="495"/>
              </a:cxn>
              <a:cxn ang="0">
                <a:pos x="245" y="479"/>
              </a:cxn>
              <a:cxn ang="0">
                <a:pos x="246" y="524"/>
              </a:cxn>
              <a:cxn ang="0">
                <a:pos x="390" y="369"/>
              </a:cxn>
              <a:cxn ang="0">
                <a:pos x="536" y="419"/>
              </a:cxn>
              <a:cxn ang="0">
                <a:pos x="536" y="354"/>
              </a:cxn>
              <a:cxn ang="0">
                <a:pos x="536" y="353"/>
              </a:cxn>
            </a:cxnLst>
            <a:rect l="0" t="0" r="r" b="b"/>
            <a:pathLst>
              <a:path w="536" h="524">
                <a:moveTo>
                  <a:pt x="536" y="353"/>
                </a:moveTo>
                <a:lnTo>
                  <a:pt x="521" y="330"/>
                </a:lnTo>
                <a:lnTo>
                  <a:pt x="459" y="248"/>
                </a:lnTo>
                <a:lnTo>
                  <a:pt x="391" y="137"/>
                </a:lnTo>
                <a:lnTo>
                  <a:pt x="250" y="0"/>
                </a:lnTo>
                <a:lnTo>
                  <a:pt x="244" y="11"/>
                </a:lnTo>
                <a:lnTo>
                  <a:pt x="98" y="83"/>
                </a:lnTo>
                <a:lnTo>
                  <a:pt x="91" y="81"/>
                </a:lnTo>
                <a:lnTo>
                  <a:pt x="58" y="171"/>
                </a:lnTo>
                <a:lnTo>
                  <a:pt x="28" y="248"/>
                </a:lnTo>
                <a:lnTo>
                  <a:pt x="0" y="321"/>
                </a:lnTo>
                <a:lnTo>
                  <a:pt x="94" y="405"/>
                </a:lnTo>
                <a:lnTo>
                  <a:pt x="108" y="432"/>
                </a:lnTo>
                <a:lnTo>
                  <a:pt x="218" y="495"/>
                </a:lnTo>
                <a:lnTo>
                  <a:pt x="245" y="479"/>
                </a:lnTo>
                <a:lnTo>
                  <a:pt x="246" y="524"/>
                </a:lnTo>
                <a:lnTo>
                  <a:pt x="390" y="369"/>
                </a:lnTo>
                <a:lnTo>
                  <a:pt x="536" y="419"/>
                </a:lnTo>
                <a:lnTo>
                  <a:pt x="536" y="354"/>
                </a:lnTo>
                <a:lnTo>
                  <a:pt x="536" y="353"/>
                </a:lnTo>
                <a:close/>
              </a:path>
            </a:pathLst>
          </a:custGeom>
          <a:solidFill>
            <a:srgbClr val="99CCFF"/>
          </a:solidFill>
          <a:ln w="12700">
            <a:solidFill>
              <a:schemeClr val="tx1"/>
            </a:solidFill>
            <a:prstDash val="solid"/>
            <a:round/>
            <a:headEnd/>
            <a:tailEnd/>
          </a:ln>
        </p:spPr>
        <p:txBody>
          <a:bodyPr/>
          <a:lstStyle/>
          <a:p>
            <a:endParaRPr lang="en-US" dirty="0"/>
          </a:p>
        </p:txBody>
      </p:sp>
      <p:sp>
        <p:nvSpPr>
          <p:cNvPr id="117" name="Freeform 105"/>
          <p:cNvSpPr>
            <a:spLocks noChangeAspect="1"/>
          </p:cNvSpPr>
          <p:nvPr/>
        </p:nvSpPr>
        <p:spPr bwMode="auto">
          <a:xfrm>
            <a:off x="7929391" y="5229560"/>
            <a:ext cx="140783" cy="68057"/>
          </a:xfrm>
          <a:custGeom>
            <a:avLst/>
            <a:gdLst/>
            <a:ahLst/>
            <a:cxnLst>
              <a:cxn ang="0">
                <a:pos x="0" y="108"/>
              </a:cxn>
              <a:cxn ang="0">
                <a:pos x="46" y="39"/>
              </a:cxn>
              <a:cxn ang="0">
                <a:pos x="139" y="0"/>
              </a:cxn>
              <a:cxn ang="0">
                <a:pos x="0" y="108"/>
              </a:cxn>
            </a:cxnLst>
            <a:rect l="0" t="0" r="r" b="b"/>
            <a:pathLst>
              <a:path w="139" h="108">
                <a:moveTo>
                  <a:pt x="0" y="108"/>
                </a:moveTo>
                <a:lnTo>
                  <a:pt x="46" y="39"/>
                </a:lnTo>
                <a:lnTo>
                  <a:pt x="139" y="0"/>
                </a:lnTo>
                <a:lnTo>
                  <a:pt x="0" y="108"/>
                </a:lnTo>
                <a:close/>
              </a:path>
            </a:pathLst>
          </a:custGeom>
          <a:solidFill>
            <a:srgbClr val="99CCFF"/>
          </a:solidFill>
          <a:ln w="12700">
            <a:solidFill>
              <a:schemeClr val="tx1"/>
            </a:solidFill>
            <a:prstDash val="solid"/>
            <a:round/>
            <a:headEnd/>
            <a:tailEnd/>
          </a:ln>
        </p:spPr>
        <p:txBody>
          <a:bodyPr/>
          <a:lstStyle/>
          <a:p>
            <a:endParaRPr lang="en-US" dirty="0"/>
          </a:p>
        </p:txBody>
      </p:sp>
      <p:sp>
        <p:nvSpPr>
          <p:cNvPr id="118" name="Freeform 106"/>
          <p:cNvSpPr>
            <a:spLocks noChangeAspect="1"/>
          </p:cNvSpPr>
          <p:nvPr/>
        </p:nvSpPr>
        <p:spPr bwMode="auto">
          <a:xfrm>
            <a:off x="7178547" y="5233904"/>
            <a:ext cx="750843" cy="495224"/>
          </a:xfrm>
          <a:custGeom>
            <a:avLst/>
            <a:gdLst/>
            <a:ahLst/>
            <a:cxnLst>
              <a:cxn ang="0">
                <a:pos x="737" y="103"/>
              </a:cxn>
              <a:cxn ang="0">
                <a:pos x="730" y="276"/>
              </a:cxn>
              <a:cxn ang="0">
                <a:pos x="726" y="280"/>
              </a:cxn>
              <a:cxn ang="0">
                <a:pos x="726" y="285"/>
              </a:cxn>
              <a:cxn ang="0">
                <a:pos x="665" y="334"/>
              </a:cxn>
              <a:cxn ang="0">
                <a:pos x="587" y="364"/>
              </a:cxn>
              <a:cxn ang="0">
                <a:pos x="438" y="520"/>
              </a:cxn>
              <a:cxn ang="0">
                <a:pos x="432" y="600"/>
              </a:cxn>
              <a:cxn ang="0">
                <a:pos x="46" y="789"/>
              </a:cxn>
              <a:cxn ang="0">
                <a:pos x="0" y="640"/>
              </a:cxn>
              <a:cxn ang="0">
                <a:pos x="2" y="504"/>
              </a:cxn>
              <a:cxn ang="0">
                <a:pos x="12" y="279"/>
              </a:cxn>
              <a:cxn ang="0">
                <a:pos x="243" y="153"/>
              </a:cxn>
              <a:cxn ang="0">
                <a:pos x="313" y="46"/>
              </a:cxn>
              <a:cxn ang="0">
                <a:pos x="371" y="0"/>
              </a:cxn>
              <a:cxn ang="0">
                <a:pos x="438" y="36"/>
              </a:cxn>
              <a:cxn ang="0">
                <a:pos x="441" y="45"/>
              </a:cxn>
              <a:cxn ang="0">
                <a:pos x="438" y="133"/>
              </a:cxn>
              <a:cxn ang="0">
                <a:pos x="623" y="46"/>
              </a:cxn>
              <a:cxn ang="0">
                <a:pos x="654" y="12"/>
              </a:cxn>
              <a:cxn ang="0">
                <a:pos x="737" y="103"/>
              </a:cxn>
            </a:cxnLst>
            <a:rect l="0" t="0" r="r" b="b"/>
            <a:pathLst>
              <a:path w="737" h="789">
                <a:moveTo>
                  <a:pt x="737" y="103"/>
                </a:moveTo>
                <a:lnTo>
                  <a:pt x="730" y="276"/>
                </a:lnTo>
                <a:lnTo>
                  <a:pt x="726" y="280"/>
                </a:lnTo>
                <a:lnTo>
                  <a:pt x="726" y="285"/>
                </a:lnTo>
                <a:lnTo>
                  <a:pt x="665" y="334"/>
                </a:lnTo>
                <a:lnTo>
                  <a:pt x="587" y="364"/>
                </a:lnTo>
                <a:lnTo>
                  <a:pt x="438" y="520"/>
                </a:lnTo>
                <a:lnTo>
                  <a:pt x="432" y="600"/>
                </a:lnTo>
                <a:lnTo>
                  <a:pt x="46" y="789"/>
                </a:lnTo>
                <a:lnTo>
                  <a:pt x="0" y="640"/>
                </a:lnTo>
                <a:lnTo>
                  <a:pt x="2" y="504"/>
                </a:lnTo>
                <a:lnTo>
                  <a:pt x="12" y="279"/>
                </a:lnTo>
                <a:lnTo>
                  <a:pt x="243" y="153"/>
                </a:lnTo>
                <a:lnTo>
                  <a:pt x="313" y="46"/>
                </a:lnTo>
                <a:lnTo>
                  <a:pt x="371" y="0"/>
                </a:lnTo>
                <a:lnTo>
                  <a:pt x="438" y="36"/>
                </a:lnTo>
                <a:lnTo>
                  <a:pt x="441" y="45"/>
                </a:lnTo>
                <a:lnTo>
                  <a:pt x="438" y="133"/>
                </a:lnTo>
                <a:lnTo>
                  <a:pt x="623" y="46"/>
                </a:lnTo>
                <a:lnTo>
                  <a:pt x="654" y="12"/>
                </a:lnTo>
                <a:lnTo>
                  <a:pt x="737" y="103"/>
                </a:lnTo>
                <a:close/>
              </a:path>
            </a:pathLst>
          </a:custGeom>
          <a:solidFill>
            <a:srgbClr val="99CCFF"/>
          </a:solidFill>
          <a:ln w="12700">
            <a:solidFill>
              <a:schemeClr val="tx1"/>
            </a:solidFill>
            <a:prstDash val="solid"/>
            <a:round/>
            <a:headEnd/>
            <a:tailEnd/>
          </a:ln>
        </p:spPr>
        <p:txBody>
          <a:bodyPr/>
          <a:lstStyle/>
          <a:p>
            <a:endParaRPr lang="en-US" dirty="0"/>
          </a:p>
        </p:txBody>
      </p:sp>
      <p:sp>
        <p:nvSpPr>
          <p:cNvPr id="119" name="Freeform 107"/>
          <p:cNvSpPr>
            <a:spLocks noChangeAspect="1"/>
          </p:cNvSpPr>
          <p:nvPr/>
        </p:nvSpPr>
        <p:spPr bwMode="auto">
          <a:xfrm>
            <a:off x="5539206" y="2269798"/>
            <a:ext cx="331623" cy="515497"/>
          </a:xfrm>
          <a:custGeom>
            <a:avLst/>
            <a:gdLst/>
            <a:ahLst/>
            <a:cxnLst>
              <a:cxn ang="0">
                <a:pos x="296" y="162"/>
              </a:cxn>
              <a:cxn ang="0">
                <a:pos x="149" y="0"/>
              </a:cxn>
              <a:cxn ang="0">
                <a:pos x="116" y="49"/>
              </a:cxn>
              <a:cxn ang="0">
                <a:pos x="67" y="93"/>
              </a:cxn>
              <a:cxn ang="0">
                <a:pos x="3" y="169"/>
              </a:cxn>
              <a:cxn ang="0">
                <a:pos x="0" y="258"/>
              </a:cxn>
              <a:cxn ang="0">
                <a:pos x="33" y="324"/>
              </a:cxn>
              <a:cxn ang="0">
                <a:pos x="2" y="498"/>
              </a:cxn>
              <a:cxn ang="0">
                <a:pos x="8" y="546"/>
              </a:cxn>
              <a:cxn ang="0">
                <a:pos x="108" y="601"/>
              </a:cxn>
              <a:cxn ang="0">
                <a:pos x="108" y="604"/>
              </a:cxn>
              <a:cxn ang="0">
                <a:pos x="96" y="643"/>
              </a:cxn>
              <a:cxn ang="0">
                <a:pos x="148" y="699"/>
              </a:cxn>
              <a:cxn ang="0">
                <a:pos x="148" y="702"/>
              </a:cxn>
              <a:cxn ang="0">
                <a:pos x="254" y="820"/>
              </a:cxn>
              <a:cxn ang="0">
                <a:pos x="258" y="792"/>
              </a:cxn>
              <a:cxn ang="0">
                <a:pos x="271" y="786"/>
              </a:cxn>
              <a:cxn ang="0">
                <a:pos x="273" y="775"/>
              </a:cxn>
              <a:cxn ang="0">
                <a:pos x="295" y="763"/>
              </a:cxn>
              <a:cxn ang="0">
                <a:pos x="305" y="765"/>
              </a:cxn>
              <a:cxn ang="0">
                <a:pos x="326" y="594"/>
              </a:cxn>
              <a:cxn ang="0">
                <a:pos x="322" y="552"/>
              </a:cxn>
              <a:cxn ang="0">
                <a:pos x="296" y="162"/>
              </a:cxn>
            </a:cxnLst>
            <a:rect l="0" t="0" r="r" b="b"/>
            <a:pathLst>
              <a:path w="326" h="820">
                <a:moveTo>
                  <a:pt x="296" y="162"/>
                </a:moveTo>
                <a:lnTo>
                  <a:pt x="149" y="0"/>
                </a:lnTo>
                <a:lnTo>
                  <a:pt x="116" y="49"/>
                </a:lnTo>
                <a:lnTo>
                  <a:pt x="67" y="93"/>
                </a:lnTo>
                <a:lnTo>
                  <a:pt x="3" y="169"/>
                </a:lnTo>
                <a:lnTo>
                  <a:pt x="0" y="258"/>
                </a:lnTo>
                <a:lnTo>
                  <a:pt x="33" y="324"/>
                </a:lnTo>
                <a:lnTo>
                  <a:pt x="2" y="498"/>
                </a:lnTo>
                <a:lnTo>
                  <a:pt x="8" y="546"/>
                </a:lnTo>
                <a:lnTo>
                  <a:pt x="108" y="601"/>
                </a:lnTo>
                <a:lnTo>
                  <a:pt x="108" y="604"/>
                </a:lnTo>
                <a:lnTo>
                  <a:pt x="96" y="643"/>
                </a:lnTo>
                <a:lnTo>
                  <a:pt x="148" y="699"/>
                </a:lnTo>
                <a:lnTo>
                  <a:pt x="148" y="702"/>
                </a:lnTo>
                <a:lnTo>
                  <a:pt x="254" y="820"/>
                </a:lnTo>
                <a:lnTo>
                  <a:pt x="258" y="792"/>
                </a:lnTo>
                <a:lnTo>
                  <a:pt x="271" y="786"/>
                </a:lnTo>
                <a:lnTo>
                  <a:pt x="273" y="775"/>
                </a:lnTo>
                <a:lnTo>
                  <a:pt x="295" y="763"/>
                </a:lnTo>
                <a:lnTo>
                  <a:pt x="305" y="765"/>
                </a:lnTo>
                <a:lnTo>
                  <a:pt x="326" y="594"/>
                </a:lnTo>
                <a:lnTo>
                  <a:pt x="322" y="552"/>
                </a:lnTo>
                <a:lnTo>
                  <a:pt x="296" y="162"/>
                </a:lnTo>
                <a:close/>
              </a:path>
            </a:pathLst>
          </a:custGeom>
          <a:solidFill>
            <a:srgbClr val="FFFF00"/>
          </a:solidFill>
          <a:ln w="12700" cap="flat" cmpd="sng">
            <a:solidFill>
              <a:schemeClr val="tx1"/>
            </a:solidFill>
            <a:prstDash val="solid"/>
            <a:round/>
            <a:headEnd type="none" w="med" len="med"/>
            <a:tailEnd type="none" w="med" len="med"/>
          </a:ln>
          <a:effectLst/>
        </p:spPr>
        <p:txBody>
          <a:bodyPr/>
          <a:lstStyle/>
          <a:p>
            <a:endParaRPr lang="en-US" dirty="0"/>
          </a:p>
        </p:txBody>
      </p:sp>
      <p:sp>
        <p:nvSpPr>
          <p:cNvPr id="120" name="Freeform 108"/>
          <p:cNvSpPr>
            <a:spLocks noChangeAspect="1"/>
          </p:cNvSpPr>
          <p:nvPr/>
        </p:nvSpPr>
        <p:spPr bwMode="auto">
          <a:xfrm>
            <a:off x="5797308" y="3580260"/>
            <a:ext cx="444249" cy="501016"/>
          </a:xfrm>
          <a:custGeom>
            <a:avLst/>
            <a:gdLst/>
            <a:ahLst/>
            <a:cxnLst>
              <a:cxn ang="0">
                <a:pos x="437" y="312"/>
              </a:cxn>
              <a:cxn ang="0">
                <a:pos x="395" y="460"/>
              </a:cxn>
              <a:cxn ang="0">
                <a:pos x="367" y="681"/>
              </a:cxn>
              <a:cxn ang="0">
                <a:pos x="377" y="699"/>
              </a:cxn>
              <a:cxn ang="0">
                <a:pos x="330" y="678"/>
              </a:cxn>
              <a:cxn ang="0">
                <a:pos x="333" y="786"/>
              </a:cxn>
              <a:cxn ang="0">
                <a:pos x="262" y="798"/>
              </a:cxn>
              <a:cxn ang="0">
                <a:pos x="260" y="744"/>
              </a:cxn>
              <a:cxn ang="0">
                <a:pos x="211" y="592"/>
              </a:cxn>
              <a:cxn ang="0">
                <a:pos x="0" y="451"/>
              </a:cxn>
              <a:cxn ang="0">
                <a:pos x="40" y="207"/>
              </a:cxn>
              <a:cxn ang="0">
                <a:pos x="41" y="204"/>
              </a:cxn>
              <a:cxn ang="0">
                <a:pos x="41" y="202"/>
              </a:cxn>
              <a:cxn ang="0">
                <a:pos x="47" y="174"/>
              </a:cxn>
              <a:cxn ang="0">
                <a:pos x="187" y="76"/>
              </a:cxn>
              <a:cxn ang="0">
                <a:pos x="302" y="0"/>
              </a:cxn>
              <a:cxn ang="0">
                <a:pos x="333" y="0"/>
              </a:cxn>
              <a:cxn ang="0">
                <a:pos x="333" y="216"/>
              </a:cxn>
              <a:cxn ang="0">
                <a:pos x="437" y="312"/>
              </a:cxn>
            </a:cxnLst>
            <a:rect l="0" t="0" r="r" b="b"/>
            <a:pathLst>
              <a:path w="437" h="798">
                <a:moveTo>
                  <a:pt x="437" y="312"/>
                </a:moveTo>
                <a:lnTo>
                  <a:pt x="395" y="460"/>
                </a:lnTo>
                <a:lnTo>
                  <a:pt x="367" y="681"/>
                </a:lnTo>
                <a:lnTo>
                  <a:pt x="377" y="699"/>
                </a:lnTo>
                <a:lnTo>
                  <a:pt x="330" y="678"/>
                </a:lnTo>
                <a:lnTo>
                  <a:pt x="333" y="786"/>
                </a:lnTo>
                <a:lnTo>
                  <a:pt x="262" y="798"/>
                </a:lnTo>
                <a:lnTo>
                  <a:pt x="260" y="744"/>
                </a:lnTo>
                <a:lnTo>
                  <a:pt x="211" y="592"/>
                </a:lnTo>
                <a:lnTo>
                  <a:pt x="0" y="451"/>
                </a:lnTo>
                <a:lnTo>
                  <a:pt x="40" y="207"/>
                </a:lnTo>
                <a:lnTo>
                  <a:pt x="41" y="204"/>
                </a:lnTo>
                <a:lnTo>
                  <a:pt x="41" y="202"/>
                </a:lnTo>
                <a:lnTo>
                  <a:pt x="47" y="174"/>
                </a:lnTo>
                <a:lnTo>
                  <a:pt x="187" y="76"/>
                </a:lnTo>
                <a:lnTo>
                  <a:pt x="302" y="0"/>
                </a:lnTo>
                <a:lnTo>
                  <a:pt x="333" y="0"/>
                </a:lnTo>
                <a:lnTo>
                  <a:pt x="333" y="216"/>
                </a:lnTo>
                <a:lnTo>
                  <a:pt x="437" y="312"/>
                </a:lnTo>
                <a:close/>
              </a:path>
            </a:pathLst>
          </a:custGeom>
          <a:solidFill>
            <a:srgbClr val="FFFF00"/>
          </a:solidFill>
          <a:ln w="12700" cap="flat" cmpd="sng">
            <a:solidFill>
              <a:schemeClr val="tx1"/>
            </a:solidFill>
            <a:prstDash val="solid"/>
            <a:round/>
            <a:headEnd type="none" w="med" len="med"/>
            <a:tailEnd type="none" w="med" len="med"/>
          </a:ln>
          <a:effectLst/>
        </p:spPr>
        <p:txBody>
          <a:bodyPr/>
          <a:lstStyle/>
          <a:p>
            <a:endParaRPr lang="en-US" dirty="0"/>
          </a:p>
        </p:txBody>
      </p:sp>
      <p:sp>
        <p:nvSpPr>
          <p:cNvPr id="121" name="Freeform 109"/>
          <p:cNvSpPr>
            <a:spLocks noChangeAspect="1"/>
          </p:cNvSpPr>
          <p:nvPr/>
        </p:nvSpPr>
        <p:spPr bwMode="auto">
          <a:xfrm>
            <a:off x="5722224" y="3862625"/>
            <a:ext cx="342572" cy="357662"/>
          </a:xfrm>
          <a:custGeom>
            <a:avLst/>
            <a:gdLst/>
            <a:ahLst/>
            <a:cxnLst>
              <a:cxn ang="0">
                <a:pos x="285" y="141"/>
              </a:cxn>
              <a:cxn ang="0">
                <a:pos x="74" y="0"/>
              </a:cxn>
              <a:cxn ang="0">
                <a:pos x="73" y="9"/>
              </a:cxn>
              <a:cxn ang="0">
                <a:pos x="37" y="206"/>
              </a:cxn>
              <a:cxn ang="0">
                <a:pos x="17" y="315"/>
              </a:cxn>
              <a:cxn ang="0">
                <a:pos x="40" y="341"/>
              </a:cxn>
              <a:cxn ang="0">
                <a:pos x="0" y="381"/>
              </a:cxn>
              <a:cxn ang="0">
                <a:pos x="8" y="417"/>
              </a:cxn>
              <a:cxn ang="0">
                <a:pos x="116" y="459"/>
              </a:cxn>
              <a:cxn ang="0">
                <a:pos x="98" y="506"/>
              </a:cxn>
              <a:cxn ang="0">
                <a:pos x="126" y="566"/>
              </a:cxn>
              <a:cxn ang="0">
                <a:pos x="199" y="563"/>
              </a:cxn>
              <a:cxn ang="0">
                <a:pos x="232" y="519"/>
              </a:cxn>
              <a:cxn ang="0">
                <a:pos x="235" y="501"/>
              </a:cxn>
              <a:cxn ang="0">
                <a:pos x="305" y="441"/>
              </a:cxn>
              <a:cxn ang="0">
                <a:pos x="280" y="356"/>
              </a:cxn>
              <a:cxn ang="0">
                <a:pos x="285" y="338"/>
              </a:cxn>
              <a:cxn ang="0">
                <a:pos x="292" y="333"/>
              </a:cxn>
              <a:cxn ang="0">
                <a:pos x="302" y="353"/>
              </a:cxn>
              <a:cxn ang="0">
                <a:pos x="312" y="362"/>
              </a:cxn>
              <a:cxn ang="0">
                <a:pos x="330" y="357"/>
              </a:cxn>
              <a:cxn ang="0">
                <a:pos x="336" y="347"/>
              </a:cxn>
              <a:cxn ang="0">
                <a:pos x="334" y="293"/>
              </a:cxn>
              <a:cxn ang="0">
                <a:pos x="285" y="141"/>
              </a:cxn>
            </a:cxnLst>
            <a:rect l="0" t="0" r="r" b="b"/>
            <a:pathLst>
              <a:path w="336" h="566">
                <a:moveTo>
                  <a:pt x="285" y="141"/>
                </a:moveTo>
                <a:lnTo>
                  <a:pt x="74" y="0"/>
                </a:lnTo>
                <a:lnTo>
                  <a:pt x="73" y="9"/>
                </a:lnTo>
                <a:lnTo>
                  <a:pt x="37" y="206"/>
                </a:lnTo>
                <a:lnTo>
                  <a:pt x="17" y="315"/>
                </a:lnTo>
                <a:lnTo>
                  <a:pt x="40" y="341"/>
                </a:lnTo>
                <a:lnTo>
                  <a:pt x="0" y="381"/>
                </a:lnTo>
                <a:lnTo>
                  <a:pt x="8" y="417"/>
                </a:lnTo>
                <a:lnTo>
                  <a:pt x="116" y="459"/>
                </a:lnTo>
                <a:lnTo>
                  <a:pt x="98" y="506"/>
                </a:lnTo>
                <a:lnTo>
                  <a:pt x="126" y="566"/>
                </a:lnTo>
                <a:lnTo>
                  <a:pt x="199" y="563"/>
                </a:lnTo>
                <a:lnTo>
                  <a:pt x="232" y="519"/>
                </a:lnTo>
                <a:lnTo>
                  <a:pt x="235" y="501"/>
                </a:lnTo>
                <a:lnTo>
                  <a:pt x="305" y="441"/>
                </a:lnTo>
                <a:lnTo>
                  <a:pt x="280" y="356"/>
                </a:lnTo>
                <a:lnTo>
                  <a:pt x="285" y="338"/>
                </a:lnTo>
                <a:lnTo>
                  <a:pt x="292" y="333"/>
                </a:lnTo>
                <a:lnTo>
                  <a:pt x="302" y="353"/>
                </a:lnTo>
                <a:lnTo>
                  <a:pt x="312" y="362"/>
                </a:lnTo>
                <a:lnTo>
                  <a:pt x="330" y="357"/>
                </a:lnTo>
                <a:lnTo>
                  <a:pt x="336" y="347"/>
                </a:lnTo>
                <a:lnTo>
                  <a:pt x="334" y="293"/>
                </a:lnTo>
                <a:lnTo>
                  <a:pt x="285" y="141"/>
                </a:lnTo>
                <a:close/>
              </a:path>
            </a:pathLst>
          </a:custGeom>
          <a:solidFill>
            <a:srgbClr val="FFFF00"/>
          </a:solidFill>
          <a:ln w="12700" cap="flat" cmpd="sng">
            <a:solidFill>
              <a:schemeClr val="tx1"/>
            </a:solidFill>
            <a:prstDash val="solid"/>
            <a:round/>
            <a:headEnd type="none" w="med" len="med"/>
            <a:tailEnd type="none" w="med" len="med"/>
          </a:ln>
          <a:effectLst/>
        </p:spPr>
        <p:txBody>
          <a:bodyPr/>
          <a:lstStyle/>
          <a:p>
            <a:endParaRPr lang="en-US" dirty="0"/>
          </a:p>
        </p:txBody>
      </p:sp>
      <p:sp>
        <p:nvSpPr>
          <p:cNvPr id="122" name="Freeform 110"/>
          <p:cNvSpPr>
            <a:spLocks noChangeAspect="1"/>
          </p:cNvSpPr>
          <p:nvPr/>
        </p:nvSpPr>
        <p:spPr bwMode="auto">
          <a:xfrm>
            <a:off x="4264336" y="3338440"/>
            <a:ext cx="644474" cy="531425"/>
          </a:xfrm>
          <a:custGeom>
            <a:avLst/>
            <a:gdLst/>
            <a:ahLst/>
            <a:cxnLst>
              <a:cxn ang="0">
                <a:pos x="361" y="0"/>
              </a:cxn>
              <a:cxn ang="0">
                <a:pos x="230" y="249"/>
              </a:cxn>
              <a:cxn ang="0">
                <a:pos x="213" y="231"/>
              </a:cxn>
              <a:cxn ang="0">
                <a:pos x="212" y="222"/>
              </a:cxn>
              <a:cxn ang="0">
                <a:pos x="182" y="206"/>
              </a:cxn>
              <a:cxn ang="0">
                <a:pos x="128" y="284"/>
              </a:cxn>
              <a:cxn ang="0">
                <a:pos x="128" y="288"/>
              </a:cxn>
              <a:cxn ang="0">
                <a:pos x="55" y="443"/>
              </a:cxn>
              <a:cxn ang="0">
                <a:pos x="45" y="557"/>
              </a:cxn>
              <a:cxn ang="0">
                <a:pos x="46" y="566"/>
              </a:cxn>
              <a:cxn ang="0">
                <a:pos x="0" y="831"/>
              </a:cxn>
              <a:cxn ang="0">
                <a:pos x="6" y="842"/>
              </a:cxn>
              <a:cxn ang="0">
                <a:pos x="7" y="843"/>
              </a:cxn>
              <a:cxn ang="0">
                <a:pos x="10" y="846"/>
              </a:cxn>
              <a:cxn ang="0">
                <a:pos x="84" y="749"/>
              </a:cxn>
              <a:cxn ang="0">
                <a:pos x="274" y="650"/>
              </a:cxn>
              <a:cxn ang="0">
                <a:pos x="605" y="581"/>
              </a:cxn>
              <a:cxn ang="0">
                <a:pos x="606" y="567"/>
              </a:cxn>
              <a:cxn ang="0">
                <a:pos x="606" y="566"/>
              </a:cxn>
              <a:cxn ang="0">
                <a:pos x="611" y="516"/>
              </a:cxn>
              <a:cxn ang="0">
                <a:pos x="630" y="288"/>
              </a:cxn>
              <a:cxn ang="0">
                <a:pos x="618" y="249"/>
              </a:cxn>
              <a:cxn ang="0">
                <a:pos x="559" y="212"/>
              </a:cxn>
              <a:cxn ang="0">
                <a:pos x="422" y="90"/>
              </a:cxn>
              <a:cxn ang="0">
                <a:pos x="441" y="86"/>
              </a:cxn>
              <a:cxn ang="0">
                <a:pos x="361" y="0"/>
              </a:cxn>
            </a:cxnLst>
            <a:rect l="0" t="0" r="r" b="b"/>
            <a:pathLst>
              <a:path w="630" h="846">
                <a:moveTo>
                  <a:pt x="361" y="0"/>
                </a:moveTo>
                <a:lnTo>
                  <a:pt x="230" y="249"/>
                </a:lnTo>
                <a:lnTo>
                  <a:pt x="213" y="231"/>
                </a:lnTo>
                <a:lnTo>
                  <a:pt x="212" y="222"/>
                </a:lnTo>
                <a:lnTo>
                  <a:pt x="182" y="206"/>
                </a:lnTo>
                <a:lnTo>
                  <a:pt x="128" y="284"/>
                </a:lnTo>
                <a:lnTo>
                  <a:pt x="128" y="288"/>
                </a:lnTo>
                <a:lnTo>
                  <a:pt x="55" y="443"/>
                </a:lnTo>
                <a:lnTo>
                  <a:pt x="45" y="557"/>
                </a:lnTo>
                <a:lnTo>
                  <a:pt x="46" y="566"/>
                </a:lnTo>
                <a:lnTo>
                  <a:pt x="0" y="831"/>
                </a:lnTo>
                <a:lnTo>
                  <a:pt x="6" y="842"/>
                </a:lnTo>
                <a:lnTo>
                  <a:pt x="7" y="843"/>
                </a:lnTo>
                <a:lnTo>
                  <a:pt x="10" y="846"/>
                </a:lnTo>
                <a:lnTo>
                  <a:pt x="84" y="749"/>
                </a:lnTo>
                <a:lnTo>
                  <a:pt x="274" y="650"/>
                </a:lnTo>
                <a:lnTo>
                  <a:pt x="605" y="581"/>
                </a:lnTo>
                <a:lnTo>
                  <a:pt x="606" y="567"/>
                </a:lnTo>
                <a:lnTo>
                  <a:pt x="606" y="566"/>
                </a:lnTo>
                <a:lnTo>
                  <a:pt x="611" y="516"/>
                </a:lnTo>
                <a:lnTo>
                  <a:pt x="630" y="288"/>
                </a:lnTo>
                <a:lnTo>
                  <a:pt x="618" y="249"/>
                </a:lnTo>
                <a:lnTo>
                  <a:pt x="559" y="212"/>
                </a:lnTo>
                <a:lnTo>
                  <a:pt x="422" y="90"/>
                </a:lnTo>
                <a:lnTo>
                  <a:pt x="441" y="86"/>
                </a:lnTo>
                <a:lnTo>
                  <a:pt x="361" y="0"/>
                </a:lnTo>
                <a:close/>
              </a:path>
            </a:pathLst>
          </a:custGeom>
          <a:solidFill>
            <a:srgbClr val="FFFF00"/>
          </a:solidFill>
          <a:ln w="12700">
            <a:solidFill>
              <a:schemeClr val="tx1"/>
            </a:solidFill>
            <a:prstDash val="solid"/>
            <a:round/>
            <a:headEnd/>
            <a:tailEnd/>
          </a:ln>
        </p:spPr>
        <p:txBody>
          <a:bodyPr/>
          <a:lstStyle/>
          <a:p>
            <a:endParaRPr lang="en-US" dirty="0"/>
          </a:p>
        </p:txBody>
      </p:sp>
      <p:sp>
        <p:nvSpPr>
          <p:cNvPr id="123" name="Freeform 111"/>
          <p:cNvSpPr>
            <a:spLocks noChangeAspect="1"/>
          </p:cNvSpPr>
          <p:nvPr/>
        </p:nvSpPr>
        <p:spPr bwMode="auto">
          <a:xfrm>
            <a:off x="5191941" y="3688862"/>
            <a:ext cx="442685" cy="335942"/>
          </a:xfrm>
          <a:custGeom>
            <a:avLst/>
            <a:gdLst/>
            <a:ahLst/>
            <a:cxnLst>
              <a:cxn ang="0">
                <a:pos x="355" y="27"/>
              </a:cxn>
              <a:cxn ang="0">
                <a:pos x="412" y="291"/>
              </a:cxn>
              <a:cxn ang="0">
                <a:pos x="404" y="315"/>
              </a:cxn>
              <a:cxn ang="0">
                <a:pos x="434" y="352"/>
              </a:cxn>
              <a:cxn ang="0">
                <a:pos x="197" y="492"/>
              </a:cxn>
              <a:cxn ang="0">
                <a:pos x="163" y="535"/>
              </a:cxn>
              <a:cxn ang="0">
                <a:pos x="51" y="471"/>
              </a:cxn>
              <a:cxn ang="0">
                <a:pos x="50" y="466"/>
              </a:cxn>
              <a:cxn ang="0">
                <a:pos x="18" y="513"/>
              </a:cxn>
              <a:cxn ang="0">
                <a:pos x="1" y="348"/>
              </a:cxn>
              <a:cxn ang="0">
                <a:pos x="0" y="289"/>
              </a:cxn>
              <a:cxn ang="0">
                <a:pos x="37" y="292"/>
              </a:cxn>
              <a:cxn ang="0">
                <a:pos x="49" y="241"/>
              </a:cxn>
              <a:cxn ang="0">
                <a:pos x="78" y="204"/>
              </a:cxn>
              <a:cxn ang="0">
                <a:pos x="166" y="10"/>
              </a:cxn>
              <a:cxn ang="0">
                <a:pos x="167" y="9"/>
              </a:cxn>
              <a:cxn ang="0">
                <a:pos x="169" y="0"/>
              </a:cxn>
              <a:cxn ang="0">
                <a:pos x="235" y="22"/>
              </a:cxn>
              <a:cxn ang="0">
                <a:pos x="300" y="75"/>
              </a:cxn>
              <a:cxn ang="0">
                <a:pos x="355" y="27"/>
              </a:cxn>
            </a:cxnLst>
            <a:rect l="0" t="0" r="r" b="b"/>
            <a:pathLst>
              <a:path w="434" h="535">
                <a:moveTo>
                  <a:pt x="355" y="27"/>
                </a:moveTo>
                <a:lnTo>
                  <a:pt x="412" y="291"/>
                </a:lnTo>
                <a:lnTo>
                  <a:pt x="404" y="315"/>
                </a:lnTo>
                <a:lnTo>
                  <a:pt x="434" y="352"/>
                </a:lnTo>
                <a:lnTo>
                  <a:pt x="197" y="492"/>
                </a:lnTo>
                <a:lnTo>
                  <a:pt x="163" y="535"/>
                </a:lnTo>
                <a:lnTo>
                  <a:pt x="51" y="471"/>
                </a:lnTo>
                <a:lnTo>
                  <a:pt x="50" y="466"/>
                </a:lnTo>
                <a:lnTo>
                  <a:pt x="18" y="513"/>
                </a:lnTo>
                <a:lnTo>
                  <a:pt x="1" y="348"/>
                </a:lnTo>
                <a:lnTo>
                  <a:pt x="0" y="289"/>
                </a:lnTo>
                <a:lnTo>
                  <a:pt x="37" y="292"/>
                </a:lnTo>
                <a:lnTo>
                  <a:pt x="49" y="241"/>
                </a:lnTo>
                <a:lnTo>
                  <a:pt x="78" y="204"/>
                </a:lnTo>
                <a:lnTo>
                  <a:pt x="166" y="10"/>
                </a:lnTo>
                <a:lnTo>
                  <a:pt x="167" y="9"/>
                </a:lnTo>
                <a:lnTo>
                  <a:pt x="169" y="0"/>
                </a:lnTo>
                <a:lnTo>
                  <a:pt x="235" y="22"/>
                </a:lnTo>
                <a:lnTo>
                  <a:pt x="300" y="75"/>
                </a:lnTo>
                <a:lnTo>
                  <a:pt x="355" y="27"/>
                </a:lnTo>
                <a:close/>
              </a:path>
            </a:pathLst>
          </a:custGeom>
          <a:solidFill>
            <a:srgbClr val="FFFF00"/>
          </a:solidFill>
          <a:ln w="12700" cap="flat" cmpd="sng">
            <a:solidFill>
              <a:schemeClr val="tx1"/>
            </a:solidFill>
            <a:prstDash val="solid"/>
            <a:round/>
            <a:headEnd type="none" w="med" len="med"/>
            <a:tailEnd type="none" w="med" len="med"/>
          </a:ln>
          <a:effectLst/>
        </p:spPr>
        <p:txBody>
          <a:bodyPr/>
          <a:lstStyle/>
          <a:p>
            <a:endParaRPr lang="en-US" dirty="0"/>
          </a:p>
        </p:txBody>
      </p:sp>
      <p:sp>
        <p:nvSpPr>
          <p:cNvPr id="124" name="Freeform 112"/>
          <p:cNvSpPr>
            <a:spLocks noChangeAspect="1"/>
          </p:cNvSpPr>
          <p:nvPr/>
        </p:nvSpPr>
        <p:spPr bwMode="auto">
          <a:xfrm>
            <a:off x="5365573" y="3347128"/>
            <a:ext cx="355086" cy="389519"/>
          </a:xfrm>
          <a:custGeom>
            <a:avLst/>
            <a:gdLst/>
            <a:ahLst/>
            <a:cxnLst>
              <a:cxn ang="0">
                <a:pos x="349" y="396"/>
              </a:cxn>
              <a:cxn ang="0">
                <a:pos x="185" y="516"/>
              </a:cxn>
              <a:cxn ang="0">
                <a:pos x="184" y="532"/>
              </a:cxn>
              <a:cxn ang="0">
                <a:pos x="186" y="570"/>
              </a:cxn>
              <a:cxn ang="0">
                <a:pos x="131" y="618"/>
              </a:cxn>
              <a:cxn ang="0">
                <a:pos x="66" y="565"/>
              </a:cxn>
              <a:cxn ang="0">
                <a:pos x="0" y="543"/>
              </a:cxn>
              <a:cxn ang="0">
                <a:pos x="29" y="220"/>
              </a:cxn>
              <a:cxn ang="0">
                <a:pos x="78" y="93"/>
              </a:cxn>
              <a:cxn ang="0">
                <a:pos x="31" y="85"/>
              </a:cxn>
              <a:cxn ang="0">
                <a:pos x="137" y="0"/>
              </a:cxn>
              <a:cxn ang="0">
                <a:pos x="153" y="42"/>
              </a:cxn>
              <a:cxn ang="0">
                <a:pos x="179" y="39"/>
              </a:cxn>
              <a:cxn ang="0">
                <a:pos x="193" y="37"/>
              </a:cxn>
              <a:cxn ang="0">
                <a:pos x="320" y="57"/>
              </a:cxn>
              <a:cxn ang="0">
                <a:pos x="331" y="48"/>
              </a:cxn>
              <a:cxn ang="0">
                <a:pos x="336" y="220"/>
              </a:cxn>
              <a:cxn ang="0">
                <a:pos x="343" y="367"/>
              </a:cxn>
              <a:cxn ang="0">
                <a:pos x="349" y="396"/>
              </a:cxn>
            </a:cxnLst>
            <a:rect l="0" t="0" r="r" b="b"/>
            <a:pathLst>
              <a:path w="349" h="618">
                <a:moveTo>
                  <a:pt x="349" y="396"/>
                </a:moveTo>
                <a:lnTo>
                  <a:pt x="185" y="516"/>
                </a:lnTo>
                <a:lnTo>
                  <a:pt x="184" y="532"/>
                </a:lnTo>
                <a:lnTo>
                  <a:pt x="186" y="570"/>
                </a:lnTo>
                <a:lnTo>
                  <a:pt x="131" y="618"/>
                </a:lnTo>
                <a:lnTo>
                  <a:pt x="66" y="565"/>
                </a:lnTo>
                <a:lnTo>
                  <a:pt x="0" y="543"/>
                </a:lnTo>
                <a:lnTo>
                  <a:pt x="29" y="220"/>
                </a:lnTo>
                <a:lnTo>
                  <a:pt x="78" y="93"/>
                </a:lnTo>
                <a:lnTo>
                  <a:pt x="31" y="85"/>
                </a:lnTo>
                <a:lnTo>
                  <a:pt x="137" y="0"/>
                </a:lnTo>
                <a:lnTo>
                  <a:pt x="153" y="42"/>
                </a:lnTo>
                <a:lnTo>
                  <a:pt x="179" y="39"/>
                </a:lnTo>
                <a:lnTo>
                  <a:pt x="193" y="37"/>
                </a:lnTo>
                <a:lnTo>
                  <a:pt x="320" y="57"/>
                </a:lnTo>
                <a:lnTo>
                  <a:pt x="331" y="48"/>
                </a:lnTo>
                <a:lnTo>
                  <a:pt x="336" y="220"/>
                </a:lnTo>
                <a:lnTo>
                  <a:pt x="343" y="367"/>
                </a:lnTo>
                <a:lnTo>
                  <a:pt x="349" y="396"/>
                </a:lnTo>
                <a:close/>
              </a:path>
            </a:pathLst>
          </a:custGeom>
          <a:solidFill>
            <a:srgbClr val="FFFF00"/>
          </a:solidFill>
          <a:ln w="12700" cap="flat" cmpd="sng">
            <a:solidFill>
              <a:schemeClr val="tx1"/>
            </a:solidFill>
            <a:prstDash val="solid"/>
            <a:round/>
            <a:headEnd type="none" w="med" len="med"/>
            <a:tailEnd type="none" w="med" len="med"/>
          </a:ln>
          <a:effectLst/>
        </p:spPr>
        <p:txBody>
          <a:bodyPr/>
          <a:lstStyle/>
          <a:p>
            <a:endParaRPr lang="en-US" dirty="0"/>
          </a:p>
        </p:txBody>
      </p:sp>
      <p:sp>
        <p:nvSpPr>
          <p:cNvPr id="125" name="Freeform 113"/>
          <p:cNvSpPr>
            <a:spLocks noChangeAspect="1"/>
          </p:cNvSpPr>
          <p:nvPr/>
        </p:nvSpPr>
        <p:spPr bwMode="auto">
          <a:xfrm>
            <a:off x="5304567" y="2864936"/>
            <a:ext cx="586596" cy="518393"/>
          </a:xfrm>
          <a:custGeom>
            <a:avLst/>
            <a:gdLst/>
            <a:ahLst/>
            <a:cxnLst>
              <a:cxn ang="0">
                <a:pos x="390" y="815"/>
              </a:cxn>
              <a:cxn ang="0">
                <a:pos x="430" y="776"/>
              </a:cxn>
              <a:cxn ang="0">
                <a:pos x="525" y="642"/>
              </a:cxn>
              <a:cxn ang="0">
                <a:pos x="576" y="548"/>
              </a:cxn>
              <a:cxn ang="0">
                <a:pos x="552" y="530"/>
              </a:cxn>
              <a:cxn ang="0">
                <a:pos x="350" y="227"/>
              </a:cxn>
              <a:cxn ang="0">
                <a:pos x="337" y="0"/>
              </a:cxn>
              <a:cxn ang="0">
                <a:pos x="233" y="72"/>
              </a:cxn>
              <a:cxn ang="0">
                <a:pos x="163" y="129"/>
              </a:cxn>
              <a:cxn ang="0">
                <a:pos x="87" y="194"/>
              </a:cxn>
              <a:cxn ang="0">
                <a:pos x="72" y="213"/>
              </a:cxn>
              <a:cxn ang="0">
                <a:pos x="0" y="275"/>
              </a:cxn>
              <a:cxn ang="0">
                <a:pos x="211" y="765"/>
              </a:cxn>
              <a:cxn ang="0">
                <a:pos x="233" y="771"/>
              </a:cxn>
              <a:cxn ang="0">
                <a:pos x="238" y="806"/>
              </a:cxn>
              <a:cxn ang="0">
                <a:pos x="252" y="804"/>
              </a:cxn>
              <a:cxn ang="0">
                <a:pos x="379" y="824"/>
              </a:cxn>
              <a:cxn ang="0">
                <a:pos x="390" y="815"/>
              </a:cxn>
            </a:cxnLst>
            <a:rect l="0" t="0" r="r" b="b"/>
            <a:pathLst>
              <a:path w="576" h="824">
                <a:moveTo>
                  <a:pt x="390" y="815"/>
                </a:moveTo>
                <a:lnTo>
                  <a:pt x="430" y="776"/>
                </a:lnTo>
                <a:lnTo>
                  <a:pt x="525" y="642"/>
                </a:lnTo>
                <a:lnTo>
                  <a:pt x="576" y="548"/>
                </a:lnTo>
                <a:lnTo>
                  <a:pt x="552" y="530"/>
                </a:lnTo>
                <a:lnTo>
                  <a:pt x="350" y="227"/>
                </a:lnTo>
                <a:lnTo>
                  <a:pt x="337" y="0"/>
                </a:lnTo>
                <a:lnTo>
                  <a:pt x="233" y="72"/>
                </a:lnTo>
                <a:lnTo>
                  <a:pt x="163" y="129"/>
                </a:lnTo>
                <a:lnTo>
                  <a:pt x="87" y="194"/>
                </a:lnTo>
                <a:lnTo>
                  <a:pt x="72" y="213"/>
                </a:lnTo>
                <a:lnTo>
                  <a:pt x="0" y="275"/>
                </a:lnTo>
                <a:lnTo>
                  <a:pt x="211" y="765"/>
                </a:lnTo>
                <a:lnTo>
                  <a:pt x="233" y="771"/>
                </a:lnTo>
                <a:lnTo>
                  <a:pt x="238" y="806"/>
                </a:lnTo>
                <a:lnTo>
                  <a:pt x="252" y="804"/>
                </a:lnTo>
                <a:lnTo>
                  <a:pt x="379" y="824"/>
                </a:lnTo>
                <a:lnTo>
                  <a:pt x="390" y="815"/>
                </a:lnTo>
                <a:close/>
              </a:path>
            </a:pathLst>
          </a:custGeom>
          <a:solidFill>
            <a:srgbClr val="FFFF00"/>
          </a:solidFill>
          <a:ln w="12700" cap="flat" cmpd="sng">
            <a:solidFill>
              <a:schemeClr val="tx1"/>
            </a:solidFill>
            <a:prstDash val="solid"/>
            <a:round/>
            <a:headEnd type="none" w="med" len="med"/>
            <a:tailEnd type="none" w="med" len="med"/>
          </a:ln>
          <a:effectLst/>
        </p:spPr>
        <p:txBody>
          <a:bodyPr/>
          <a:lstStyle/>
          <a:p>
            <a:endParaRPr lang="en-US" dirty="0"/>
          </a:p>
        </p:txBody>
      </p:sp>
      <p:sp>
        <p:nvSpPr>
          <p:cNvPr id="126" name="Freeform 114"/>
          <p:cNvSpPr>
            <a:spLocks noChangeAspect="1"/>
          </p:cNvSpPr>
          <p:nvPr/>
        </p:nvSpPr>
        <p:spPr bwMode="auto">
          <a:xfrm>
            <a:off x="5701888" y="3182053"/>
            <a:ext cx="403578" cy="524185"/>
          </a:xfrm>
          <a:custGeom>
            <a:avLst/>
            <a:gdLst/>
            <a:ahLst/>
            <a:cxnLst>
              <a:cxn ang="0">
                <a:pos x="371" y="553"/>
              </a:cxn>
              <a:cxn ang="0">
                <a:pos x="395" y="633"/>
              </a:cxn>
              <a:cxn ang="0">
                <a:pos x="280" y="709"/>
              </a:cxn>
              <a:cxn ang="0">
                <a:pos x="140" y="807"/>
              </a:cxn>
              <a:cxn ang="0">
                <a:pos x="134" y="835"/>
              </a:cxn>
              <a:cxn ang="0">
                <a:pos x="114" y="816"/>
              </a:cxn>
              <a:cxn ang="0">
                <a:pos x="10" y="675"/>
              </a:cxn>
              <a:cxn ang="0">
                <a:pos x="18" y="660"/>
              </a:cxn>
              <a:cxn ang="0">
                <a:pos x="12" y="631"/>
              </a:cxn>
              <a:cxn ang="0">
                <a:pos x="5" y="484"/>
              </a:cxn>
              <a:cxn ang="0">
                <a:pos x="0" y="312"/>
              </a:cxn>
              <a:cxn ang="0">
                <a:pos x="40" y="273"/>
              </a:cxn>
              <a:cxn ang="0">
                <a:pos x="135" y="139"/>
              </a:cxn>
              <a:cxn ang="0">
                <a:pos x="186" y="45"/>
              </a:cxn>
              <a:cxn ang="0">
                <a:pos x="214" y="0"/>
              </a:cxn>
              <a:cxn ang="0">
                <a:pos x="216" y="0"/>
              </a:cxn>
              <a:cxn ang="0">
                <a:pos x="217" y="1"/>
              </a:cxn>
              <a:cxn ang="0">
                <a:pos x="278" y="166"/>
              </a:cxn>
              <a:cxn ang="0">
                <a:pos x="329" y="262"/>
              </a:cxn>
              <a:cxn ang="0">
                <a:pos x="348" y="466"/>
              </a:cxn>
              <a:cxn ang="0">
                <a:pos x="372" y="538"/>
              </a:cxn>
              <a:cxn ang="0">
                <a:pos x="371" y="553"/>
              </a:cxn>
            </a:cxnLst>
            <a:rect l="0" t="0" r="r" b="b"/>
            <a:pathLst>
              <a:path w="395" h="835">
                <a:moveTo>
                  <a:pt x="371" y="553"/>
                </a:moveTo>
                <a:lnTo>
                  <a:pt x="395" y="633"/>
                </a:lnTo>
                <a:lnTo>
                  <a:pt x="280" y="709"/>
                </a:lnTo>
                <a:lnTo>
                  <a:pt x="140" y="807"/>
                </a:lnTo>
                <a:lnTo>
                  <a:pt x="134" y="835"/>
                </a:lnTo>
                <a:lnTo>
                  <a:pt x="114" y="816"/>
                </a:lnTo>
                <a:lnTo>
                  <a:pt x="10" y="675"/>
                </a:lnTo>
                <a:lnTo>
                  <a:pt x="18" y="660"/>
                </a:lnTo>
                <a:lnTo>
                  <a:pt x="12" y="631"/>
                </a:lnTo>
                <a:lnTo>
                  <a:pt x="5" y="484"/>
                </a:lnTo>
                <a:lnTo>
                  <a:pt x="0" y="312"/>
                </a:lnTo>
                <a:lnTo>
                  <a:pt x="40" y="273"/>
                </a:lnTo>
                <a:lnTo>
                  <a:pt x="135" y="139"/>
                </a:lnTo>
                <a:lnTo>
                  <a:pt x="186" y="45"/>
                </a:lnTo>
                <a:lnTo>
                  <a:pt x="214" y="0"/>
                </a:lnTo>
                <a:lnTo>
                  <a:pt x="216" y="0"/>
                </a:lnTo>
                <a:lnTo>
                  <a:pt x="217" y="1"/>
                </a:lnTo>
                <a:lnTo>
                  <a:pt x="278" y="166"/>
                </a:lnTo>
                <a:lnTo>
                  <a:pt x="329" y="262"/>
                </a:lnTo>
                <a:lnTo>
                  <a:pt x="348" y="466"/>
                </a:lnTo>
                <a:lnTo>
                  <a:pt x="372" y="538"/>
                </a:lnTo>
                <a:lnTo>
                  <a:pt x="371" y="553"/>
                </a:lnTo>
                <a:close/>
              </a:path>
            </a:pathLst>
          </a:custGeom>
          <a:solidFill>
            <a:srgbClr val="FFFF00"/>
          </a:solidFill>
          <a:ln w="12700" cap="flat" cmpd="sng">
            <a:solidFill>
              <a:schemeClr val="tx1"/>
            </a:solidFill>
            <a:prstDash val="solid"/>
            <a:round/>
            <a:headEnd type="none" w="med" len="med"/>
            <a:tailEnd type="none" w="med" len="med"/>
          </a:ln>
          <a:effectLst/>
        </p:spPr>
        <p:txBody>
          <a:bodyPr/>
          <a:lstStyle/>
          <a:p>
            <a:endParaRPr lang="en-US" dirty="0"/>
          </a:p>
        </p:txBody>
      </p:sp>
      <p:sp>
        <p:nvSpPr>
          <p:cNvPr id="127" name="Freeform 115"/>
          <p:cNvSpPr>
            <a:spLocks noChangeAspect="1"/>
          </p:cNvSpPr>
          <p:nvPr/>
        </p:nvSpPr>
        <p:spPr bwMode="auto">
          <a:xfrm>
            <a:off x="5553284" y="3596188"/>
            <a:ext cx="286259" cy="485088"/>
          </a:xfrm>
          <a:custGeom>
            <a:avLst/>
            <a:gdLst/>
            <a:ahLst/>
            <a:cxnLst>
              <a:cxn ang="0">
                <a:pos x="280" y="180"/>
              </a:cxn>
              <a:cxn ang="0">
                <a:pos x="240" y="424"/>
              </a:cxn>
              <a:cxn ang="0">
                <a:pos x="239" y="433"/>
              </a:cxn>
              <a:cxn ang="0">
                <a:pos x="203" y="630"/>
              </a:cxn>
              <a:cxn ang="0">
                <a:pos x="183" y="739"/>
              </a:cxn>
              <a:cxn ang="0">
                <a:pos x="174" y="738"/>
              </a:cxn>
              <a:cxn ang="0">
                <a:pos x="143" y="762"/>
              </a:cxn>
              <a:cxn ang="0">
                <a:pos x="118" y="771"/>
              </a:cxn>
              <a:cxn ang="0">
                <a:pos x="110" y="754"/>
              </a:cxn>
              <a:cxn ang="0">
                <a:pos x="124" y="709"/>
              </a:cxn>
              <a:cxn ang="0">
                <a:pos x="54" y="544"/>
              </a:cxn>
              <a:cxn ang="0">
                <a:pos x="82" y="513"/>
              </a:cxn>
              <a:cxn ang="0">
                <a:pos x="81" y="499"/>
              </a:cxn>
              <a:cxn ang="0">
                <a:pos x="51" y="462"/>
              </a:cxn>
              <a:cxn ang="0">
                <a:pos x="59" y="438"/>
              </a:cxn>
              <a:cxn ang="0">
                <a:pos x="2" y="174"/>
              </a:cxn>
              <a:cxn ang="0">
                <a:pos x="0" y="136"/>
              </a:cxn>
              <a:cxn ang="0">
                <a:pos x="1" y="120"/>
              </a:cxn>
              <a:cxn ang="0">
                <a:pos x="165" y="0"/>
              </a:cxn>
              <a:cxn ang="0">
                <a:pos x="157" y="15"/>
              </a:cxn>
              <a:cxn ang="0">
                <a:pos x="261" y="156"/>
              </a:cxn>
              <a:cxn ang="0">
                <a:pos x="281" y="175"/>
              </a:cxn>
              <a:cxn ang="0">
                <a:pos x="281" y="177"/>
              </a:cxn>
              <a:cxn ang="0">
                <a:pos x="280" y="180"/>
              </a:cxn>
            </a:cxnLst>
            <a:rect l="0" t="0" r="r" b="b"/>
            <a:pathLst>
              <a:path w="281" h="771">
                <a:moveTo>
                  <a:pt x="280" y="180"/>
                </a:moveTo>
                <a:lnTo>
                  <a:pt x="240" y="424"/>
                </a:lnTo>
                <a:lnTo>
                  <a:pt x="239" y="433"/>
                </a:lnTo>
                <a:lnTo>
                  <a:pt x="203" y="630"/>
                </a:lnTo>
                <a:lnTo>
                  <a:pt x="183" y="739"/>
                </a:lnTo>
                <a:lnTo>
                  <a:pt x="174" y="738"/>
                </a:lnTo>
                <a:lnTo>
                  <a:pt x="143" y="762"/>
                </a:lnTo>
                <a:lnTo>
                  <a:pt x="118" y="771"/>
                </a:lnTo>
                <a:lnTo>
                  <a:pt x="110" y="754"/>
                </a:lnTo>
                <a:lnTo>
                  <a:pt x="124" y="709"/>
                </a:lnTo>
                <a:lnTo>
                  <a:pt x="54" y="544"/>
                </a:lnTo>
                <a:lnTo>
                  <a:pt x="82" y="513"/>
                </a:lnTo>
                <a:lnTo>
                  <a:pt x="81" y="499"/>
                </a:lnTo>
                <a:lnTo>
                  <a:pt x="51" y="462"/>
                </a:lnTo>
                <a:lnTo>
                  <a:pt x="59" y="438"/>
                </a:lnTo>
                <a:lnTo>
                  <a:pt x="2" y="174"/>
                </a:lnTo>
                <a:lnTo>
                  <a:pt x="0" y="136"/>
                </a:lnTo>
                <a:lnTo>
                  <a:pt x="1" y="120"/>
                </a:lnTo>
                <a:lnTo>
                  <a:pt x="165" y="0"/>
                </a:lnTo>
                <a:lnTo>
                  <a:pt x="157" y="15"/>
                </a:lnTo>
                <a:lnTo>
                  <a:pt x="261" y="156"/>
                </a:lnTo>
                <a:lnTo>
                  <a:pt x="281" y="175"/>
                </a:lnTo>
                <a:lnTo>
                  <a:pt x="281" y="177"/>
                </a:lnTo>
                <a:lnTo>
                  <a:pt x="280" y="180"/>
                </a:lnTo>
                <a:close/>
              </a:path>
            </a:pathLst>
          </a:custGeom>
          <a:solidFill>
            <a:srgbClr val="FFFF00"/>
          </a:solidFill>
          <a:ln w="12700" cap="flat" cmpd="sng">
            <a:solidFill>
              <a:schemeClr val="tx1"/>
            </a:solidFill>
            <a:prstDash val="solid"/>
            <a:round/>
            <a:headEnd type="none" w="med" len="med"/>
            <a:tailEnd type="none" w="med" len="med"/>
          </a:ln>
          <a:effectLst/>
        </p:spPr>
        <p:txBody>
          <a:bodyPr/>
          <a:lstStyle/>
          <a:p>
            <a:endParaRPr lang="en-US" dirty="0"/>
          </a:p>
        </p:txBody>
      </p:sp>
      <p:sp>
        <p:nvSpPr>
          <p:cNvPr id="128" name="Freeform 116"/>
          <p:cNvSpPr>
            <a:spLocks noChangeAspect="1"/>
          </p:cNvSpPr>
          <p:nvPr/>
        </p:nvSpPr>
        <p:spPr bwMode="auto">
          <a:xfrm>
            <a:off x="5365573" y="2673797"/>
            <a:ext cx="431735" cy="272229"/>
          </a:xfrm>
          <a:custGeom>
            <a:avLst/>
            <a:gdLst/>
            <a:ahLst/>
            <a:cxnLst>
              <a:cxn ang="0">
                <a:pos x="267" y="0"/>
              </a:cxn>
              <a:cxn ang="0">
                <a:pos x="174" y="144"/>
              </a:cxn>
              <a:cxn ang="0">
                <a:pos x="28" y="183"/>
              </a:cxn>
              <a:cxn ang="0">
                <a:pos x="0" y="212"/>
              </a:cxn>
              <a:cxn ang="0">
                <a:pos x="28" y="281"/>
              </a:cxn>
              <a:cxn ang="0">
                <a:pos x="71" y="393"/>
              </a:cxn>
              <a:cxn ang="0">
                <a:pos x="104" y="432"/>
              </a:cxn>
              <a:cxn ang="0">
                <a:pos x="174" y="375"/>
              </a:cxn>
              <a:cxn ang="0">
                <a:pos x="278" y="303"/>
              </a:cxn>
              <a:cxn ang="0">
                <a:pos x="282" y="237"/>
              </a:cxn>
              <a:cxn ang="0">
                <a:pos x="284" y="204"/>
              </a:cxn>
              <a:cxn ang="0">
                <a:pos x="425" y="177"/>
              </a:cxn>
              <a:cxn ang="0">
                <a:pos x="319" y="59"/>
              </a:cxn>
              <a:cxn ang="0">
                <a:pos x="319" y="56"/>
              </a:cxn>
              <a:cxn ang="0">
                <a:pos x="267" y="0"/>
              </a:cxn>
            </a:cxnLst>
            <a:rect l="0" t="0" r="r" b="b"/>
            <a:pathLst>
              <a:path w="425" h="432">
                <a:moveTo>
                  <a:pt x="267" y="0"/>
                </a:moveTo>
                <a:lnTo>
                  <a:pt x="174" y="144"/>
                </a:lnTo>
                <a:lnTo>
                  <a:pt x="28" y="183"/>
                </a:lnTo>
                <a:lnTo>
                  <a:pt x="0" y="212"/>
                </a:lnTo>
                <a:lnTo>
                  <a:pt x="28" y="281"/>
                </a:lnTo>
                <a:lnTo>
                  <a:pt x="71" y="393"/>
                </a:lnTo>
                <a:lnTo>
                  <a:pt x="104" y="432"/>
                </a:lnTo>
                <a:lnTo>
                  <a:pt x="174" y="375"/>
                </a:lnTo>
                <a:lnTo>
                  <a:pt x="278" y="303"/>
                </a:lnTo>
                <a:lnTo>
                  <a:pt x="282" y="237"/>
                </a:lnTo>
                <a:lnTo>
                  <a:pt x="284" y="204"/>
                </a:lnTo>
                <a:lnTo>
                  <a:pt x="425" y="177"/>
                </a:lnTo>
                <a:lnTo>
                  <a:pt x="319" y="59"/>
                </a:lnTo>
                <a:lnTo>
                  <a:pt x="319" y="56"/>
                </a:lnTo>
                <a:lnTo>
                  <a:pt x="267" y="0"/>
                </a:lnTo>
                <a:close/>
              </a:path>
            </a:pathLst>
          </a:custGeom>
          <a:solidFill>
            <a:srgbClr val="FFFF00"/>
          </a:solidFill>
          <a:ln w="12700" cap="flat" cmpd="sng">
            <a:solidFill>
              <a:schemeClr val="tx1"/>
            </a:solidFill>
            <a:prstDash val="solid"/>
            <a:round/>
            <a:headEnd type="none" w="med" len="med"/>
            <a:tailEnd type="none" w="med" len="med"/>
          </a:ln>
          <a:effectLst/>
        </p:spPr>
        <p:txBody>
          <a:bodyPr/>
          <a:lstStyle/>
          <a:p>
            <a:endParaRPr lang="en-US" dirty="0"/>
          </a:p>
        </p:txBody>
      </p:sp>
      <p:sp>
        <p:nvSpPr>
          <p:cNvPr id="129" name="Freeform 117"/>
          <p:cNvSpPr>
            <a:spLocks noChangeAspect="1"/>
          </p:cNvSpPr>
          <p:nvPr/>
        </p:nvSpPr>
        <p:spPr bwMode="auto">
          <a:xfrm>
            <a:off x="4633501" y="3138613"/>
            <a:ext cx="423914" cy="333046"/>
          </a:xfrm>
          <a:custGeom>
            <a:avLst/>
            <a:gdLst/>
            <a:ahLst/>
            <a:cxnLst>
              <a:cxn ang="0">
                <a:pos x="239" y="0"/>
              </a:cxn>
              <a:cxn ang="0">
                <a:pos x="167" y="117"/>
              </a:cxn>
              <a:cxn ang="0">
                <a:pos x="15" y="251"/>
              </a:cxn>
              <a:cxn ang="0">
                <a:pos x="0" y="318"/>
              </a:cxn>
              <a:cxn ang="0">
                <a:pos x="80" y="404"/>
              </a:cxn>
              <a:cxn ang="0">
                <a:pos x="61" y="408"/>
              </a:cxn>
              <a:cxn ang="0">
                <a:pos x="198" y="530"/>
              </a:cxn>
              <a:cxn ang="0">
                <a:pos x="307" y="482"/>
              </a:cxn>
              <a:cxn ang="0">
                <a:pos x="366" y="474"/>
              </a:cxn>
              <a:cxn ang="0">
                <a:pos x="414" y="368"/>
              </a:cxn>
              <a:cxn ang="0">
                <a:pos x="365" y="267"/>
              </a:cxn>
              <a:cxn ang="0">
                <a:pos x="340" y="143"/>
              </a:cxn>
              <a:cxn ang="0">
                <a:pos x="378" y="69"/>
              </a:cxn>
              <a:cxn ang="0">
                <a:pos x="368" y="53"/>
              </a:cxn>
              <a:cxn ang="0">
                <a:pos x="307" y="18"/>
              </a:cxn>
              <a:cxn ang="0">
                <a:pos x="239" y="0"/>
              </a:cxn>
            </a:cxnLst>
            <a:rect l="0" t="0" r="r" b="b"/>
            <a:pathLst>
              <a:path w="414" h="530">
                <a:moveTo>
                  <a:pt x="239" y="0"/>
                </a:moveTo>
                <a:lnTo>
                  <a:pt x="167" y="117"/>
                </a:lnTo>
                <a:lnTo>
                  <a:pt x="15" y="251"/>
                </a:lnTo>
                <a:lnTo>
                  <a:pt x="0" y="318"/>
                </a:lnTo>
                <a:lnTo>
                  <a:pt x="80" y="404"/>
                </a:lnTo>
                <a:lnTo>
                  <a:pt x="61" y="408"/>
                </a:lnTo>
                <a:lnTo>
                  <a:pt x="198" y="530"/>
                </a:lnTo>
                <a:lnTo>
                  <a:pt x="307" y="482"/>
                </a:lnTo>
                <a:lnTo>
                  <a:pt x="366" y="474"/>
                </a:lnTo>
                <a:lnTo>
                  <a:pt x="414" y="368"/>
                </a:lnTo>
                <a:lnTo>
                  <a:pt x="365" y="267"/>
                </a:lnTo>
                <a:lnTo>
                  <a:pt x="340" y="143"/>
                </a:lnTo>
                <a:lnTo>
                  <a:pt x="378" y="69"/>
                </a:lnTo>
                <a:lnTo>
                  <a:pt x="368" y="53"/>
                </a:lnTo>
                <a:lnTo>
                  <a:pt x="307" y="18"/>
                </a:lnTo>
                <a:lnTo>
                  <a:pt x="239" y="0"/>
                </a:lnTo>
                <a:close/>
              </a:path>
            </a:pathLst>
          </a:custGeom>
          <a:solidFill>
            <a:srgbClr val="FFFF00"/>
          </a:solidFill>
          <a:ln w="12700">
            <a:solidFill>
              <a:schemeClr val="tx1"/>
            </a:solidFill>
            <a:prstDash val="solid"/>
            <a:round/>
            <a:headEnd/>
            <a:tailEnd/>
          </a:ln>
        </p:spPr>
        <p:txBody>
          <a:bodyPr/>
          <a:lstStyle/>
          <a:p>
            <a:endParaRPr lang="en-US" dirty="0"/>
          </a:p>
        </p:txBody>
      </p:sp>
      <p:sp>
        <p:nvSpPr>
          <p:cNvPr id="130" name="Freeform 118"/>
          <p:cNvSpPr>
            <a:spLocks noChangeAspect="1"/>
          </p:cNvSpPr>
          <p:nvPr/>
        </p:nvSpPr>
        <p:spPr bwMode="auto">
          <a:xfrm>
            <a:off x="6365133" y="3040147"/>
            <a:ext cx="300337" cy="238924"/>
          </a:xfrm>
          <a:custGeom>
            <a:avLst/>
            <a:gdLst/>
            <a:ahLst/>
            <a:cxnLst>
              <a:cxn ang="0">
                <a:pos x="236" y="342"/>
              </a:cxn>
              <a:cxn ang="0">
                <a:pos x="249" y="288"/>
              </a:cxn>
              <a:cxn ang="0">
                <a:pos x="295" y="227"/>
              </a:cxn>
              <a:cxn ang="0">
                <a:pos x="287" y="209"/>
              </a:cxn>
              <a:cxn ang="0">
                <a:pos x="224" y="2"/>
              </a:cxn>
              <a:cxn ang="0">
                <a:pos x="193" y="23"/>
              </a:cxn>
              <a:cxn ang="0">
                <a:pos x="192" y="0"/>
              </a:cxn>
              <a:cxn ang="0">
                <a:pos x="69" y="59"/>
              </a:cxn>
              <a:cxn ang="0">
                <a:pos x="25" y="90"/>
              </a:cxn>
              <a:cxn ang="0">
                <a:pos x="0" y="209"/>
              </a:cxn>
              <a:cxn ang="0">
                <a:pos x="29" y="209"/>
              </a:cxn>
              <a:cxn ang="0">
                <a:pos x="95" y="299"/>
              </a:cxn>
              <a:cxn ang="0">
                <a:pos x="216" y="339"/>
              </a:cxn>
              <a:cxn ang="0">
                <a:pos x="215" y="381"/>
              </a:cxn>
              <a:cxn ang="0">
                <a:pos x="236" y="342"/>
              </a:cxn>
            </a:cxnLst>
            <a:rect l="0" t="0" r="r" b="b"/>
            <a:pathLst>
              <a:path w="295" h="381">
                <a:moveTo>
                  <a:pt x="236" y="342"/>
                </a:moveTo>
                <a:lnTo>
                  <a:pt x="249" y="288"/>
                </a:lnTo>
                <a:lnTo>
                  <a:pt x="295" y="227"/>
                </a:lnTo>
                <a:lnTo>
                  <a:pt x="287" y="209"/>
                </a:lnTo>
                <a:lnTo>
                  <a:pt x="224" y="2"/>
                </a:lnTo>
                <a:lnTo>
                  <a:pt x="193" y="23"/>
                </a:lnTo>
                <a:lnTo>
                  <a:pt x="192" y="0"/>
                </a:lnTo>
                <a:lnTo>
                  <a:pt x="69" y="59"/>
                </a:lnTo>
                <a:lnTo>
                  <a:pt x="25" y="90"/>
                </a:lnTo>
                <a:lnTo>
                  <a:pt x="0" y="209"/>
                </a:lnTo>
                <a:lnTo>
                  <a:pt x="29" y="209"/>
                </a:lnTo>
                <a:lnTo>
                  <a:pt x="95" y="299"/>
                </a:lnTo>
                <a:lnTo>
                  <a:pt x="216" y="339"/>
                </a:lnTo>
                <a:lnTo>
                  <a:pt x="215" y="381"/>
                </a:lnTo>
                <a:lnTo>
                  <a:pt x="236" y="342"/>
                </a:lnTo>
                <a:close/>
              </a:path>
            </a:pathLst>
          </a:custGeom>
          <a:solidFill>
            <a:srgbClr val="99CCFF"/>
          </a:solidFill>
          <a:ln w="12700" cap="flat" cmpd="sng">
            <a:solidFill>
              <a:schemeClr val="tx1"/>
            </a:solidFill>
            <a:prstDash val="solid"/>
            <a:round/>
            <a:headEnd type="none" w="med" len="med"/>
            <a:tailEnd type="none" w="med" len="med"/>
          </a:ln>
          <a:effectLst/>
        </p:spPr>
        <p:txBody>
          <a:bodyPr/>
          <a:lstStyle/>
          <a:p>
            <a:endParaRPr lang="en-US" dirty="0"/>
          </a:p>
        </p:txBody>
      </p:sp>
      <p:sp>
        <p:nvSpPr>
          <p:cNvPr id="131" name="Freeform 119"/>
          <p:cNvSpPr>
            <a:spLocks noChangeAspect="1"/>
          </p:cNvSpPr>
          <p:nvPr/>
        </p:nvSpPr>
        <p:spPr bwMode="auto">
          <a:xfrm>
            <a:off x="6352619" y="3228390"/>
            <a:ext cx="409835" cy="372142"/>
          </a:xfrm>
          <a:custGeom>
            <a:avLst/>
            <a:gdLst/>
            <a:ahLst/>
            <a:cxnLst>
              <a:cxn ang="0">
                <a:pos x="372" y="406"/>
              </a:cxn>
              <a:cxn ang="0">
                <a:pos x="252" y="592"/>
              </a:cxn>
              <a:cxn ang="0">
                <a:pos x="221" y="550"/>
              </a:cxn>
              <a:cxn ang="0">
                <a:pos x="71" y="343"/>
              </a:cxn>
              <a:cxn ang="0">
                <a:pos x="32" y="232"/>
              </a:cxn>
              <a:cxn ang="0">
                <a:pos x="0" y="195"/>
              </a:cxn>
              <a:cxn ang="0">
                <a:pos x="4" y="187"/>
              </a:cxn>
              <a:cxn ang="0">
                <a:pos x="80" y="48"/>
              </a:cxn>
              <a:cxn ang="0">
                <a:pos x="107" y="0"/>
              </a:cxn>
              <a:cxn ang="0">
                <a:pos x="228" y="40"/>
              </a:cxn>
              <a:cxn ang="0">
                <a:pos x="227" y="82"/>
              </a:cxn>
              <a:cxn ang="0">
                <a:pos x="248" y="43"/>
              </a:cxn>
              <a:cxn ang="0">
                <a:pos x="324" y="220"/>
              </a:cxn>
              <a:cxn ang="0">
                <a:pos x="372" y="216"/>
              </a:cxn>
              <a:cxn ang="0">
                <a:pos x="403" y="360"/>
              </a:cxn>
              <a:cxn ang="0">
                <a:pos x="401" y="361"/>
              </a:cxn>
              <a:cxn ang="0">
                <a:pos x="372" y="406"/>
              </a:cxn>
            </a:cxnLst>
            <a:rect l="0" t="0" r="r" b="b"/>
            <a:pathLst>
              <a:path w="403" h="592">
                <a:moveTo>
                  <a:pt x="372" y="406"/>
                </a:moveTo>
                <a:lnTo>
                  <a:pt x="252" y="592"/>
                </a:lnTo>
                <a:lnTo>
                  <a:pt x="221" y="550"/>
                </a:lnTo>
                <a:lnTo>
                  <a:pt x="71" y="343"/>
                </a:lnTo>
                <a:lnTo>
                  <a:pt x="32" y="232"/>
                </a:lnTo>
                <a:lnTo>
                  <a:pt x="0" y="195"/>
                </a:lnTo>
                <a:lnTo>
                  <a:pt x="4" y="187"/>
                </a:lnTo>
                <a:lnTo>
                  <a:pt x="80" y="48"/>
                </a:lnTo>
                <a:lnTo>
                  <a:pt x="107" y="0"/>
                </a:lnTo>
                <a:lnTo>
                  <a:pt x="228" y="40"/>
                </a:lnTo>
                <a:lnTo>
                  <a:pt x="227" y="82"/>
                </a:lnTo>
                <a:lnTo>
                  <a:pt x="248" y="43"/>
                </a:lnTo>
                <a:lnTo>
                  <a:pt x="324" y="220"/>
                </a:lnTo>
                <a:lnTo>
                  <a:pt x="372" y="216"/>
                </a:lnTo>
                <a:lnTo>
                  <a:pt x="403" y="360"/>
                </a:lnTo>
                <a:lnTo>
                  <a:pt x="401" y="361"/>
                </a:lnTo>
                <a:lnTo>
                  <a:pt x="372" y="406"/>
                </a:lnTo>
                <a:close/>
              </a:path>
            </a:pathLst>
          </a:custGeom>
          <a:solidFill>
            <a:srgbClr val="99CCFF"/>
          </a:solidFill>
          <a:ln w="12700" cap="flat" cmpd="sng">
            <a:solidFill>
              <a:schemeClr val="tx1"/>
            </a:solidFill>
            <a:prstDash val="solid"/>
            <a:round/>
            <a:headEnd type="none" w="med" len="med"/>
            <a:tailEnd type="none" w="med" len="med"/>
          </a:ln>
          <a:effectLst/>
        </p:spPr>
        <p:txBody>
          <a:bodyPr/>
          <a:lstStyle/>
          <a:p>
            <a:endParaRPr lang="en-US" dirty="0"/>
          </a:p>
        </p:txBody>
      </p:sp>
      <p:sp>
        <p:nvSpPr>
          <p:cNvPr id="132" name="Freeform 120"/>
          <p:cNvSpPr>
            <a:spLocks noChangeAspect="1"/>
          </p:cNvSpPr>
          <p:nvPr/>
        </p:nvSpPr>
        <p:spPr bwMode="auto">
          <a:xfrm>
            <a:off x="6648264" y="4776328"/>
            <a:ext cx="524026" cy="571970"/>
          </a:xfrm>
          <a:custGeom>
            <a:avLst/>
            <a:gdLst/>
            <a:ahLst/>
            <a:cxnLst>
              <a:cxn ang="0">
                <a:pos x="513" y="321"/>
              </a:cxn>
              <a:cxn ang="0">
                <a:pos x="510" y="250"/>
              </a:cxn>
              <a:cxn ang="0">
                <a:pos x="507" y="219"/>
              </a:cxn>
              <a:cxn ang="0">
                <a:pos x="490" y="202"/>
              </a:cxn>
              <a:cxn ang="0">
                <a:pos x="488" y="201"/>
              </a:cxn>
              <a:cxn ang="0">
                <a:pos x="376" y="66"/>
              </a:cxn>
              <a:cxn ang="0">
                <a:pos x="373" y="45"/>
              </a:cxn>
              <a:cxn ang="0">
                <a:pos x="367" y="48"/>
              </a:cxn>
              <a:cxn ang="0">
                <a:pos x="363" y="40"/>
              </a:cxn>
              <a:cxn ang="0">
                <a:pos x="365" y="30"/>
              </a:cxn>
              <a:cxn ang="0">
                <a:pos x="343" y="0"/>
              </a:cxn>
              <a:cxn ang="0">
                <a:pos x="186" y="0"/>
              </a:cxn>
              <a:cxn ang="0">
                <a:pos x="94" y="94"/>
              </a:cxn>
              <a:cxn ang="0">
                <a:pos x="73" y="96"/>
              </a:cxn>
              <a:cxn ang="0">
                <a:pos x="0" y="217"/>
              </a:cxn>
              <a:cxn ang="0">
                <a:pos x="10" y="496"/>
              </a:cxn>
              <a:cxn ang="0">
                <a:pos x="81" y="534"/>
              </a:cxn>
              <a:cxn ang="0">
                <a:pos x="85" y="651"/>
              </a:cxn>
              <a:cxn ang="0">
                <a:pos x="230" y="715"/>
              </a:cxn>
              <a:cxn ang="0">
                <a:pos x="259" y="772"/>
              </a:cxn>
              <a:cxn ang="0">
                <a:pos x="414" y="871"/>
              </a:cxn>
              <a:cxn ang="0">
                <a:pos x="508" y="909"/>
              </a:cxn>
              <a:cxn ang="0">
                <a:pos x="459" y="402"/>
              </a:cxn>
              <a:cxn ang="0">
                <a:pos x="513" y="321"/>
              </a:cxn>
            </a:cxnLst>
            <a:rect l="0" t="0" r="r" b="b"/>
            <a:pathLst>
              <a:path w="513" h="909">
                <a:moveTo>
                  <a:pt x="513" y="321"/>
                </a:moveTo>
                <a:lnTo>
                  <a:pt x="510" y="250"/>
                </a:lnTo>
                <a:lnTo>
                  <a:pt x="507" y="219"/>
                </a:lnTo>
                <a:lnTo>
                  <a:pt x="490" y="202"/>
                </a:lnTo>
                <a:lnTo>
                  <a:pt x="488" y="201"/>
                </a:lnTo>
                <a:lnTo>
                  <a:pt x="376" y="66"/>
                </a:lnTo>
                <a:lnTo>
                  <a:pt x="373" y="45"/>
                </a:lnTo>
                <a:lnTo>
                  <a:pt x="367" y="48"/>
                </a:lnTo>
                <a:lnTo>
                  <a:pt x="363" y="40"/>
                </a:lnTo>
                <a:lnTo>
                  <a:pt x="365" y="30"/>
                </a:lnTo>
                <a:lnTo>
                  <a:pt x="343" y="0"/>
                </a:lnTo>
                <a:lnTo>
                  <a:pt x="186" y="0"/>
                </a:lnTo>
                <a:lnTo>
                  <a:pt x="94" y="94"/>
                </a:lnTo>
                <a:lnTo>
                  <a:pt x="73" y="96"/>
                </a:lnTo>
                <a:lnTo>
                  <a:pt x="0" y="217"/>
                </a:lnTo>
                <a:lnTo>
                  <a:pt x="10" y="496"/>
                </a:lnTo>
                <a:lnTo>
                  <a:pt x="81" y="534"/>
                </a:lnTo>
                <a:lnTo>
                  <a:pt x="85" y="651"/>
                </a:lnTo>
                <a:lnTo>
                  <a:pt x="230" y="715"/>
                </a:lnTo>
                <a:lnTo>
                  <a:pt x="259" y="772"/>
                </a:lnTo>
                <a:lnTo>
                  <a:pt x="414" y="871"/>
                </a:lnTo>
                <a:lnTo>
                  <a:pt x="508" y="909"/>
                </a:lnTo>
                <a:lnTo>
                  <a:pt x="459" y="402"/>
                </a:lnTo>
                <a:lnTo>
                  <a:pt x="513" y="321"/>
                </a:lnTo>
                <a:close/>
              </a:path>
            </a:pathLst>
          </a:custGeom>
          <a:solidFill>
            <a:srgbClr val="FF6600"/>
          </a:solidFill>
          <a:ln w="12700">
            <a:solidFill>
              <a:schemeClr val="tx1"/>
            </a:solidFill>
            <a:prstDash val="solid"/>
            <a:round/>
            <a:headEnd/>
            <a:tailEnd/>
          </a:ln>
        </p:spPr>
        <p:txBody>
          <a:bodyPr/>
          <a:lstStyle/>
          <a:p>
            <a:endParaRPr lang="en-US" dirty="0"/>
          </a:p>
        </p:txBody>
      </p:sp>
      <p:sp>
        <p:nvSpPr>
          <p:cNvPr id="133" name="Freeform 121"/>
          <p:cNvSpPr>
            <a:spLocks noChangeAspect="1"/>
          </p:cNvSpPr>
          <p:nvPr/>
        </p:nvSpPr>
        <p:spPr bwMode="auto">
          <a:xfrm>
            <a:off x="6473067" y="5186119"/>
            <a:ext cx="599111" cy="511153"/>
          </a:xfrm>
          <a:custGeom>
            <a:avLst/>
            <a:gdLst/>
            <a:ahLst/>
            <a:cxnLst>
              <a:cxn ang="0">
                <a:pos x="403" y="64"/>
              </a:cxn>
              <a:cxn ang="0">
                <a:pos x="258" y="0"/>
              </a:cxn>
              <a:cxn ang="0">
                <a:pos x="151" y="172"/>
              </a:cxn>
              <a:cxn ang="0">
                <a:pos x="101" y="154"/>
              </a:cxn>
              <a:cxn ang="0">
                <a:pos x="0" y="219"/>
              </a:cxn>
              <a:cxn ang="0">
                <a:pos x="28" y="399"/>
              </a:cxn>
              <a:cxn ang="0">
                <a:pos x="156" y="726"/>
              </a:cxn>
              <a:cxn ang="0">
                <a:pos x="250" y="814"/>
              </a:cxn>
              <a:cxn ang="0">
                <a:pos x="399" y="562"/>
              </a:cxn>
              <a:cxn ang="0">
                <a:pos x="546" y="378"/>
              </a:cxn>
              <a:cxn ang="0">
                <a:pos x="587" y="220"/>
              </a:cxn>
              <a:cxn ang="0">
                <a:pos x="432" y="121"/>
              </a:cxn>
              <a:cxn ang="0">
                <a:pos x="403" y="64"/>
              </a:cxn>
            </a:cxnLst>
            <a:rect l="0" t="0" r="r" b="b"/>
            <a:pathLst>
              <a:path w="587" h="814">
                <a:moveTo>
                  <a:pt x="403" y="64"/>
                </a:moveTo>
                <a:lnTo>
                  <a:pt x="258" y="0"/>
                </a:lnTo>
                <a:lnTo>
                  <a:pt x="151" y="172"/>
                </a:lnTo>
                <a:lnTo>
                  <a:pt x="101" y="154"/>
                </a:lnTo>
                <a:lnTo>
                  <a:pt x="0" y="219"/>
                </a:lnTo>
                <a:lnTo>
                  <a:pt x="28" y="399"/>
                </a:lnTo>
                <a:lnTo>
                  <a:pt x="156" y="726"/>
                </a:lnTo>
                <a:lnTo>
                  <a:pt x="250" y="814"/>
                </a:lnTo>
                <a:lnTo>
                  <a:pt x="399" y="562"/>
                </a:lnTo>
                <a:lnTo>
                  <a:pt x="546" y="378"/>
                </a:lnTo>
                <a:lnTo>
                  <a:pt x="587" y="220"/>
                </a:lnTo>
                <a:lnTo>
                  <a:pt x="432" y="121"/>
                </a:lnTo>
                <a:lnTo>
                  <a:pt x="403" y="64"/>
                </a:lnTo>
                <a:close/>
              </a:path>
            </a:pathLst>
          </a:custGeom>
          <a:solidFill>
            <a:srgbClr val="99CCFF"/>
          </a:solidFill>
          <a:ln w="12700">
            <a:solidFill>
              <a:schemeClr val="tx1"/>
            </a:solidFill>
            <a:prstDash val="solid"/>
            <a:round/>
            <a:headEnd/>
            <a:tailEnd/>
          </a:ln>
        </p:spPr>
        <p:txBody>
          <a:bodyPr/>
          <a:lstStyle/>
          <a:p>
            <a:endParaRPr lang="en-US" dirty="0"/>
          </a:p>
        </p:txBody>
      </p:sp>
      <p:sp>
        <p:nvSpPr>
          <p:cNvPr id="134" name="Freeform 122"/>
          <p:cNvSpPr>
            <a:spLocks noChangeAspect="1"/>
          </p:cNvSpPr>
          <p:nvPr/>
        </p:nvSpPr>
        <p:spPr bwMode="auto">
          <a:xfrm>
            <a:off x="6654521" y="5323681"/>
            <a:ext cx="569390" cy="521289"/>
          </a:xfrm>
          <a:custGeom>
            <a:avLst/>
            <a:gdLst/>
            <a:ahLst/>
            <a:cxnLst>
              <a:cxn ang="0">
                <a:pos x="9" y="815"/>
              </a:cxn>
              <a:cxn ang="0">
                <a:pos x="175" y="824"/>
              </a:cxn>
              <a:cxn ang="0">
                <a:pos x="289" y="827"/>
              </a:cxn>
              <a:cxn ang="0">
                <a:pos x="308" y="786"/>
              </a:cxn>
              <a:cxn ang="0">
                <a:pos x="364" y="732"/>
              </a:cxn>
              <a:cxn ang="0">
                <a:pos x="513" y="632"/>
              </a:cxn>
              <a:cxn ang="0">
                <a:pos x="559" y="644"/>
              </a:cxn>
              <a:cxn ang="0">
                <a:pos x="513" y="495"/>
              </a:cxn>
              <a:cxn ang="0">
                <a:pos x="515" y="359"/>
              </a:cxn>
              <a:cxn ang="0">
                <a:pos x="525" y="134"/>
              </a:cxn>
              <a:cxn ang="0">
                <a:pos x="513" y="134"/>
              </a:cxn>
              <a:cxn ang="0">
                <a:pos x="513" y="75"/>
              </a:cxn>
              <a:cxn ang="0">
                <a:pos x="502" y="38"/>
              </a:cxn>
              <a:cxn ang="0">
                <a:pos x="408" y="0"/>
              </a:cxn>
              <a:cxn ang="0">
                <a:pos x="367" y="158"/>
              </a:cxn>
              <a:cxn ang="0">
                <a:pos x="220" y="342"/>
              </a:cxn>
              <a:cxn ang="0">
                <a:pos x="71" y="594"/>
              </a:cxn>
              <a:cxn ang="0">
                <a:pos x="70" y="611"/>
              </a:cxn>
              <a:cxn ang="0">
                <a:pos x="0" y="732"/>
              </a:cxn>
              <a:cxn ang="0">
                <a:pos x="9" y="815"/>
              </a:cxn>
            </a:cxnLst>
            <a:rect l="0" t="0" r="r" b="b"/>
            <a:pathLst>
              <a:path w="559" h="827">
                <a:moveTo>
                  <a:pt x="9" y="815"/>
                </a:moveTo>
                <a:lnTo>
                  <a:pt x="175" y="824"/>
                </a:lnTo>
                <a:lnTo>
                  <a:pt x="289" y="827"/>
                </a:lnTo>
                <a:lnTo>
                  <a:pt x="308" y="786"/>
                </a:lnTo>
                <a:lnTo>
                  <a:pt x="364" y="732"/>
                </a:lnTo>
                <a:lnTo>
                  <a:pt x="513" y="632"/>
                </a:lnTo>
                <a:lnTo>
                  <a:pt x="559" y="644"/>
                </a:lnTo>
                <a:lnTo>
                  <a:pt x="513" y="495"/>
                </a:lnTo>
                <a:lnTo>
                  <a:pt x="515" y="359"/>
                </a:lnTo>
                <a:lnTo>
                  <a:pt x="525" y="134"/>
                </a:lnTo>
                <a:lnTo>
                  <a:pt x="513" y="134"/>
                </a:lnTo>
                <a:lnTo>
                  <a:pt x="513" y="75"/>
                </a:lnTo>
                <a:lnTo>
                  <a:pt x="502" y="38"/>
                </a:lnTo>
                <a:lnTo>
                  <a:pt x="408" y="0"/>
                </a:lnTo>
                <a:lnTo>
                  <a:pt x="367" y="158"/>
                </a:lnTo>
                <a:lnTo>
                  <a:pt x="220" y="342"/>
                </a:lnTo>
                <a:lnTo>
                  <a:pt x="71" y="594"/>
                </a:lnTo>
                <a:lnTo>
                  <a:pt x="70" y="611"/>
                </a:lnTo>
                <a:lnTo>
                  <a:pt x="0" y="732"/>
                </a:lnTo>
                <a:lnTo>
                  <a:pt x="9" y="815"/>
                </a:lnTo>
                <a:close/>
              </a:path>
            </a:pathLst>
          </a:custGeom>
          <a:solidFill>
            <a:srgbClr val="99CCFF"/>
          </a:solidFill>
          <a:ln w="12700">
            <a:solidFill>
              <a:schemeClr val="tx1"/>
            </a:solidFill>
            <a:prstDash val="solid"/>
            <a:round/>
            <a:headEnd/>
            <a:tailEnd/>
          </a:ln>
        </p:spPr>
        <p:txBody>
          <a:bodyPr/>
          <a:lstStyle/>
          <a:p>
            <a:endParaRPr lang="en-US" dirty="0"/>
          </a:p>
        </p:txBody>
      </p:sp>
      <p:sp>
        <p:nvSpPr>
          <p:cNvPr id="135" name="Freeform 123"/>
          <p:cNvSpPr>
            <a:spLocks noChangeAspect="1"/>
          </p:cNvSpPr>
          <p:nvPr/>
        </p:nvSpPr>
        <p:spPr bwMode="auto">
          <a:xfrm>
            <a:off x="3643326" y="4795152"/>
            <a:ext cx="500562" cy="392415"/>
          </a:xfrm>
          <a:custGeom>
            <a:avLst/>
            <a:gdLst/>
            <a:ahLst/>
            <a:cxnLst>
              <a:cxn ang="0">
                <a:pos x="482" y="373"/>
              </a:cxn>
              <a:cxn ang="0">
                <a:pos x="491" y="265"/>
              </a:cxn>
              <a:cxn ang="0">
                <a:pos x="402" y="81"/>
              </a:cxn>
              <a:cxn ang="0">
                <a:pos x="364" y="0"/>
              </a:cxn>
              <a:cxn ang="0">
                <a:pos x="319" y="16"/>
              </a:cxn>
              <a:cxn ang="0">
                <a:pos x="306" y="6"/>
              </a:cxn>
              <a:cxn ang="0">
                <a:pos x="0" y="31"/>
              </a:cxn>
              <a:cxn ang="0">
                <a:pos x="25" y="138"/>
              </a:cxn>
              <a:cxn ang="0">
                <a:pos x="37" y="189"/>
              </a:cxn>
              <a:cxn ang="0">
                <a:pos x="82" y="366"/>
              </a:cxn>
              <a:cxn ang="0">
                <a:pos x="219" y="564"/>
              </a:cxn>
              <a:cxn ang="0">
                <a:pos x="257" y="544"/>
              </a:cxn>
              <a:cxn ang="0">
                <a:pos x="415" y="607"/>
              </a:cxn>
              <a:cxn ang="0">
                <a:pos x="462" y="625"/>
              </a:cxn>
              <a:cxn ang="0">
                <a:pos x="468" y="549"/>
              </a:cxn>
              <a:cxn ang="0">
                <a:pos x="482" y="373"/>
              </a:cxn>
            </a:cxnLst>
            <a:rect l="0" t="0" r="r" b="b"/>
            <a:pathLst>
              <a:path w="491" h="625">
                <a:moveTo>
                  <a:pt x="482" y="373"/>
                </a:moveTo>
                <a:lnTo>
                  <a:pt x="491" y="265"/>
                </a:lnTo>
                <a:lnTo>
                  <a:pt x="402" y="81"/>
                </a:lnTo>
                <a:lnTo>
                  <a:pt x="364" y="0"/>
                </a:lnTo>
                <a:lnTo>
                  <a:pt x="319" y="16"/>
                </a:lnTo>
                <a:lnTo>
                  <a:pt x="306" y="6"/>
                </a:lnTo>
                <a:lnTo>
                  <a:pt x="0" y="31"/>
                </a:lnTo>
                <a:lnTo>
                  <a:pt x="25" y="138"/>
                </a:lnTo>
                <a:lnTo>
                  <a:pt x="37" y="189"/>
                </a:lnTo>
                <a:lnTo>
                  <a:pt x="82" y="366"/>
                </a:lnTo>
                <a:lnTo>
                  <a:pt x="219" y="564"/>
                </a:lnTo>
                <a:lnTo>
                  <a:pt x="257" y="544"/>
                </a:lnTo>
                <a:lnTo>
                  <a:pt x="415" y="607"/>
                </a:lnTo>
                <a:lnTo>
                  <a:pt x="462" y="625"/>
                </a:lnTo>
                <a:lnTo>
                  <a:pt x="468" y="549"/>
                </a:lnTo>
                <a:lnTo>
                  <a:pt x="482" y="373"/>
                </a:lnTo>
                <a:close/>
              </a:path>
            </a:pathLst>
          </a:custGeom>
          <a:solidFill>
            <a:srgbClr val="FF6600"/>
          </a:solidFill>
          <a:ln w="12700">
            <a:solidFill>
              <a:schemeClr val="tx1"/>
            </a:solidFill>
            <a:prstDash val="solid"/>
            <a:round/>
            <a:headEnd/>
            <a:tailEnd/>
          </a:ln>
        </p:spPr>
        <p:txBody>
          <a:bodyPr/>
          <a:lstStyle/>
          <a:p>
            <a:endParaRPr lang="en-US" dirty="0"/>
          </a:p>
        </p:txBody>
      </p:sp>
      <p:sp>
        <p:nvSpPr>
          <p:cNvPr id="136" name="Freeform 124"/>
          <p:cNvSpPr>
            <a:spLocks noChangeAspect="1"/>
          </p:cNvSpPr>
          <p:nvPr/>
        </p:nvSpPr>
        <p:spPr bwMode="auto">
          <a:xfrm>
            <a:off x="3399302" y="4999324"/>
            <a:ext cx="669502" cy="574866"/>
          </a:xfrm>
          <a:custGeom>
            <a:avLst/>
            <a:gdLst/>
            <a:ahLst/>
            <a:cxnLst>
              <a:cxn ang="0">
                <a:pos x="593" y="564"/>
              </a:cxn>
              <a:cxn ang="0">
                <a:pos x="626" y="417"/>
              </a:cxn>
              <a:cxn ang="0">
                <a:pos x="633" y="389"/>
              </a:cxn>
              <a:cxn ang="0">
                <a:pos x="655" y="282"/>
              </a:cxn>
              <a:cxn ang="0">
                <a:pos x="497" y="219"/>
              </a:cxn>
              <a:cxn ang="0">
                <a:pos x="459" y="239"/>
              </a:cxn>
              <a:cxn ang="0">
                <a:pos x="322" y="41"/>
              </a:cxn>
              <a:cxn ang="0">
                <a:pos x="204" y="0"/>
              </a:cxn>
              <a:cxn ang="0">
                <a:pos x="68" y="93"/>
              </a:cxn>
              <a:cxn ang="0">
                <a:pos x="7" y="389"/>
              </a:cxn>
              <a:cxn ang="0">
                <a:pos x="0" y="417"/>
              </a:cxn>
              <a:cxn ang="0">
                <a:pos x="29" y="519"/>
              </a:cxn>
              <a:cxn ang="0">
                <a:pos x="58" y="621"/>
              </a:cxn>
              <a:cxn ang="0">
                <a:pos x="74" y="677"/>
              </a:cxn>
              <a:cxn ang="0">
                <a:pos x="107" y="794"/>
              </a:cxn>
              <a:cxn ang="0">
                <a:pos x="320" y="845"/>
              </a:cxn>
              <a:cxn ang="0">
                <a:pos x="315" y="914"/>
              </a:cxn>
              <a:cxn ang="0">
                <a:pos x="481" y="698"/>
              </a:cxn>
              <a:cxn ang="0">
                <a:pos x="496" y="647"/>
              </a:cxn>
              <a:cxn ang="0">
                <a:pos x="593" y="564"/>
              </a:cxn>
            </a:cxnLst>
            <a:rect l="0" t="0" r="r" b="b"/>
            <a:pathLst>
              <a:path w="655" h="914">
                <a:moveTo>
                  <a:pt x="593" y="564"/>
                </a:moveTo>
                <a:lnTo>
                  <a:pt x="626" y="417"/>
                </a:lnTo>
                <a:lnTo>
                  <a:pt x="633" y="389"/>
                </a:lnTo>
                <a:lnTo>
                  <a:pt x="655" y="282"/>
                </a:lnTo>
                <a:lnTo>
                  <a:pt x="497" y="219"/>
                </a:lnTo>
                <a:lnTo>
                  <a:pt x="459" y="239"/>
                </a:lnTo>
                <a:lnTo>
                  <a:pt x="322" y="41"/>
                </a:lnTo>
                <a:lnTo>
                  <a:pt x="204" y="0"/>
                </a:lnTo>
                <a:lnTo>
                  <a:pt x="68" y="93"/>
                </a:lnTo>
                <a:lnTo>
                  <a:pt x="7" y="389"/>
                </a:lnTo>
                <a:lnTo>
                  <a:pt x="0" y="417"/>
                </a:lnTo>
                <a:lnTo>
                  <a:pt x="29" y="519"/>
                </a:lnTo>
                <a:lnTo>
                  <a:pt x="58" y="621"/>
                </a:lnTo>
                <a:lnTo>
                  <a:pt x="74" y="677"/>
                </a:lnTo>
                <a:lnTo>
                  <a:pt x="107" y="794"/>
                </a:lnTo>
                <a:lnTo>
                  <a:pt x="320" y="845"/>
                </a:lnTo>
                <a:lnTo>
                  <a:pt x="315" y="914"/>
                </a:lnTo>
                <a:lnTo>
                  <a:pt x="481" y="698"/>
                </a:lnTo>
                <a:lnTo>
                  <a:pt x="496" y="647"/>
                </a:lnTo>
                <a:lnTo>
                  <a:pt x="593" y="564"/>
                </a:lnTo>
                <a:close/>
              </a:path>
            </a:pathLst>
          </a:custGeom>
          <a:solidFill>
            <a:srgbClr val="FF6600"/>
          </a:solidFill>
          <a:ln w="12700" cap="flat" cmpd="sng">
            <a:solidFill>
              <a:schemeClr val="tx1"/>
            </a:solidFill>
            <a:prstDash val="solid"/>
            <a:round/>
            <a:headEnd type="none" w="med" len="med"/>
            <a:tailEnd type="none" w="med" len="med"/>
          </a:ln>
          <a:effectLst/>
        </p:spPr>
        <p:txBody>
          <a:bodyPr/>
          <a:lstStyle/>
          <a:p>
            <a:endParaRPr lang="en-US" dirty="0"/>
          </a:p>
        </p:txBody>
      </p:sp>
      <p:sp>
        <p:nvSpPr>
          <p:cNvPr id="137" name="Freeform 125"/>
          <p:cNvSpPr>
            <a:spLocks noChangeAspect="1"/>
          </p:cNvSpPr>
          <p:nvPr/>
        </p:nvSpPr>
        <p:spPr bwMode="auto">
          <a:xfrm>
            <a:off x="3294496" y="5425043"/>
            <a:ext cx="430171" cy="347526"/>
          </a:xfrm>
          <a:custGeom>
            <a:avLst/>
            <a:gdLst/>
            <a:ahLst/>
            <a:cxnLst>
              <a:cxn ang="0">
                <a:pos x="411" y="514"/>
              </a:cxn>
              <a:cxn ang="0">
                <a:pos x="413" y="294"/>
              </a:cxn>
              <a:cxn ang="0">
                <a:pos x="418" y="237"/>
              </a:cxn>
              <a:cxn ang="0">
                <a:pos x="423" y="168"/>
              </a:cxn>
              <a:cxn ang="0">
                <a:pos x="210" y="117"/>
              </a:cxn>
              <a:cxn ang="0">
                <a:pos x="177" y="0"/>
              </a:cxn>
              <a:cxn ang="0">
                <a:pos x="125" y="15"/>
              </a:cxn>
              <a:cxn ang="0">
                <a:pos x="27" y="282"/>
              </a:cxn>
              <a:cxn ang="0">
                <a:pos x="0" y="519"/>
              </a:cxn>
              <a:cxn ang="0">
                <a:pos x="75" y="517"/>
              </a:cxn>
              <a:cxn ang="0">
                <a:pos x="202" y="511"/>
              </a:cxn>
              <a:cxn ang="0">
                <a:pos x="232" y="553"/>
              </a:cxn>
              <a:cxn ang="0">
                <a:pos x="249" y="528"/>
              </a:cxn>
              <a:cxn ang="0">
                <a:pos x="307" y="511"/>
              </a:cxn>
              <a:cxn ang="0">
                <a:pos x="411" y="514"/>
              </a:cxn>
            </a:cxnLst>
            <a:rect l="0" t="0" r="r" b="b"/>
            <a:pathLst>
              <a:path w="423" h="553">
                <a:moveTo>
                  <a:pt x="411" y="514"/>
                </a:moveTo>
                <a:lnTo>
                  <a:pt x="413" y="294"/>
                </a:lnTo>
                <a:lnTo>
                  <a:pt x="418" y="237"/>
                </a:lnTo>
                <a:lnTo>
                  <a:pt x="423" y="168"/>
                </a:lnTo>
                <a:lnTo>
                  <a:pt x="210" y="117"/>
                </a:lnTo>
                <a:lnTo>
                  <a:pt x="177" y="0"/>
                </a:lnTo>
                <a:lnTo>
                  <a:pt x="125" y="15"/>
                </a:lnTo>
                <a:lnTo>
                  <a:pt x="27" y="282"/>
                </a:lnTo>
                <a:lnTo>
                  <a:pt x="0" y="519"/>
                </a:lnTo>
                <a:lnTo>
                  <a:pt x="75" y="517"/>
                </a:lnTo>
                <a:lnTo>
                  <a:pt x="202" y="511"/>
                </a:lnTo>
                <a:lnTo>
                  <a:pt x="232" y="553"/>
                </a:lnTo>
                <a:lnTo>
                  <a:pt x="249" y="528"/>
                </a:lnTo>
                <a:lnTo>
                  <a:pt x="307" y="511"/>
                </a:lnTo>
                <a:lnTo>
                  <a:pt x="411" y="514"/>
                </a:lnTo>
                <a:close/>
              </a:path>
            </a:pathLst>
          </a:custGeom>
          <a:solidFill>
            <a:srgbClr val="FF6600"/>
          </a:solidFill>
          <a:ln w="12700">
            <a:solidFill>
              <a:schemeClr val="tx1"/>
            </a:solidFill>
            <a:prstDash val="solid"/>
            <a:round/>
            <a:headEnd/>
            <a:tailEnd/>
          </a:ln>
        </p:spPr>
        <p:txBody>
          <a:bodyPr/>
          <a:lstStyle/>
          <a:p>
            <a:endParaRPr lang="en-US" dirty="0"/>
          </a:p>
        </p:txBody>
      </p:sp>
      <p:sp>
        <p:nvSpPr>
          <p:cNvPr id="138" name="Freeform 126"/>
          <p:cNvSpPr>
            <a:spLocks noChangeAspect="1"/>
          </p:cNvSpPr>
          <p:nvPr/>
        </p:nvSpPr>
        <p:spPr bwMode="auto">
          <a:xfrm>
            <a:off x="6143009" y="4795152"/>
            <a:ext cx="594418" cy="541561"/>
          </a:xfrm>
          <a:custGeom>
            <a:avLst/>
            <a:gdLst/>
            <a:ahLst/>
            <a:cxnLst>
              <a:cxn ang="0">
                <a:pos x="506" y="466"/>
              </a:cxn>
              <a:cxn ang="0">
                <a:pos x="496" y="187"/>
              </a:cxn>
              <a:cxn ang="0">
                <a:pos x="370" y="148"/>
              </a:cxn>
              <a:cxn ang="0">
                <a:pos x="284" y="0"/>
              </a:cxn>
              <a:cxn ang="0">
                <a:pos x="269" y="34"/>
              </a:cxn>
              <a:cxn ang="0">
                <a:pos x="178" y="123"/>
              </a:cxn>
              <a:cxn ang="0">
                <a:pos x="132" y="214"/>
              </a:cxn>
              <a:cxn ang="0">
                <a:pos x="93" y="406"/>
              </a:cxn>
              <a:cxn ang="0">
                <a:pos x="61" y="742"/>
              </a:cxn>
              <a:cxn ang="0">
                <a:pos x="21" y="768"/>
              </a:cxn>
              <a:cxn ang="0">
                <a:pos x="12" y="832"/>
              </a:cxn>
              <a:cxn ang="0">
                <a:pos x="13" y="837"/>
              </a:cxn>
              <a:cxn ang="0">
                <a:pos x="0" y="855"/>
              </a:cxn>
              <a:cxn ang="0">
                <a:pos x="83" y="862"/>
              </a:cxn>
              <a:cxn ang="0">
                <a:pos x="271" y="828"/>
              </a:cxn>
              <a:cxn ang="0">
                <a:pos x="284" y="808"/>
              </a:cxn>
              <a:cxn ang="0">
                <a:pos x="323" y="840"/>
              </a:cxn>
              <a:cxn ang="0">
                <a:pos x="424" y="775"/>
              </a:cxn>
              <a:cxn ang="0">
                <a:pos x="474" y="793"/>
              </a:cxn>
              <a:cxn ang="0">
                <a:pos x="581" y="621"/>
              </a:cxn>
              <a:cxn ang="0">
                <a:pos x="577" y="504"/>
              </a:cxn>
              <a:cxn ang="0">
                <a:pos x="506" y="466"/>
              </a:cxn>
            </a:cxnLst>
            <a:rect l="0" t="0" r="r" b="b"/>
            <a:pathLst>
              <a:path w="581" h="862">
                <a:moveTo>
                  <a:pt x="506" y="466"/>
                </a:moveTo>
                <a:lnTo>
                  <a:pt x="496" y="187"/>
                </a:lnTo>
                <a:lnTo>
                  <a:pt x="370" y="148"/>
                </a:lnTo>
                <a:lnTo>
                  <a:pt x="284" y="0"/>
                </a:lnTo>
                <a:lnTo>
                  <a:pt x="269" y="34"/>
                </a:lnTo>
                <a:lnTo>
                  <a:pt x="178" y="123"/>
                </a:lnTo>
                <a:lnTo>
                  <a:pt x="132" y="214"/>
                </a:lnTo>
                <a:lnTo>
                  <a:pt x="93" y="406"/>
                </a:lnTo>
                <a:lnTo>
                  <a:pt x="61" y="742"/>
                </a:lnTo>
                <a:lnTo>
                  <a:pt x="21" y="768"/>
                </a:lnTo>
                <a:lnTo>
                  <a:pt x="12" y="832"/>
                </a:lnTo>
                <a:lnTo>
                  <a:pt x="13" y="837"/>
                </a:lnTo>
                <a:lnTo>
                  <a:pt x="0" y="855"/>
                </a:lnTo>
                <a:lnTo>
                  <a:pt x="83" y="862"/>
                </a:lnTo>
                <a:lnTo>
                  <a:pt x="271" y="828"/>
                </a:lnTo>
                <a:lnTo>
                  <a:pt x="284" y="808"/>
                </a:lnTo>
                <a:lnTo>
                  <a:pt x="323" y="840"/>
                </a:lnTo>
                <a:lnTo>
                  <a:pt x="424" y="775"/>
                </a:lnTo>
                <a:lnTo>
                  <a:pt x="474" y="793"/>
                </a:lnTo>
                <a:lnTo>
                  <a:pt x="581" y="621"/>
                </a:lnTo>
                <a:lnTo>
                  <a:pt x="577" y="504"/>
                </a:lnTo>
                <a:lnTo>
                  <a:pt x="506" y="466"/>
                </a:lnTo>
                <a:close/>
              </a:path>
            </a:pathLst>
          </a:custGeom>
          <a:solidFill>
            <a:srgbClr val="FF6600"/>
          </a:solidFill>
          <a:ln w="12700" cap="flat" cmpd="sng">
            <a:solidFill>
              <a:schemeClr val="tx1"/>
            </a:solidFill>
            <a:prstDash val="solid"/>
            <a:round/>
            <a:headEnd type="none" w="med" len="med"/>
            <a:tailEnd type="none" w="med" len="med"/>
          </a:ln>
          <a:effectLst/>
        </p:spPr>
        <p:txBody>
          <a:bodyPr/>
          <a:lstStyle/>
          <a:p>
            <a:endParaRPr lang="en-US" dirty="0"/>
          </a:p>
        </p:txBody>
      </p:sp>
      <p:sp>
        <p:nvSpPr>
          <p:cNvPr id="139" name="Freeform 127"/>
          <p:cNvSpPr>
            <a:spLocks noChangeAspect="1"/>
          </p:cNvSpPr>
          <p:nvPr/>
        </p:nvSpPr>
        <p:spPr bwMode="auto">
          <a:xfrm>
            <a:off x="6199322" y="5303409"/>
            <a:ext cx="528719" cy="534321"/>
          </a:xfrm>
          <a:custGeom>
            <a:avLst/>
            <a:gdLst/>
            <a:ahLst/>
            <a:cxnLst>
              <a:cxn ang="0">
                <a:pos x="112" y="839"/>
              </a:cxn>
              <a:cxn ang="0">
                <a:pos x="130" y="839"/>
              </a:cxn>
              <a:cxn ang="0">
                <a:pos x="278" y="840"/>
              </a:cxn>
              <a:cxn ang="0">
                <a:pos x="364" y="842"/>
              </a:cxn>
              <a:cxn ang="0">
                <a:pos x="377" y="843"/>
              </a:cxn>
              <a:cxn ang="0">
                <a:pos x="458" y="848"/>
              </a:cxn>
              <a:cxn ang="0">
                <a:pos x="449" y="765"/>
              </a:cxn>
              <a:cxn ang="0">
                <a:pos x="519" y="644"/>
              </a:cxn>
              <a:cxn ang="0">
                <a:pos x="520" y="627"/>
              </a:cxn>
              <a:cxn ang="0">
                <a:pos x="426" y="539"/>
              </a:cxn>
              <a:cxn ang="0">
                <a:pos x="298" y="212"/>
              </a:cxn>
              <a:cxn ang="0">
                <a:pos x="270" y="32"/>
              </a:cxn>
              <a:cxn ang="0">
                <a:pos x="231" y="0"/>
              </a:cxn>
              <a:cxn ang="0">
                <a:pos x="218" y="20"/>
              </a:cxn>
              <a:cxn ang="0">
                <a:pos x="30" y="54"/>
              </a:cxn>
              <a:cxn ang="0">
                <a:pos x="2" y="212"/>
              </a:cxn>
              <a:cxn ang="0">
                <a:pos x="0" y="488"/>
              </a:cxn>
              <a:cxn ang="0">
                <a:pos x="112" y="839"/>
              </a:cxn>
            </a:cxnLst>
            <a:rect l="0" t="0" r="r" b="b"/>
            <a:pathLst>
              <a:path w="520" h="848">
                <a:moveTo>
                  <a:pt x="112" y="839"/>
                </a:moveTo>
                <a:lnTo>
                  <a:pt x="130" y="839"/>
                </a:lnTo>
                <a:lnTo>
                  <a:pt x="278" y="840"/>
                </a:lnTo>
                <a:lnTo>
                  <a:pt x="364" y="842"/>
                </a:lnTo>
                <a:lnTo>
                  <a:pt x="377" y="843"/>
                </a:lnTo>
                <a:lnTo>
                  <a:pt x="458" y="848"/>
                </a:lnTo>
                <a:lnTo>
                  <a:pt x="449" y="765"/>
                </a:lnTo>
                <a:lnTo>
                  <a:pt x="519" y="644"/>
                </a:lnTo>
                <a:lnTo>
                  <a:pt x="520" y="627"/>
                </a:lnTo>
                <a:lnTo>
                  <a:pt x="426" y="539"/>
                </a:lnTo>
                <a:lnTo>
                  <a:pt x="298" y="212"/>
                </a:lnTo>
                <a:lnTo>
                  <a:pt x="270" y="32"/>
                </a:lnTo>
                <a:lnTo>
                  <a:pt x="231" y="0"/>
                </a:lnTo>
                <a:lnTo>
                  <a:pt x="218" y="20"/>
                </a:lnTo>
                <a:lnTo>
                  <a:pt x="30" y="54"/>
                </a:lnTo>
                <a:lnTo>
                  <a:pt x="2" y="212"/>
                </a:lnTo>
                <a:lnTo>
                  <a:pt x="0" y="488"/>
                </a:lnTo>
                <a:lnTo>
                  <a:pt x="112" y="839"/>
                </a:lnTo>
                <a:close/>
              </a:path>
            </a:pathLst>
          </a:custGeom>
          <a:solidFill>
            <a:srgbClr val="FF6600"/>
          </a:solidFill>
          <a:ln w="12700" cap="flat" cmpd="sng">
            <a:solidFill>
              <a:schemeClr val="tx1"/>
            </a:solidFill>
            <a:prstDash val="solid"/>
            <a:round/>
            <a:headEnd type="none" w="med" len="med"/>
            <a:tailEnd type="none" w="med" len="med"/>
          </a:ln>
          <a:effectLst/>
        </p:spPr>
        <p:txBody>
          <a:bodyPr/>
          <a:lstStyle/>
          <a:p>
            <a:endParaRPr lang="en-US" dirty="0"/>
          </a:p>
        </p:txBody>
      </p:sp>
      <p:sp>
        <p:nvSpPr>
          <p:cNvPr id="140" name="Freeform 128"/>
          <p:cNvSpPr>
            <a:spLocks noChangeAspect="1"/>
          </p:cNvSpPr>
          <p:nvPr/>
        </p:nvSpPr>
        <p:spPr bwMode="auto">
          <a:xfrm>
            <a:off x="3430587" y="4398394"/>
            <a:ext cx="716430" cy="415583"/>
          </a:xfrm>
          <a:custGeom>
            <a:avLst/>
            <a:gdLst/>
            <a:ahLst/>
            <a:cxnLst>
              <a:cxn ang="0">
                <a:pos x="572" y="630"/>
              </a:cxn>
              <a:cxn ang="0">
                <a:pos x="690" y="541"/>
              </a:cxn>
              <a:cxn ang="0">
                <a:pos x="677" y="517"/>
              </a:cxn>
              <a:cxn ang="0">
                <a:pos x="701" y="376"/>
              </a:cxn>
              <a:cxn ang="0">
                <a:pos x="690" y="265"/>
              </a:cxn>
              <a:cxn ang="0">
                <a:pos x="610" y="117"/>
              </a:cxn>
              <a:cxn ang="0">
                <a:pos x="435" y="58"/>
              </a:cxn>
              <a:cxn ang="0">
                <a:pos x="318" y="135"/>
              </a:cxn>
              <a:cxn ang="0">
                <a:pos x="176" y="33"/>
              </a:cxn>
              <a:cxn ang="0">
                <a:pos x="173" y="0"/>
              </a:cxn>
              <a:cxn ang="0">
                <a:pos x="64" y="123"/>
              </a:cxn>
              <a:cxn ang="0">
                <a:pos x="25" y="118"/>
              </a:cxn>
              <a:cxn ang="0">
                <a:pos x="0" y="265"/>
              </a:cxn>
              <a:cxn ang="0">
                <a:pos x="41" y="498"/>
              </a:cxn>
              <a:cxn ang="0">
                <a:pos x="133" y="541"/>
              </a:cxn>
              <a:cxn ang="0">
                <a:pos x="187" y="570"/>
              </a:cxn>
              <a:cxn ang="0">
                <a:pos x="208" y="661"/>
              </a:cxn>
              <a:cxn ang="0">
                <a:pos x="514" y="636"/>
              </a:cxn>
              <a:cxn ang="0">
                <a:pos x="527" y="646"/>
              </a:cxn>
              <a:cxn ang="0">
                <a:pos x="572" y="630"/>
              </a:cxn>
            </a:cxnLst>
            <a:rect l="0" t="0" r="r" b="b"/>
            <a:pathLst>
              <a:path w="701" h="661">
                <a:moveTo>
                  <a:pt x="572" y="630"/>
                </a:moveTo>
                <a:lnTo>
                  <a:pt x="690" y="541"/>
                </a:lnTo>
                <a:lnTo>
                  <a:pt x="677" y="517"/>
                </a:lnTo>
                <a:lnTo>
                  <a:pt x="701" y="376"/>
                </a:lnTo>
                <a:lnTo>
                  <a:pt x="690" y="265"/>
                </a:lnTo>
                <a:lnTo>
                  <a:pt x="610" y="117"/>
                </a:lnTo>
                <a:lnTo>
                  <a:pt x="435" y="58"/>
                </a:lnTo>
                <a:lnTo>
                  <a:pt x="318" y="135"/>
                </a:lnTo>
                <a:lnTo>
                  <a:pt x="176" y="33"/>
                </a:lnTo>
                <a:lnTo>
                  <a:pt x="173" y="0"/>
                </a:lnTo>
                <a:lnTo>
                  <a:pt x="64" y="123"/>
                </a:lnTo>
                <a:lnTo>
                  <a:pt x="25" y="118"/>
                </a:lnTo>
                <a:lnTo>
                  <a:pt x="0" y="265"/>
                </a:lnTo>
                <a:lnTo>
                  <a:pt x="41" y="498"/>
                </a:lnTo>
                <a:lnTo>
                  <a:pt x="133" y="541"/>
                </a:lnTo>
                <a:lnTo>
                  <a:pt x="187" y="570"/>
                </a:lnTo>
                <a:lnTo>
                  <a:pt x="208" y="661"/>
                </a:lnTo>
                <a:lnTo>
                  <a:pt x="514" y="636"/>
                </a:lnTo>
                <a:lnTo>
                  <a:pt x="527" y="646"/>
                </a:lnTo>
                <a:lnTo>
                  <a:pt x="572" y="630"/>
                </a:lnTo>
                <a:close/>
              </a:path>
            </a:pathLst>
          </a:custGeom>
          <a:solidFill>
            <a:srgbClr val="FF6600"/>
          </a:solidFill>
          <a:ln w="12700">
            <a:solidFill>
              <a:schemeClr val="tx1"/>
            </a:solidFill>
            <a:prstDash val="solid"/>
            <a:round/>
            <a:headEnd/>
            <a:tailEnd/>
          </a:ln>
        </p:spPr>
        <p:txBody>
          <a:bodyPr/>
          <a:lstStyle/>
          <a:p>
            <a:endParaRPr lang="en-US" dirty="0"/>
          </a:p>
        </p:txBody>
      </p:sp>
      <p:sp>
        <p:nvSpPr>
          <p:cNvPr id="141" name="Freeform 129"/>
          <p:cNvSpPr>
            <a:spLocks noChangeAspect="1"/>
          </p:cNvSpPr>
          <p:nvPr/>
        </p:nvSpPr>
        <p:spPr bwMode="auto">
          <a:xfrm>
            <a:off x="4275286" y="3704790"/>
            <a:ext cx="606932" cy="425719"/>
          </a:xfrm>
          <a:custGeom>
            <a:avLst/>
            <a:gdLst/>
            <a:ahLst/>
            <a:cxnLst>
              <a:cxn ang="0">
                <a:pos x="525" y="282"/>
              </a:cxn>
              <a:cxn ang="0">
                <a:pos x="497" y="237"/>
              </a:cxn>
              <a:cxn ang="0">
                <a:pos x="512" y="181"/>
              </a:cxn>
              <a:cxn ang="0">
                <a:pos x="595" y="0"/>
              </a:cxn>
              <a:cxn ang="0">
                <a:pos x="264" y="69"/>
              </a:cxn>
              <a:cxn ang="0">
                <a:pos x="74" y="168"/>
              </a:cxn>
              <a:cxn ang="0">
                <a:pos x="0" y="265"/>
              </a:cxn>
              <a:cxn ang="0">
                <a:pos x="126" y="504"/>
              </a:cxn>
              <a:cxn ang="0">
                <a:pos x="122" y="538"/>
              </a:cxn>
              <a:cxn ang="0">
                <a:pos x="234" y="679"/>
              </a:cxn>
              <a:cxn ang="0">
                <a:pos x="366" y="594"/>
              </a:cxn>
              <a:cxn ang="0">
                <a:pos x="472" y="339"/>
              </a:cxn>
              <a:cxn ang="0">
                <a:pos x="525" y="282"/>
              </a:cxn>
            </a:cxnLst>
            <a:rect l="0" t="0" r="r" b="b"/>
            <a:pathLst>
              <a:path w="595" h="679">
                <a:moveTo>
                  <a:pt x="525" y="282"/>
                </a:moveTo>
                <a:lnTo>
                  <a:pt x="497" y="237"/>
                </a:lnTo>
                <a:lnTo>
                  <a:pt x="512" y="181"/>
                </a:lnTo>
                <a:lnTo>
                  <a:pt x="595" y="0"/>
                </a:lnTo>
                <a:lnTo>
                  <a:pt x="264" y="69"/>
                </a:lnTo>
                <a:lnTo>
                  <a:pt x="74" y="168"/>
                </a:lnTo>
                <a:lnTo>
                  <a:pt x="0" y="265"/>
                </a:lnTo>
                <a:lnTo>
                  <a:pt x="126" y="504"/>
                </a:lnTo>
                <a:lnTo>
                  <a:pt x="122" y="538"/>
                </a:lnTo>
                <a:lnTo>
                  <a:pt x="234" y="679"/>
                </a:lnTo>
                <a:lnTo>
                  <a:pt x="366" y="594"/>
                </a:lnTo>
                <a:lnTo>
                  <a:pt x="472" y="339"/>
                </a:lnTo>
                <a:lnTo>
                  <a:pt x="525" y="282"/>
                </a:lnTo>
                <a:close/>
              </a:path>
            </a:pathLst>
          </a:custGeom>
          <a:solidFill>
            <a:srgbClr val="FFFF00"/>
          </a:solidFill>
          <a:ln w="12700">
            <a:solidFill>
              <a:schemeClr val="tx1"/>
            </a:solidFill>
            <a:prstDash val="solid"/>
            <a:round/>
            <a:headEnd/>
            <a:tailEnd/>
          </a:ln>
        </p:spPr>
        <p:txBody>
          <a:bodyPr/>
          <a:lstStyle/>
          <a:p>
            <a:endParaRPr lang="en-US" dirty="0"/>
          </a:p>
        </p:txBody>
      </p:sp>
      <p:sp>
        <p:nvSpPr>
          <p:cNvPr id="142" name="Freeform 130"/>
          <p:cNvSpPr>
            <a:spLocks noChangeAspect="1"/>
          </p:cNvSpPr>
          <p:nvPr/>
        </p:nvSpPr>
        <p:spPr bwMode="auto">
          <a:xfrm>
            <a:off x="3618298" y="3600532"/>
            <a:ext cx="613189" cy="548801"/>
          </a:xfrm>
          <a:custGeom>
            <a:avLst/>
            <a:gdLst/>
            <a:ahLst/>
            <a:cxnLst>
              <a:cxn ang="0">
                <a:pos x="575" y="426"/>
              </a:cxn>
              <a:cxn ang="0">
                <a:pos x="481" y="426"/>
              </a:cxn>
              <a:cxn ang="0">
                <a:pos x="281" y="324"/>
              </a:cxn>
              <a:cxn ang="0">
                <a:pos x="256" y="149"/>
              </a:cxn>
              <a:cxn ang="0">
                <a:pos x="188" y="23"/>
              </a:cxn>
              <a:cxn ang="0">
                <a:pos x="135" y="0"/>
              </a:cxn>
              <a:cxn ang="0">
                <a:pos x="141" y="65"/>
              </a:cxn>
              <a:cxn ang="0">
                <a:pos x="135" y="137"/>
              </a:cxn>
              <a:cxn ang="0">
                <a:pos x="33" y="161"/>
              </a:cxn>
              <a:cxn ang="0">
                <a:pos x="28" y="180"/>
              </a:cxn>
              <a:cxn ang="0">
                <a:pos x="33" y="206"/>
              </a:cxn>
              <a:cxn ang="0">
                <a:pos x="0" y="324"/>
              </a:cxn>
              <a:cxn ang="0">
                <a:pos x="72" y="426"/>
              </a:cxn>
              <a:cxn ang="0">
                <a:pos x="292" y="702"/>
              </a:cxn>
              <a:cxn ang="0">
                <a:pos x="396" y="872"/>
              </a:cxn>
              <a:cxn ang="0">
                <a:pos x="565" y="828"/>
              </a:cxn>
              <a:cxn ang="0">
                <a:pos x="601" y="701"/>
              </a:cxn>
              <a:cxn ang="0">
                <a:pos x="575" y="426"/>
              </a:cxn>
            </a:cxnLst>
            <a:rect l="0" t="0" r="r" b="b"/>
            <a:pathLst>
              <a:path w="601" h="872">
                <a:moveTo>
                  <a:pt x="575" y="426"/>
                </a:moveTo>
                <a:lnTo>
                  <a:pt x="481" y="426"/>
                </a:lnTo>
                <a:lnTo>
                  <a:pt x="281" y="324"/>
                </a:lnTo>
                <a:lnTo>
                  <a:pt x="256" y="149"/>
                </a:lnTo>
                <a:lnTo>
                  <a:pt x="188" y="23"/>
                </a:lnTo>
                <a:lnTo>
                  <a:pt x="135" y="0"/>
                </a:lnTo>
                <a:lnTo>
                  <a:pt x="141" y="65"/>
                </a:lnTo>
                <a:lnTo>
                  <a:pt x="135" y="137"/>
                </a:lnTo>
                <a:lnTo>
                  <a:pt x="33" y="161"/>
                </a:lnTo>
                <a:lnTo>
                  <a:pt x="28" y="180"/>
                </a:lnTo>
                <a:lnTo>
                  <a:pt x="33" y="206"/>
                </a:lnTo>
                <a:lnTo>
                  <a:pt x="0" y="324"/>
                </a:lnTo>
                <a:lnTo>
                  <a:pt x="72" y="426"/>
                </a:lnTo>
                <a:lnTo>
                  <a:pt x="292" y="702"/>
                </a:lnTo>
                <a:lnTo>
                  <a:pt x="396" y="872"/>
                </a:lnTo>
                <a:lnTo>
                  <a:pt x="565" y="828"/>
                </a:lnTo>
                <a:lnTo>
                  <a:pt x="601" y="701"/>
                </a:lnTo>
                <a:lnTo>
                  <a:pt x="575" y="426"/>
                </a:lnTo>
                <a:close/>
              </a:path>
            </a:pathLst>
          </a:custGeom>
          <a:solidFill>
            <a:srgbClr val="FF6600"/>
          </a:solidFill>
          <a:ln w="12700">
            <a:solidFill>
              <a:schemeClr val="tx1"/>
            </a:solidFill>
            <a:prstDash val="solid"/>
            <a:round/>
            <a:headEnd/>
            <a:tailEnd/>
          </a:ln>
        </p:spPr>
        <p:txBody>
          <a:bodyPr/>
          <a:lstStyle/>
          <a:p>
            <a:endParaRPr lang="en-US" dirty="0"/>
          </a:p>
        </p:txBody>
      </p:sp>
      <p:sp>
        <p:nvSpPr>
          <p:cNvPr id="143" name="Freeform 131"/>
          <p:cNvSpPr>
            <a:spLocks noChangeAspect="1"/>
          </p:cNvSpPr>
          <p:nvPr/>
        </p:nvSpPr>
        <p:spPr bwMode="auto">
          <a:xfrm>
            <a:off x="4513053" y="3881449"/>
            <a:ext cx="697659" cy="625546"/>
          </a:xfrm>
          <a:custGeom>
            <a:avLst/>
            <a:gdLst/>
            <a:ahLst/>
            <a:cxnLst>
              <a:cxn ang="0">
                <a:pos x="666" y="42"/>
              </a:cxn>
              <a:cxn ang="0">
                <a:pos x="683" y="207"/>
              </a:cxn>
              <a:cxn ang="0">
                <a:pos x="632" y="256"/>
              </a:cxn>
              <a:cxn ang="0">
                <a:pos x="563" y="280"/>
              </a:cxn>
              <a:cxn ang="0">
                <a:pos x="570" y="318"/>
              </a:cxn>
              <a:cxn ang="0">
                <a:pos x="393" y="577"/>
              </a:cxn>
              <a:cxn ang="0">
                <a:pos x="336" y="676"/>
              </a:cxn>
              <a:cxn ang="0">
                <a:pos x="298" y="802"/>
              </a:cxn>
              <a:cxn ang="0">
                <a:pos x="253" y="967"/>
              </a:cxn>
              <a:cxn ang="0">
                <a:pos x="132" y="994"/>
              </a:cxn>
              <a:cxn ang="0">
                <a:pos x="197" y="811"/>
              </a:cxn>
              <a:cxn ang="0">
                <a:pos x="67" y="573"/>
              </a:cxn>
              <a:cxn ang="0">
                <a:pos x="64" y="534"/>
              </a:cxn>
              <a:cxn ang="0">
                <a:pos x="0" y="400"/>
              </a:cxn>
              <a:cxn ang="0">
                <a:pos x="0" y="397"/>
              </a:cxn>
              <a:cxn ang="0">
                <a:pos x="132" y="312"/>
              </a:cxn>
              <a:cxn ang="0">
                <a:pos x="238" y="57"/>
              </a:cxn>
              <a:cxn ang="0">
                <a:pos x="291" y="0"/>
              </a:cxn>
              <a:cxn ang="0">
                <a:pos x="424" y="111"/>
              </a:cxn>
              <a:cxn ang="0">
                <a:pos x="498" y="85"/>
              </a:cxn>
              <a:cxn ang="0">
                <a:pos x="666" y="42"/>
              </a:cxn>
            </a:cxnLst>
            <a:rect l="0" t="0" r="r" b="b"/>
            <a:pathLst>
              <a:path w="683" h="994">
                <a:moveTo>
                  <a:pt x="666" y="42"/>
                </a:moveTo>
                <a:lnTo>
                  <a:pt x="683" y="207"/>
                </a:lnTo>
                <a:lnTo>
                  <a:pt x="632" y="256"/>
                </a:lnTo>
                <a:lnTo>
                  <a:pt x="563" y="280"/>
                </a:lnTo>
                <a:lnTo>
                  <a:pt x="570" y="318"/>
                </a:lnTo>
                <a:lnTo>
                  <a:pt x="393" y="577"/>
                </a:lnTo>
                <a:lnTo>
                  <a:pt x="336" y="676"/>
                </a:lnTo>
                <a:lnTo>
                  <a:pt x="298" y="802"/>
                </a:lnTo>
                <a:lnTo>
                  <a:pt x="253" y="967"/>
                </a:lnTo>
                <a:lnTo>
                  <a:pt x="132" y="994"/>
                </a:lnTo>
                <a:lnTo>
                  <a:pt x="197" y="811"/>
                </a:lnTo>
                <a:lnTo>
                  <a:pt x="67" y="573"/>
                </a:lnTo>
                <a:lnTo>
                  <a:pt x="64" y="534"/>
                </a:lnTo>
                <a:lnTo>
                  <a:pt x="0" y="400"/>
                </a:lnTo>
                <a:lnTo>
                  <a:pt x="0" y="397"/>
                </a:lnTo>
                <a:lnTo>
                  <a:pt x="132" y="312"/>
                </a:lnTo>
                <a:lnTo>
                  <a:pt x="238" y="57"/>
                </a:lnTo>
                <a:lnTo>
                  <a:pt x="291" y="0"/>
                </a:lnTo>
                <a:lnTo>
                  <a:pt x="424" y="111"/>
                </a:lnTo>
                <a:lnTo>
                  <a:pt x="498" y="85"/>
                </a:lnTo>
                <a:lnTo>
                  <a:pt x="666" y="42"/>
                </a:lnTo>
                <a:close/>
              </a:path>
            </a:pathLst>
          </a:custGeom>
          <a:solidFill>
            <a:srgbClr val="FF6600"/>
          </a:solidFill>
          <a:ln w="12700" cap="flat" cmpd="sng">
            <a:solidFill>
              <a:schemeClr val="tx1"/>
            </a:solidFill>
            <a:prstDash val="solid"/>
            <a:round/>
            <a:headEnd type="none" w="med" len="med"/>
            <a:tailEnd type="none" w="med" len="med"/>
          </a:ln>
          <a:effectLst/>
        </p:spPr>
        <p:txBody>
          <a:bodyPr/>
          <a:lstStyle/>
          <a:p>
            <a:endParaRPr lang="en-US" dirty="0"/>
          </a:p>
        </p:txBody>
      </p:sp>
      <p:sp>
        <p:nvSpPr>
          <p:cNvPr id="144" name="Freeform 132"/>
          <p:cNvSpPr>
            <a:spLocks noChangeAspect="1"/>
          </p:cNvSpPr>
          <p:nvPr/>
        </p:nvSpPr>
        <p:spPr bwMode="auto">
          <a:xfrm>
            <a:off x="4782105" y="3662797"/>
            <a:ext cx="489613" cy="288157"/>
          </a:xfrm>
          <a:custGeom>
            <a:avLst/>
            <a:gdLst/>
            <a:ahLst/>
            <a:cxnLst>
              <a:cxn ang="0">
                <a:pos x="402" y="330"/>
              </a:cxn>
              <a:cxn ang="0">
                <a:pos x="403" y="389"/>
              </a:cxn>
              <a:cxn ang="0">
                <a:pos x="235" y="432"/>
              </a:cxn>
              <a:cxn ang="0">
                <a:pos x="161" y="458"/>
              </a:cxn>
              <a:cxn ang="0">
                <a:pos x="28" y="347"/>
              </a:cxn>
              <a:cxn ang="0">
                <a:pos x="0" y="302"/>
              </a:cxn>
              <a:cxn ang="0">
                <a:pos x="15" y="246"/>
              </a:cxn>
              <a:cxn ang="0">
                <a:pos x="98" y="65"/>
              </a:cxn>
              <a:cxn ang="0">
                <a:pos x="99" y="51"/>
              </a:cxn>
              <a:cxn ang="0">
                <a:pos x="99" y="50"/>
              </a:cxn>
              <a:cxn ang="0">
                <a:pos x="104" y="0"/>
              </a:cxn>
              <a:cxn ang="0">
                <a:pos x="188" y="50"/>
              </a:cxn>
              <a:cxn ang="0">
                <a:pos x="327" y="128"/>
              </a:cxn>
              <a:cxn ang="0">
                <a:pos x="480" y="245"/>
              </a:cxn>
              <a:cxn ang="0">
                <a:pos x="451" y="282"/>
              </a:cxn>
              <a:cxn ang="0">
                <a:pos x="439" y="333"/>
              </a:cxn>
              <a:cxn ang="0">
                <a:pos x="402" y="330"/>
              </a:cxn>
            </a:cxnLst>
            <a:rect l="0" t="0" r="r" b="b"/>
            <a:pathLst>
              <a:path w="480" h="458">
                <a:moveTo>
                  <a:pt x="402" y="330"/>
                </a:moveTo>
                <a:lnTo>
                  <a:pt x="403" y="389"/>
                </a:lnTo>
                <a:lnTo>
                  <a:pt x="235" y="432"/>
                </a:lnTo>
                <a:lnTo>
                  <a:pt x="161" y="458"/>
                </a:lnTo>
                <a:lnTo>
                  <a:pt x="28" y="347"/>
                </a:lnTo>
                <a:lnTo>
                  <a:pt x="0" y="302"/>
                </a:lnTo>
                <a:lnTo>
                  <a:pt x="15" y="246"/>
                </a:lnTo>
                <a:lnTo>
                  <a:pt x="98" y="65"/>
                </a:lnTo>
                <a:lnTo>
                  <a:pt x="99" y="51"/>
                </a:lnTo>
                <a:lnTo>
                  <a:pt x="99" y="50"/>
                </a:lnTo>
                <a:lnTo>
                  <a:pt x="104" y="0"/>
                </a:lnTo>
                <a:lnTo>
                  <a:pt x="188" y="50"/>
                </a:lnTo>
                <a:lnTo>
                  <a:pt x="327" y="128"/>
                </a:lnTo>
                <a:lnTo>
                  <a:pt x="480" y="245"/>
                </a:lnTo>
                <a:lnTo>
                  <a:pt x="451" y="282"/>
                </a:lnTo>
                <a:lnTo>
                  <a:pt x="439" y="333"/>
                </a:lnTo>
                <a:lnTo>
                  <a:pt x="402" y="330"/>
                </a:lnTo>
                <a:close/>
              </a:path>
            </a:pathLst>
          </a:custGeom>
          <a:solidFill>
            <a:srgbClr val="FFFF00"/>
          </a:solidFill>
          <a:ln w="12700" cap="flat" cmpd="sng">
            <a:solidFill>
              <a:schemeClr val="tx1"/>
            </a:solidFill>
            <a:prstDash val="solid"/>
            <a:round/>
            <a:headEnd type="none" w="med" len="med"/>
            <a:tailEnd type="none" w="med" len="med"/>
          </a:ln>
          <a:effectLst/>
        </p:spPr>
        <p:txBody>
          <a:bodyPr/>
          <a:lstStyle/>
          <a:p>
            <a:endParaRPr lang="en-US" dirty="0"/>
          </a:p>
        </p:txBody>
      </p:sp>
      <p:sp>
        <p:nvSpPr>
          <p:cNvPr id="145" name="Freeform 133"/>
          <p:cNvSpPr>
            <a:spLocks noChangeAspect="1"/>
          </p:cNvSpPr>
          <p:nvPr/>
        </p:nvSpPr>
        <p:spPr bwMode="auto">
          <a:xfrm>
            <a:off x="4996408" y="2808463"/>
            <a:ext cx="473970" cy="244716"/>
          </a:xfrm>
          <a:custGeom>
            <a:avLst/>
            <a:gdLst/>
            <a:ahLst/>
            <a:cxnLst>
              <a:cxn ang="0">
                <a:pos x="361" y="0"/>
              </a:cxn>
              <a:cxn ang="0">
                <a:pos x="322" y="33"/>
              </a:cxn>
              <a:cxn ang="0">
                <a:pos x="243" y="117"/>
              </a:cxn>
              <a:cxn ang="0">
                <a:pos x="153" y="156"/>
              </a:cxn>
              <a:cxn ang="0">
                <a:pos x="97" y="61"/>
              </a:cxn>
              <a:cxn ang="0">
                <a:pos x="87" y="52"/>
              </a:cxn>
              <a:cxn ang="0">
                <a:pos x="0" y="57"/>
              </a:cxn>
              <a:cxn ang="0">
                <a:pos x="4" y="79"/>
              </a:cxn>
              <a:cxn ang="0">
                <a:pos x="119" y="304"/>
              </a:cxn>
              <a:cxn ang="0">
                <a:pos x="192" y="390"/>
              </a:cxn>
              <a:cxn ang="0">
                <a:pos x="243" y="378"/>
              </a:cxn>
              <a:cxn ang="0">
                <a:pos x="302" y="364"/>
              </a:cxn>
              <a:cxn ang="0">
                <a:pos x="302" y="366"/>
              </a:cxn>
              <a:cxn ang="0">
                <a:pos x="374" y="304"/>
              </a:cxn>
              <a:cxn ang="0">
                <a:pos x="389" y="285"/>
              </a:cxn>
              <a:cxn ang="0">
                <a:pos x="465" y="220"/>
              </a:cxn>
              <a:cxn ang="0">
                <a:pos x="432" y="181"/>
              </a:cxn>
              <a:cxn ang="0">
                <a:pos x="389" y="69"/>
              </a:cxn>
              <a:cxn ang="0">
                <a:pos x="361" y="0"/>
              </a:cxn>
            </a:cxnLst>
            <a:rect l="0" t="0" r="r" b="b"/>
            <a:pathLst>
              <a:path w="465" h="390">
                <a:moveTo>
                  <a:pt x="361" y="0"/>
                </a:moveTo>
                <a:lnTo>
                  <a:pt x="322" y="33"/>
                </a:lnTo>
                <a:lnTo>
                  <a:pt x="243" y="117"/>
                </a:lnTo>
                <a:lnTo>
                  <a:pt x="153" y="156"/>
                </a:lnTo>
                <a:lnTo>
                  <a:pt x="97" y="61"/>
                </a:lnTo>
                <a:lnTo>
                  <a:pt x="87" y="52"/>
                </a:lnTo>
                <a:lnTo>
                  <a:pt x="0" y="57"/>
                </a:lnTo>
                <a:lnTo>
                  <a:pt x="4" y="79"/>
                </a:lnTo>
                <a:lnTo>
                  <a:pt x="119" y="304"/>
                </a:lnTo>
                <a:lnTo>
                  <a:pt x="192" y="390"/>
                </a:lnTo>
                <a:lnTo>
                  <a:pt x="243" y="378"/>
                </a:lnTo>
                <a:lnTo>
                  <a:pt x="302" y="364"/>
                </a:lnTo>
                <a:lnTo>
                  <a:pt x="302" y="366"/>
                </a:lnTo>
                <a:lnTo>
                  <a:pt x="374" y="304"/>
                </a:lnTo>
                <a:lnTo>
                  <a:pt x="389" y="285"/>
                </a:lnTo>
                <a:lnTo>
                  <a:pt x="465" y="220"/>
                </a:lnTo>
                <a:lnTo>
                  <a:pt x="432" y="181"/>
                </a:lnTo>
                <a:lnTo>
                  <a:pt x="389" y="69"/>
                </a:lnTo>
                <a:lnTo>
                  <a:pt x="361" y="0"/>
                </a:lnTo>
                <a:close/>
              </a:path>
            </a:pathLst>
          </a:custGeom>
          <a:solidFill>
            <a:srgbClr val="FFFF00"/>
          </a:solidFill>
          <a:ln w="12700">
            <a:solidFill>
              <a:schemeClr val="tx1"/>
            </a:solidFill>
            <a:prstDash val="solid"/>
            <a:round/>
            <a:headEnd/>
            <a:tailEnd/>
          </a:ln>
        </p:spPr>
        <p:txBody>
          <a:bodyPr/>
          <a:lstStyle/>
          <a:p>
            <a:endParaRPr lang="en-US" dirty="0"/>
          </a:p>
        </p:txBody>
      </p:sp>
      <p:sp>
        <p:nvSpPr>
          <p:cNvPr id="146" name="Freeform 134"/>
          <p:cNvSpPr>
            <a:spLocks noChangeAspect="1"/>
          </p:cNvSpPr>
          <p:nvPr/>
        </p:nvSpPr>
        <p:spPr bwMode="auto">
          <a:xfrm>
            <a:off x="4835290" y="3370296"/>
            <a:ext cx="610060" cy="447440"/>
          </a:xfrm>
          <a:custGeom>
            <a:avLst/>
            <a:gdLst/>
            <a:ahLst/>
            <a:cxnLst>
              <a:cxn ang="0">
                <a:pos x="597" y="57"/>
              </a:cxn>
              <a:cxn ang="0">
                <a:pos x="550" y="49"/>
              </a:cxn>
              <a:cxn ang="0">
                <a:pos x="421" y="31"/>
              </a:cxn>
              <a:cxn ang="0">
                <a:pos x="418" y="30"/>
              </a:cxn>
              <a:cxn ang="0">
                <a:pos x="216" y="0"/>
              </a:cxn>
              <a:cxn ang="0">
                <a:pos x="168" y="106"/>
              </a:cxn>
              <a:cxn ang="0">
                <a:pos x="109" y="114"/>
              </a:cxn>
              <a:cxn ang="0">
                <a:pos x="0" y="162"/>
              </a:cxn>
              <a:cxn ang="0">
                <a:pos x="59" y="199"/>
              </a:cxn>
              <a:cxn ang="0">
                <a:pos x="71" y="238"/>
              </a:cxn>
              <a:cxn ang="0">
                <a:pos x="52" y="466"/>
              </a:cxn>
              <a:cxn ang="0">
                <a:pos x="136" y="516"/>
              </a:cxn>
              <a:cxn ang="0">
                <a:pos x="275" y="594"/>
              </a:cxn>
              <a:cxn ang="0">
                <a:pos x="428" y="711"/>
              </a:cxn>
              <a:cxn ang="0">
                <a:pos x="516" y="517"/>
              </a:cxn>
              <a:cxn ang="0">
                <a:pos x="517" y="516"/>
              </a:cxn>
              <a:cxn ang="0">
                <a:pos x="519" y="507"/>
              </a:cxn>
              <a:cxn ang="0">
                <a:pos x="548" y="184"/>
              </a:cxn>
              <a:cxn ang="0">
                <a:pos x="597" y="57"/>
              </a:cxn>
            </a:cxnLst>
            <a:rect l="0" t="0" r="r" b="b"/>
            <a:pathLst>
              <a:path w="597" h="711">
                <a:moveTo>
                  <a:pt x="597" y="57"/>
                </a:moveTo>
                <a:lnTo>
                  <a:pt x="550" y="49"/>
                </a:lnTo>
                <a:lnTo>
                  <a:pt x="421" y="31"/>
                </a:lnTo>
                <a:lnTo>
                  <a:pt x="418" y="30"/>
                </a:lnTo>
                <a:lnTo>
                  <a:pt x="216" y="0"/>
                </a:lnTo>
                <a:lnTo>
                  <a:pt x="168" y="106"/>
                </a:lnTo>
                <a:lnTo>
                  <a:pt x="109" y="114"/>
                </a:lnTo>
                <a:lnTo>
                  <a:pt x="0" y="162"/>
                </a:lnTo>
                <a:lnTo>
                  <a:pt x="59" y="199"/>
                </a:lnTo>
                <a:lnTo>
                  <a:pt x="71" y="238"/>
                </a:lnTo>
                <a:lnTo>
                  <a:pt x="52" y="466"/>
                </a:lnTo>
                <a:lnTo>
                  <a:pt x="136" y="516"/>
                </a:lnTo>
                <a:lnTo>
                  <a:pt x="275" y="594"/>
                </a:lnTo>
                <a:lnTo>
                  <a:pt x="428" y="711"/>
                </a:lnTo>
                <a:lnTo>
                  <a:pt x="516" y="517"/>
                </a:lnTo>
                <a:lnTo>
                  <a:pt x="517" y="516"/>
                </a:lnTo>
                <a:lnTo>
                  <a:pt x="519" y="507"/>
                </a:lnTo>
                <a:lnTo>
                  <a:pt x="548" y="184"/>
                </a:lnTo>
                <a:lnTo>
                  <a:pt x="597" y="57"/>
                </a:lnTo>
                <a:close/>
              </a:path>
            </a:pathLst>
          </a:custGeom>
          <a:solidFill>
            <a:srgbClr val="FFFF00"/>
          </a:solidFill>
          <a:ln w="12700" cap="flat" cmpd="sng">
            <a:solidFill>
              <a:schemeClr val="tx1"/>
            </a:solidFill>
            <a:prstDash val="solid"/>
            <a:round/>
            <a:headEnd type="none" w="med" len="med"/>
            <a:tailEnd type="none" w="med" len="med"/>
          </a:ln>
          <a:effectLst/>
        </p:spPr>
        <p:txBody>
          <a:bodyPr/>
          <a:lstStyle/>
          <a:p>
            <a:endParaRPr lang="en-US" dirty="0"/>
          </a:p>
        </p:txBody>
      </p:sp>
      <p:sp>
        <p:nvSpPr>
          <p:cNvPr id="147" name="Freeform 135"/>
          <p:cNvSpPr>
            <a:spLocks noChangeAspect="1"/>
          </p:cNvSpPr>
          <p:nvPr/>
        </p:nvSpPr>
        <p:spPr bwMode="auto">
          <a:xfrm>
            <a:off x="4869704" y="2843216"/>
            <a:ext cx="322237" cy="338838"/>
          </a:xfrm>
          <a:custGeom>
            <a:avLst/>
            <a:gdLst/>
            <a:ahLst/>
            <a:cxnLst>
              <a:cxn ang="0">
                <a:pos x="8" y="469"/>
              </a:cxn>
              <a:cxn ang="0">
                <a:pos x="16" y="337"/>
              </a:cxn>
              <a:cxn ang="0">
                <a:pos x="15" y="336"/>
              </a:cxn>
              <a:cxn ang="0">
                <a:pos x="13" y="330"/>
              </a:cxn>
              <a:cxn ang="0">
                <a:pos x="0" y="246"/>
              </a:cxn>
              <a:cxn ang="0">
                <a:pos x="76" y="10"/>
              </a:cxn>
              <a:cxn ang="0">
                <a:pos x="125" y="0"/>
              </a:cxn>
              <a:cxn ang="0">
                <a:pos x="129" y="22"/>
              </a:cxn>
              <a:cxn ang="0">
                <a:pos x="244" y="247"/>
              </a:cxn>
              <a:cxn ang="0">
                <a:pos x="317" y="333"/>
              </a:cxn>
              <a:cxn ang="0">
                <a:pos x="224" y="466"/>
              </a:cxn>
              <a:cxn ang="0">
                <a:pos x="195" y="522"/>
              </a:cxn>
              <a:cxn ang="0">
                <a:pos x="147" y="538"/>
              </a:cxn>
              <a:cxn ang="0">
                <a:pos x="137" y="522"/>
              </a:cxn>
              <a:cxn ang="0">
                <a:pos x="76" y="487"/>
              </a:cxn>
              <a:cxn ang="0">
                <a:pos x="8" y="469"/>
              </a:cxn>
            </a:cxnLst>
            <a:rect l="0" t="0" r="r" b="b"/>
            <a:pathLst>
              <a:path w="317" h="538">
                <a:moveTo>
                  <a:pt x="8" y="469"/>
                </a:moveTo>
                <a:lnTo>
                  <a:pt x="16" y="337"/>
                </a:lnTo>
                <a:lnTo>
                  <a:pt x="15" y="336"/>
                </a:lnTo>
                <a:lnTo>
                  <a:pt x="13" y="330"/>
                </a:lnTo>
                <a:lnTo>
                  <a:pt x="0" y="246"/>
                </a:lnTo>
                <a:lnTo>
                  <a:pt x="76" y="10"/>
                </a:lnTo>
                <a:lnTo>
                  <a:pt x="125" y="0"/>
                </a:lnTo>
                <a:lnTo>
                  <a:pt x="129" y="22"/>
                </a:lnTo>
                <a:lnTo>
                  <a:pt x="244" y="247"/>
                </a:lnTo>
                <a:lnTo>
                  <a:pt x="317" y="333"/>
                </a:lnTo>
                <a:lnTo>
                  <a:pt x="224" y="466"/>
                </a:lnTo>
                <a:lnTo>
                  <a:pt x="195" y="522"/>
                </a:lnTo>
                <a:lnTo>
                  <a:pt x="147" y="538"/>
                </a:lnTo>
                <a:lnTo>
                  <a:pt x="137" y="522"/>
                </a:lnTo>
                <a:lnTo>
                  <a:pt x="76" y="487"/>
                </a:lnTo>
                <a:lnTo>
                  <a:pt x="8" y="469"/>
                </a:lnTo>
                <a:close/>
              </a:path>
            </a:pathLst>
          </a:custGeom>
          <a:solidFill>
            <a:srgbClr val="FFFF00"/>
          </a:solidFill>
          <a:ln w="12700">
            <a:solidFill>
              <a:schemeClr val="tx1"/>
            </a:solidFill>
            <a:prstDash val="solid"/>
            <a:round/>
            <a:headEnd/>
            <a:tailEnd/>
          </a:ln>
        </p:spPr>
        <p:txBody>
          <a:bodyPr/>
          <a:lstStyle/>
          <a:p>
            <a:endParaRPr lang="en-US" dirty="0"/>
          </a:p>
        </p:txBody>
      </p:sp>
      <p:sp>
        <p:nvSpPr>
          <p:cNvPr id="148" name="Freeform 136"/>
          <p:cNvSpPr>
            <a:spLocks noChangeAspect="1"/>
          </p:cNvSpPr>
          <p:nvPr/>
        </p:nvSpPr>
        <p:spPr bwMode="auto">
          <a:xfrm>
            <a:off x="4979202" y="3035803"/>
            <a:ext cx="567825" cy="364902"/>
          </a:xfrm>
          <a:custGeom>
            <a:avLst/>
            <a:gdLst/>
            <a:ahLst/>
            <a:cxnLst>
              <a:cxn ang="0">
                <a:pos x="514" y="494"/>
              </a:cxn>
              <a:cxn ang="0">
                <a:pos x="408" y="579"/>
              </a:cxn>
              <a:cxn ang="0">
                <a:pos x="279" y="561"/>
              </a:cxn>
              <a:cxn ang="0">
                <a:pos x="276" y="560"/>
              </a:cxn>
              <a:cxn ang="0">
                <a:pos x="74" y="530"/>
              </a:cxn>
              <a:cxn ang="0">
                <a:pos x="25" y="429"/>
              </a:cxn>
              <a:cxn ang="0">
                <a:pos x="0" y="305"/>
              </a:cxn>
              <a:cxn ang="0">
                <a:pos x="38" y="231"/>
              </a:cxn>
              <a:cxn ang="0">
                <a:pos x="86" y="215"/>
              </a:cxn>
              <a:cxn ang="0">
                <a:pos x="115" y="159"/>
              </a:cxn>
              <a:cxn ang="0">
                <a:pos x="208" y="26"/>
              </a:cxn>
              <a:cxn ang="0">
                <a:pos x="259" y="14"/>
              </a:cxn>
              <a:cxn ang="0">
                <a:pos x="318" y="0"/>
              </a:cxn>
              <a:cxn ang="0">
                <a:pos x="318" y="2"/>
              </a:cxn>
              <a:cxn ang="0">
                <a:pos x="529" y="492"/>
              </a:cxn>
              <a:cxn ang="0">
                <a:pos x="551" y="498"/>
              </a:cxn>
              <a:cxn ang="0">
                <a:pos x="556" y="533"/>
              </a:cxn>
              <a:cxn ang="0">
                <a:pos x="530" y="536"/>
              </a:cxn>
              <a:cxn ang="0">
                <a:pos x="514" y="494"/>
              </a:cxn>
            </a:cxnLst>
            <a:rect l="0" t="0" r="r" b="b"/>
            <a:pathLst>
              <a:path w="556" h="579">
                <a:moveTo>
                  <a:pt x="514" y="494"/>
                </a:moveTo>
                <a:lnTo>
                  <a:pt x="408" y="579"/>
                </a:lnTo>
                <a:lnTo>
                  <a:pt x="279" y="561"/>
                </a:lnTo>
                <a:lnTo>
                  <a:pt x="276" y="560"/>
                </a:lnTo>
                <a:lnTo>
                  <a:pt x="74" y="530"/>
                </a:lnTo>
                <a:lnTo>
                  <a:pt x="25" y="429"/>
                </a:lnTo>
                <a:lnTo>
                  <a:pt x="0" y="305"/>
                </a:lnTo>
                <a:lnTo>
                  <a:pt x="38" y="231"/>
                </a:lnTo>
                <a:lnTo>
                  <a:pt x="86" y="215"/>
                </a:lnTo>
                <a:lnTo>
                  <a:pt x="115" y="159"/>
                </a:lnTo>
                <a:lnTo>
                  <a:pt x="208" y="26"/>
                </a:lnTo>
                <a:lnTo>
                  <a:pt x="259" y="14"/>
                </a:lnTo>
                <a:lnTo>
                  <a:pt x="318" y="0"/>
                </a:lnTo>
                <a:lnTo>
                  <a:pt x="318" y="2"/>
                </a:lnTo>
                <a:lnTo>
                  <a:pt x="529" y="492"/>
                </a:lnTo>
                <a:lnTo>
                  <a:pt x="551" y="498"/>
                </a:lnTo>
                <a:lnTo>
                  <a:pt x="556" y="533"/>
                </a:lnTo>
                <a:lnTo>
                  <a:pt x="530" y="536"/>
                </a:lnTo>
                <a:lnTo>
                  <a:pt x="514" y="494"/>
                </a:lnTo>
                <a:close/>
              </a:path>
            </a:pathLst>
          </a:custGeom>
          <a:solidFill>
            <a:srgbClr val="FFFF00"/>
          </a:solidFill>
          <a:ln w="12700" cap="flat" cmpd="sng">
            <a:solidFill>
              <a:schemeClr val="tx1"/>
            </a:solidFill>
            <a:prstDash val="solid"/>
            <a:round/>
            <a:headEnd type="none" w="med" len="med"/>
            <a:tailEnd type="none" w="med" len="med"/>
          </a:ln>
          <a:effectLst/>
        </p:spPr>
        <p:txBody>
          <a:bodyPr/>
          <a:lstStyle/>
          <a:p>
            <a:endParaRPr lang="en-US" dirty="0"/>
          </a:p>
        </p:txBody>
      </p:sp>
      <p:sp>
        <p:nvSpPr>
          <p:cNvPr id="149" name="Freeform 137"/>
          <p:cNvSpPr>
            <a:spLocks noChangeAspect="1"/>
          </p:cNvSpPr>
          <p:nvPr/>
        </p:nvSpPr>
        <p:spPr bwMode="auto">
          <a:xfrm>
            <a:off x="3874836" y="3861177"/>
            <a:ext cx="707044" cy="786277"/>
          </a:xfrm>
          <a:custGeom>
            <a:avLst/>
            <a:gdLst/>
            <a:ahLst/>
            <a:cxnLst>
              <a:cxn ang="0">
                <a:pos x="323" y="12"/>
              </a:cxn>
              <a:cxn ang="0">
                <a:pos x="325" y="12"/>
              </a:cxn>
              <a:cxn ang="0">
                <a:pos x="379" y="2"/>
              </a:cxn>
              <a:cxn ang="0">
                <a:pos x="383" y="0"/>
              </a:cxn>
              <a:cxn ang="0">
                <a:pos x="389" y="11"/>
              </a:cxn>
              <a:cxn ang="0">
                <a:pos x="390" y="12"/>
              </a:cxn>
              <a:cxn ang="0">
                <a:pos x="393" y="15"/>
              </a:cxn>
              <a:cxn ang="0">
                <a:pos x="519" y="254"/>
              </a:cxn>
              <a:cxn ang="0">
                <a:pos x="515" y="288"/>
              </a:cxn>
              <a:cxn ang="0">
                <a:pos x="627" y="429"/>
              </a:cxn>
              <a:cxn ang="0">
                <a:pos x="627" y="432"/>
              </a:cxn>
              <a:cxn ang="0">
                <a:pos x="691" y="566"/>
              </a:cxn>
              <a:cxn ang="0">
                <a:pos x="694" y="605"/>
              </a:cxn>
              <a:cxn ang="0">
                <a:pos x="630" y="777"/>
              </a:cxn>
              <a:cxn ang="0">
                <a:pos x="467" y="1019"/>
              </a:cxn>
              <a:cxn ang="0">
                <a:pos x="446" y="1251"/>
              </a:cxn>
              <a:cxn ang="0">
                <a:pos x="321" y="1236"/>
              </a:cxn>
              <a:cxn ang="0">
                <a:pos x="299" y="1235"/>
              </a:cxn>
              <a:cxn ang="0">
                <a:pos x="266" y="1230"/>
              </a:cxn>
              <a:cxn ang="0">
                <a:pos x="255" y="1119"/>
              </a:cxn>
              <a:cxn ang="0">
                <a:pos x="175" y="971"/>
              </a:cxn>
              <a:cxn ang="0">
                <a:pos x="0" y="912"/>
              </a:cxn>
              <a:cxn ang="0">
                <a:pos x="23" y="842"/>
              </a:cxn>
              <a:cxn ang="0">
                <a:pos x="25" y="836"/>
              </a:cxn>
              <a:cxn ang="0">
                <a:pos x="144" y="458"/>
              </a:cxn>
              <a:cxn ang="0">
                <a:pos x="313" y="414"/>
              </a:cxn>
              <a:cxn ang="0">
                <a:pos x="349" y="287"/>
              </a:cxn>
              <a:cxn ang="0">
                <a:pos x="323" y="12"/>
              </a:cxn>
            </a:cxnLst>
            <a:rect l="0" t="0" r="r" b="b"/>
            <a:pathLst>
              <a:path w="694" h="1251">
                <a:moveTo>
                  <a:pt x="323" y="12"/>
                </a:moveTo>
                <a:lnTo>
                  <a:pt x="325" y="12"/>
                </a:lnTo>
                <a:lnTo>
                  <a:pt x="379" y="2"/>
                </a:lnTo>
                <a:lnTo>
                  <a:pt x="383" y="0"/>
                </a:lnTo>
                <a:lnTo>
                  <a:pt x="389" y="11"/>
                </a:lnTo>
                <a:lnTo>
                  <a:pt x="390" y="12"/>
                </a:lnTo>
                <a:lnTo>
                  <a:pt x="393" y="15"/>
                </a:lnTo>
                <a:lnTo>
                  <a:pt x="519" y="254"/>
                </a:lnTo>
                <a:lnTo>
                  <a:pt x="515" y="288"/>
                </a:lnTo>
                <a:lnTo>
                  <a:pt x="627" y="429"/>
                </a:lnTo>
                <a:lnTo>
                  <a:pt x="627" y="432"/>
                </a:lnTo>
                <a:lnTo>
                  <a:pt x="691" y="566"/>
                </a:lnTo>
                <a:lnTo>
                  <a:pt x="694" y="605"/>
                </a:lnTo>
                <a:lnTo>
                  <a:pt x="630" y="777"/>
                </a:lnTo>
                <a:lnTo>
                  <a:pt x="467" y="1019"/>
                </a:lnTo>
                <a:lnTo>
                  <a:pt x="446" y="1251"/>
                </a:lnTo>
                <a:lnTo>
                  <a:pt x="321" y="1236"/>
                </a:lnTo>
                <a:lnTo>
                  <a:pt x="299" y="1235"/>
                </a:lnTo>
                <a:lnTo>
                  <a:pt x="266" y="1230"/>
                </a:lnTo>
                <a:lnTo>
                  <a:pt x="255" y="1119"/>
                </a:lnTo>
                <a:lnTo>
                  <a:pt x="175" y="971"/>
                </a:lnTo>
                <a:lnTo>
                  <a:pt x="0" y="912"/>
                </a:lnTo>
                <a:lnTo>
                  <a:pt x="23" y="842"/>
                </a:lnTo>
                <a:lnTo>
                  <a:pt x="25" y="836"/>
                </a:lnTo>
                <a:lnTo>
                  <a:pt x="144" y="458"/>
                </a:lnTo>
                <a:lnTo>
                  <a:pt x="313" y="414"/>
                </a:lnTo>
                <a:lnTo>
                  <a:pt x="349" y="287"/>
                </a:lnTo>
                <a:lnTo>
                  <a:pt x="323" y="12"/>
                </a:lnTo>
                <a:close/>
              </a:path>
            </a:pathLst>
          </a:custGeom>
          <a:solidFill>
            <a:srgbClr val="FF6600"/>
          </a:solidFill>
          <a:ln w="12700" cap="flat" cmpd="sng">
            <a:solidFill>
              <a:schemeClr val="tx1"/>
            </a:solidFill>
            <a:prstDash val="solid"/>
            <a:round/>
            <a:headEnd type="none" w="med" len="med"/>
            <a:tailEnd type="none" w="med" len="med"/>
          </a:ln>
          <a:effectLst/>
        </p:spPr>
        <p:txBody>
          <a:bodyPr/>
          <a:lstStyle/>
          <a:p>
            <a:endParaRPr lang="en-US" dirty="0"/>
          </a:p>
        </p:txBody>
      </p:sp>
      <p:sp>
        <p:nvSpPr>
          <p:cNvPr id="150" name="Freeform 138"/>
          <p:cNvSpPr>
            <a:spLocks noChangeAspect="1"/>
          </p:cNvSpPr>
          <p:nvPr/>
        </p:nvSpPr>
        <p:spPr bwMode="auto">
          <a:xfrm>
            <a:off x="4481768" y="3477450"/>
            <a:ext cx="18771" cy="17376"/>
          </a:xfrm>
          <a:custGeom>
            <a:avLst/>
            <a:gdLst/>
            <a:ahLst/>
            <a:cxnLst>
              <a:cxn ang="0">
                <a:pos x="18" y="27"/>
              </a:cxn>
              <a:cxn ang="0">
                <a:pos x="1" y="9"/>
              </a:cxn>
              <a:cxn ang="0">
                <a:pos x="0" y="0"/>
              </a:cxn>
              <a:cxn ang="0">
                <a:pos x="18" y="27"/>
              </a:cxn>
            </a:cxnLst>
            <a:rect l="0" t="0" r="r" b="b"/>
            <a:pathLst>
              <a:path w="18" h="27">
                <a:moveTo>
                  <a:pt x="18" y="27"/>
                </a:moveTo>
                <a:lnTo>
                  <a:pt x="1" y="9"/>
                </a:lnTo>
                <a:lnTo>
                  <a:pt x="0" y="0"/>
                </a:lnTo>
                <a:lnTo>
                  <a:pt x="18" y="27"/>
                </a:lnTo>
                <a:close/>
              </a:path>
            </a:pathLst>
          </a:custGeom>
          <a:solidFill>
            <a:srgbClr val="FFFF00">
              <a:alpha val="50000"/>
            </a:srgbClr>
          </a:solidFill>
          <a:ln w="12700">
            <a:solidFill>
              <a:schemeClr val="tx1"/>
            </a:solidFill>
            <a:prstDash val="solid"/>
            <a:round/>
            <a:headEnd/>
            <a:tailEnd/>
          </a:ln>
        </p:spPr>
        <p:txBody>
          <a:bodyPr/>
          <a:lstStyle/>
          <a:p>
            <a:endParaRPr lang="en-US" dirty="0"/>
          </a:p>
        </p:txBody>
      </p:sp>
      <p:sp>
        <p:nvSpPr>
          <p:cNvPr id="151" name="Freeform 139"/>
          <p:cNvSpPr>
            <a:spLocks noChangeAspect="1"/>
          </p:cNvSpPr>
          <p:nvPr/>
        </p:nvSpPr>
        <p:spPr bwMode="auto">
          <a:xfrm>
            <a:off x="3488464" y="3807600"/>
            <a:ext cx="101677" cy="234580"/>
          </a:xfrm>
          <a:custGeom>
            <a:avLst/>
            <a:gdLst/>
            <a:ahLst/>
            <a:cxnLst>
              <a:cxn ang="0">
                <a:pos x="0" y="373"/>
              </a:cxn>
              <a:cxn ang="0">
                <a:pos x="86" y="97"/>
              </a:cxn>
              <a:cxn ang="0">
                <a:pos x="99" y="0"/>
              </a:cxn>
              <a:cxn ang="0">
                <a:pos x="0" y="373"/>
              </a:cxn>
            </a:cxnLst>
            <a:rect l="0" t="0" r="r" b="b"/>
            <a:pathLst>
              <a:path w="99" h="373">
                <a:moveTo>
                  <a:pt x="0" y="373"/>
                </a:moveTo>
                <a:lnTo>
                  <a:pt x="86" y="97"/>
                </a:lnTo>
                <a:lnTo>
                  <a:pt x="99" y="0"/>
                </a:lnTo>
                <a:lnTo>
                  <a:pt x="0" y="373"/>
                </a:lnTo>
                <a:close/>
              </a:path>
            </a:pathLst>
          </a:custGeom>
          <a:solidFill>
            <a:srgbClr val="006666"/>
          </a:solidFill>
          <a:ln w="12700">
            <a:solidFill>
              <a:schemeClr val="tx1"/>
            </a:solidFill>
            <a:prstDash val="solid"/>
            <a:round/>
            <a:headEnd/>
            <a:tailEnd/>
          </a:ln>
        </p:spPr>
        <p:txBody>
          <a:bodyPr/>
          <a:lstStyle/>
          <a:p>
            <a:endParaRPr lang="en-US" dirty="0"/>
          </a:p>
        </p:txBody>
      </p:sp>
      <p:sp>
        <p:nvSpPr>
          <p:cNvPr id="152" name="Freeform 140"/>
          <p:cNvSpPr>
            <a:spLocks noChangeAspect="1"/>
          </p:cNvSpPr>
          <p:nvPr/>
        </p:nvSpPr>
        <p:spPr bwMode="auto">
          <a:xfrm>
            <a:off x="3755952" y="3600532"/>
            <a:ext cx="6257" cy="86881"/>
          </a:xfrm>
          <a:custGeom>
            <a:avLst/>
            <a:gdLst/>
            <a:ahLst/>
            <a:cxnLst>
              <a:cxn ang="0">
                <a:pos x="0" y="0"/>
              </a:cxn>
              <a:cxn ang="0">
                <a:pos x="6" y="65"/>
              </a:cxn>
              <a:cxn ang="0">
                <a:pos x="0" y="137"/>
              </a:cxn>
              <a:cxn ang="0">
                <a:pos x="0" y="0"/>
              </a:cxn>
            </a:cxnLst>
            <a:rect l="0" t="0" r="r" b="b"/>
            <a:pathLst>
              <a:path w="6" h="137">
                <a:moveTo>
                  <a:pt x="0" y="0"/>
                </a:moveTo>
                <a:lnTo>
                  <a:pt x="6" y="65"/>
                </a:lnTo>
                <a:lnTo>
                  <a:pt x="0" y="137"/>
                </a:lnTo>
                <a:lnTo>
                  <a:pt x="0" y="0"/>
                </a:lnTo>
                <a:close/>
              </a:path>
            </a:pathLst>
          </a:custGeom>
          <a:solidFill>
            <a:srgbClr val="006666">
              <a:alpha val="50000"/>
            </a:srgbClr>
          </a:solidFill>
          <a:ln w="12700">
            <a:solidFill>
              <a:schemeClr val="tx1"/>
            </a:solidFill>
            <a:prstDash val="solid"/>
            <a:round/>
            <a:headEnd/>
            <a:tailEnd/>
          </a:ln>
        </p:spPr>
        <p:txBody>
          <a:bodyPr/>
          <a:lstStyle/>
          <a:p>
            <a:endParaRPr lang="en-US" dirty="0"/>
          </a:p>
        </p:txBody>
      </p:sp>
      <p:sp>
        <p:nvSpPr>
          <p:cNvPr id="153" name="Freeform 141"/>
          <p:cNvSpPr>
            <a:spLocks noChangeAspect="1"/>
          </p:cNvSpPr>
          <p:nvPr/>
        </p:nvSpPr>
        <p:spPr bwMode="auto">
          <a:xfrm>
            <a:off x="3396173" y="3804704"/>
            <a:ext cx="625703" cy="679123"/>
          </a:xfrm>
          <a:custGeom>
            <a:avLst/>
            <a:gdLst/>
            <a:ahLst/>
            <a:cxnLst>
              <a:cxn ang="0">
                <a:pos x="218" y="0"/>
              </a:cxn>
              <a:cxn ang="0">
                <a:pos x="190" y="5"/>
              </a:cxn>
              <a:cxn ang="0">
                <a:pos x="177" y="102"/>
              </a:cxn>
              <a:cxn ang="0">
                <a:pos x="91" y="378"/>
              </a:cxn>
              <a:cxn ang="0">
                <a:pos x="26" y="450"/>
              </a:cxn>
              <a:cxn ang="0">
                <a:pos x="0" y="561"/>
              </a:cxn>
              <a:cxn ang="0">
                <a:pos x="64" y="866"/>
              </a:cxn>
              <a:cxn ang="0">
                <a:pos x="45" y="851"/>
              </a:cxn>
              <a:cxn ang="0">
                <a:pos x="43" y="945"/>
              </a:cxn>
              <a:cxn ang="0">
                <a:pos x="61" y="993"/>
              </a:cxn>
              <a:cxn ang="0">
                <a:pos x="99" y="1067"/>
              </a:cxn>
              <a:cxn ang="0">
                <a:pos x="208" y="944"/>
              </a:cxn>
              <a:cxn ang="0">
                <a:pos x="211" y="977"/>
              </a:cxn>
              <a:cxn ang="0">
                <a:pos x="353" y="1079"/>
              </a:cxn>
              <a:cxn ang="0">
                <a:pos x="470" y="1002"/>
              </a:cxn>
              <a:cxn ang="0">
                <a:pos x="493" y="932"/>
              </a:cxn>
              <a:cxn ang="0">
                <a:pos x="495" y="926"/>
              </a:cxn>
              <a:cxn ang="0">
                <a:pos x="614" y="548"/>
              </a:cxn>
              <a:cxn ang="0">
                <a:pos x="510" y="378"/>
              </a:cxn>
              <a:cxn ang="0">
                <a:pos x="290" y="102"/>
              </a:cxn>
              <a:cxn ang="0">
                <a:pos x="218" y="0"/>
              </a:cxn>
            </a:cxnLst>
            <a:rect l="0" t="0" r="r" b="b"/>
            <a:pathLst>
              <a:path w="614" h="1079">
                <a:moveTo>
                  <a:pt x="218" y="0"/>
                </a:moveTo>
                <a:lnTo>
                  <a:pt x="190" y="5"/>
                </a:lnTo>
                <a:lnTo>
                  <a:pt x="177" y="102"/>
                </a:lnTo>
                <a:lnTo>
                  <a:pt x="91" y="378"/>
                </a:lnTo>
                <a:lnTo>
                  <a:pt x="26" y="450"/>
                </a:lnTo>
                <a:lnTo>
                  <a:pt x="0" y="561"/>
                </a:lnTo>
                <a:lnTo>
                  <a:pt x="64" y="866"/>
                </a:lnTo>
                <a:lnTo>
                  <a:pt x="45" y="851"/>
                </a:lnTo>
                <a:lnTo>
                  <a:pt x="43" y="945"/>
                </a:lnTo>
                <a:lnTo>
                  <a:pt x="61" y="993"/>
                </a:lnTo>
                <a:lnTo>
                  <a:pt x="99" y="1067"/>
                </a:lnTo>
                <a:lnTo>
                  <a:pt x="208" y="944"/>
                </a:lnTo>
                <a:lnTo>
                  <a:pt x="211" y="977"/>
                </a:lnTo>
                <a:lnTo>
                  <a:pt x="353" y="1079"/>
                </a:lnTo>
                <a:lnTo>
                  <a:pt x="470" y="1002"/>
                </a:lnTo>
                <a:lnTo>
                  <a:pt x="493" y="932"/>
                </a:lnTo>
                <a:lnTo>
                  <a:pt x="495" y="926"/>
                </a:lnTo>
                <a:lnTo>
                  <a:pt x="614" y="548"/>
                </a:lnTo>
                <a:lnTo>
                  <a:pt x="510" y="378"/>
                </a:lnTo>
                <a:lnTo>
                  <a:pt x="290" y="102"/>
                </a:lnTo>
                <a:lnTo>
                  <a:pt x="218" y="0"/>
                </a:lnTo>
                <a:close/>
              </a:path>
            </a:pathLst>
          </a:custGeom>
          <a:solidFill>
            <a:srgbClr val="FF6600"/>
          </a:solidFill>
          <a:ln w="12700">
            <a:solidFill>
              <a:schemeClr val="tx1"/>
            </a:solidFill>
            <a:prstDash val="solid"/>
            <a:round/>
            <a:headEnd/>
            <a:tailEnd/>
          </a:ln>
        </p:spPr>
        <p:txBody>
          <a:bodyPr/>
          <a:lstStyle/>
          <a:p>
            <a:endParaRPr lang="en-US" dirty="0"/>
          </a:p>
        </p:txBody>
      </p:sp>
      <p:sp>
        <p:nvSpPr>
          <p:cNvPr id="154" name="Freeform 142"/>
          <p:cNvSpPr>
            <a:spLocks noChangeAspect="1"/>
          </p:cNvSpPr>
          <p:nvPr/>
        </p:nvSpPr>
        <p:spPr bwMode="auto">
          <a:xfrm>
            <a:off x="4772720" y="4243455"/>
            <a:ext cx="585032" cy="444543"/>
          </a:xfrm>
          <a:custGeom>
            <a:avLst/>
            <a:gdLst/>
            <a:ahLst/>
            <a:cxnLst>
              <a:cxn ang="0">
                <a:pos x="562" y="410"/>
              </a:cxn>
              <a:cxn ang="0">
                <a:pos x="565" y="353"/>
              </a:cxn>
              <a:cxn ang="0">
                <a:pos x="573" y="233"/>
              </a:cxn>
              <a:cxn ang="0">
                <a:pos x="573" y="219"/>
              </a:cxn>
              <a:cxn ang="0">
                <a:pos x="308" y="221"/>
              </a:cxn>
              <a:cxn ang="0">
                <a:pos x="243" y="179"/>
              </a:cxn>
              <a:cxn ang="0">
                <a:pos x="140" y="0"/>
              </a:cxn>
              <a:cxn ang="0">
                <a:pos x="83" y="99"/>
              </a:cxn>
              <a:cxn ang="0">
                <a:pos x="45" y="225"/>
              </a:cxn>
              <a:cxn ang="0">
                <a:pos x="0" y="390"/>
              </a:cxn>
              <a:cxn ang="0">
                <a:pos x="25" y="410"/>
              </a:cxn>
              <a:cxn ang="0">
                <a:pos x="45" y="510"/>
              </a:cxn>
              <a:cxn ang="0">
                <a:pos x="55" y="528"/>
              </a:cxn>
              <a:cxn ang="0">
                <a:pos x="60" y="558"/>
              </a:cxn>
              <a:cxn ang="0">
                <a:pos x="64" y="587"/>
              </a:cxn>
              <a:cxn ang="0">
                <a:pos x="317" y="686"/>
              </a:cxn>
              <a:cxn ang="0">
                <a:pos x="463" y="626"/>
              </a:cxn>
              <a:cxn ang="0">
                <a:pos x="522" y="701"/>
              </a:cxn>
              <a:cxn ang="0">
                <a:pos x="556" y="705"/>
              </a:cxn>
              <a:cxn ang="0">
                <a:pos x="558" y="510"/>
              </a:cxn>
              <a:cxn ang="0">
                <a:pos x="562" y="410"/>
              </a:cxn>
            </a:cxnLst>
            <a:rect l="0" t="0" r="r" b="b"/>
            <a:pathLst>
              <a:path w="573" h="705">
                <a:moveTo>
                  <a:pt x="562" y="410"/>
                </a:moveTo>
                <a:lnTo>
                  <a:pt x="565" y="353"/>
                </a:lnTo>
                <a:lnTo>
                  <a:pt x="573" y="233"/>
                </a:lnTo>
                <a:lnTo>
                  <a:pt x="573" y="219"/>
                </a:lnTo>
                <a:lnTo>
                  <a:pt x="308" y="221"/>
                </a:lnTo>
                <a:lnTo>
                  <a:pt x="243" y="179"/>
                </a:lnTo>
                <a:lnTo>
                  <a:pt x="140" y="0"/>
                </a:lnTo>
                <a:lnTo>
                  <a:pt x="83" y="99"/>
                </a:lnTo>
                <a:lnTo>
                  <a:pt x="45" y="225"/>
                </a:lnTo>
                <a:lnTo>
                  <a:pt x="0" y="390"/>
                </a:lnTo>
                <a:lnTo>
                  <a:pt x="25" y="410"/>
                </a:lnTo>
                <a:lnTo>
                  <a:pt x="45" y="510"/>
                </a:lnTo>
                <a:lnTo>
                  <a:pt x="55" y="528"/>
                </a:lnTo>
                <a:lnTo>
                  <a:pt x="60" y="558"/>
                </a:lnTo>
                <a:lnTo>
                  <a:pt x="64" y="587"/>
                </a:lnTo>
                <a:lnTo>
                  <a:pt x="317" y="686"/>
                </a:lnTo>
                <a:lnTo>
                  <a:pt x="463" y="626"/>
                </a:lnTo>
                <a:lnTo>
                  <a:pt x="522" y="701"/>
                </a:lnTo>
                <a:lnTo>
                  <a:pt x="556" y="705"/>
                </a:lnTo>
                <a:lnTo>
                  <a:pt x="558" y="510"/>
                </a:lnTo>
                <a:lnTo>
                  <a:pt x="562" y="410"/>
                </a:lnTo>
                <a:close/>
              </a:path>
            </a:pathLst>
          </a:custGeom>
          <a:solidFill>
            <a:srgbClr val="FF6600"/>
          </a:solidFill>
          <a:ln w="12700" cap="flat" cmpd="sng">
            <a:solidFill>
              <a:schemeClr val="tx1"/>
            </a:solidFill>
            <a:prstDash val="solid"/>
            <a:round/>
            <a:headEnd type="none" w="med" len="med"/>
            <a:tailEnd type="none" w="med" len="med"/>
          </a:ln>
          <a:effectLst/>
        </p:spPr>
        <p:txBody>
          <a:bodyPr/>
          <a:lstStyle/>
          <a:p>
            <a:endParaRPr lang="en-US" dirty="0"/>
          </a:p>
        </p:txBody>
      </p:sp>
      <p:sp>
        <p:nvSpPr>
          <p:cNvPr id="155" name="Freeform 143"/>
          <p:cNvSpPr>
            <a:spLocks noChangeAspect="1"/>
          </p:cNvSpPr>
          <p:nvPr/>
        </p:nvSpPr>
        <p:spPr bwMode="auto">
          <a:xfrm>
            <a:off x="4915067" y="3981363"/>
            <a:ext cx="461456" cy="402551"/>
          </a:xfrm>
          <a:custGeom>
            <a:avLst/>
            <a:gdLst/>
            <a:ahLst/>
            <a:cxnLst>
              <a:cxn ang="0">
                <a:pos x="452" y="374"/>
              </a:cxn>
              <a:cxn ang="0">
                <a:pos x="439" y="531"/>
              </a:cxn>
              <a:cxn ang="0">
                <a:pos x="433" y="636"/>
              </a:cxn>
              <a:cxn ang="0">
                <a:pos x="168" y="638"/>
              </a:cxn>
              <a:cxn ang="0">
                <a:pos x="103" y="596"/>
              </a:cxn>
              <a:cxn ang="0">
                <a:pos x="0" y="417"/>
              </a:cxn>
              <a:cxn ang="0">
                <a:pos x="177" y="158"/>
              </a:cxn>
              <a:cxn ang="0">
                <a:pos x="170" y="120"/>
              </a:cxn>
              <a:cxn ang="0">
                <a:pos x="239" y="96"/>
              </a:cxn>
              <a:cxn ang="0">
                <a:pos x="290" y="47"/>
              </a:cxn>
              <a:cxn ang="0">
                <a:pos x="322" y="0"/>
              </a:cxn>
              <a:cxn ang="0">
                <a:pos x="323" y="5"/>
              </a:cxn>
              <a:cxn ang="0">
                <a:pos x="435" y="69"/>
              </a:cxn>
              <a:cxn ang="0">
                <a:pos x="443" y="99"/>
              </a:cxn>
              <a:cxn ang="0">
                <a:pos x="452" y="374"/>
              </a:cxn>
            </a:cxnLst>
            <a:rect l="0" t="0" r="r" b="b"/>
            <a:pathLst>
              <a:path w="452" h="638">
                <a:moveTo>
                  <a:pt x="452" y="374"/>
                </a:moveTo>
                <a:lnTo>
                  <a:pt x="439" y="531"/>
                </a:lnTo>
                <a:lnTo>
                  <a:pt x="433" y="636"/>
                </a:lnTo>
                <a:lnTo>
                  <a:pt x="168" y="638"/>
                </a:lnTo>
                <a:lnTo>
                  <a:pt x="103" y="596"/>
                </a:lnTo>
                <a:lnTo>
                  <a:pt x="0" y="417"/>
                </a:lnTo>
                <a:lnTo>
                  <a:pt x="177" y="158"/>
                </a:lnTo>
                <a:lnTo>
                  <a:pt x="170" y="120"/>
                </a:lnTo>
                <a:lnTo>
                  <a:pt x="239" y="96"/>
                </a:lnTo>
                <a:lnTo>
                  <a:pt x="290" y="47"/>
                </a:lnTo>
                <a:lnTo>
                  <a:pt x="322" y="0"/>
                </a:lnTo>
                <a:lnTo>
                  <a:pt x="323" y="5"/>
                </a:lnTo>
                <a:lnTo>
                  <a:pt x="435" y="69"/>
                </a:lnTo>
                <a:lnTo>
                  <a:pt x="443" y="99"/>
                </a:lnTo>
                <a:lnTo>
                  <a:pt x="452" y="374"/>
                </a:lnTo>
                <a:close/>
              </a:path>
            </a:pathLst>
          </a:custGeom>
          <a:solidFill>
            <a:srgbClr val="FFFF00"/>
          </a:solidFill>
          <a:ln w="12700" cap="flat" cmpd="sng">
            <a:solidFill>
              <a:schemeClr val="tx1"/>
            </a:solidFill>
            <a:prstDash val="solid"/>
            <a:round/>
            <a:headEnd type="none" w="med" len="med"/>
            <a:tailEnd type="none" w="med" len="med"/>
          </a:ln>
          <a:effectLst/>
        </p:spPr>
        <p:txBody>
          <a:bodyPr/>
          <a:lstStyle/>
          <a:p>
            <a:endParaRPr lang="en-US" dirty="0"/>
          </a:p>
        </p:txBody>
      </p:sp>
      <p:sp>
        <p:nvSpPr>
          <p:cNvPr id="156" name="Oval 144"/>
          <p:cNvSpPr>
            <a:spLocks noChangeArrowheads="1"/>
          </p:cNvSpPr>
          <p:nvPr/>
        </p:nvSpPr>
        <p:spPr bwMode="auto">
          <a:xfrm>
            <a:off x="7061228" y="5705960"/>
            <a:ext cx="75084" cy="69505"/>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157" name="Oval 145"/>
          <p:cNvSpPr>
            <a:spLocks noChangeArrowheads="1"/>
          </p:cNvSpPr>
          <p:nvPr/>
        </p:nvSpPr>
        <p:spPr bwMode="auto">
          <a:xfrm>
            <a:off x="6835975" y="5711752"/>
            <a:ext cx="75084" cy="69505"/>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158" name="Oval 146"/>
          <p:cNvSpPr>
            <a:spLocks noChangeArrowheads="1"/>
          </p:cNvSpPr>
          <p:nvPr/>
        </p:nvSpPr>
        <p:spPr bwMode="auto">
          <a:xfrm>
            <a:off x="6898545" y="5503236"/>
            <a:ext cx="75084" cy="69505"/>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159" name="Oval 147"/>
          <p:cNvSpPr>
            <a:spLocks noChangeArrowheads="1"/>
          </p:cNvSpPr>
          <p:nvPr/>
        </p:nvSpPr>
        <p:spPr bwMode="auto">
          <a:xfrm>
            <a:off x="7349051" y="5553917"/>
            <a:ext cx="79777" cy="82537"/>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160" name="Oval 148"/>
          <p:cNvSpPr>
            <a:spLocks noChangeArrowheads="1"/>
          </p:cNvSpPr>
          <p:nvPr/>
        </p:nvSpPr>
        <p:spPr bwMode="auto">
          <a:xfrm>
            <a:off x="7499220" y="4871898"/>
            <a:ext cx="75084" cy="69505"/>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161" name="Oval 149"/>
          <p:cNvSpPr>
            <a:spLocks noChangeArrowheads="1"/>
          </p:cNvSpPr>
          <p:nvPr/>
        </p:nvSpPr>
        <p:spPr bwMode="auto">
          <a:xfrm>
            <a:off x="7273967" y="4593877"/>
            <a:ext cx="75084" cy="69505"/>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162" name="Oval 150"/>
          <p:cNvSpPr>
            <a:spLocks noChangeArrowheads="1"/>
          </p:cNvSpPr>
          <p:nvPr/>
        </p:nvSpPr>
        <p:spPr bwMode="auto">
          <a:xfrm>
            <a:off x="7799557" y="4732887"/>
            <a:ext cx="75084" cy="69505"/>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163" name="Oval 151"/>
          <p:cNvSpPr>
            <a:spLocks noChangeArrowheads="1"/>
          </p:cNvSpPr>
          <p:nvPr/>
        </p:nvSpPr>
        <p:spPr bwMode="auto">
          <a:xfrm>
            <a:off x="7874642" y="5149918"/>
            <a:ext cx="75084" cy="69505"/>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164" name="Oval 152"/>
          <p:cNvSpPr>
            <a:spLocks noChangeArrowheads="1"/>
          </p:cNvSpPr>
          <p:nvPr/>
        </p:nvSpPr>
        <p:spPr bwMode="auto">
          <a:xfrm>
            <a:off x="7574304" y="4941403"/>
            <a:ext cx="79777" cy="69505"/>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165" name="Oval 153"/>
          <p:cNvSpPr>
            <a:spLocks noChangeArrowheads="1"/>
          </p:cNvSpPr>
          <p:nvPr/>
        </p:nvSpPr>
        <p:spPr bwMode="auto">
          <a:xfrm>
            <a:off x="8024810" y="4037836"/>
            <a:ext cx="75084" cy="69505"/>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166" name="Oval 154"/>
          <p:cNvSpPr>
            <a:spLocks noChangeArrowheads="1"/>
          </p:cNvSpPr>
          <p:nvPr/>
        </p:nvSpPr>
        <p:spPr bwMode="auto">
          <a:xfrm>
            <a:off x="8775654" y="4524372"/>
            <a:ext cx="75084" cy="69505"/>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167" name="Oval 155"/>
          <p:cNvSpPr>
            <a:spLocks noChangeArrowheads="1"/>
          </p:cNvSpPr>
          <p:nvPr/>
        </p:nvSpPr>
        <p:spPr bwMode="auto">
          <a:xfrm>
            <a:off x="7949726" y="4385362"/>
            <a:ext cx="75084" cy="69505"/>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168" name="Oval 156"/>
          <p:cNvSpPr>
            <a:spLocks noChangeArrowheads="1"/>
          </p:cNvSpPr>
          <p:nvPr/>
        </p:nvSpPr>
        <p:spPr bwMode="auto">
          <a:xfrm>
            <a:off x="7813636" y="3112548"/>
            <a:ext cx="75084" cy="69505"/>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169" name="Oval 157"/>
          <p:cNvSpPr>
            <a:spLocks noChangeArrowheads="1"/>
          </p:cNvSpPr>
          <p:nvPr/>
        </p:nvSpPr>
        <p:spPr bwMode="auto">
          <a:xfrm>
            <a:off x="7949726" y="3064763"/>
            <a:ext cx="75084" cy="69505"/>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170" name="Oval 158"/>
          <p:cNvSpPr>
            <a:spLocks noChangeArrowheads="1"/>
          </p:cNvSpPr>
          <p:nvPr/>
        </p:nvSpPr>
        <p:spPr bwMode="auto">
          <a:xfrm>
            <a:off x="7874642" y="3203774"/>
            <a:ext cx="75084" cy="69505"/>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171" name="Oval 159"/>
          <p:cNvSpPr>
            <a:spLocks noChangeArrowheads="1"/>
          </p:cNvSpPr>
          <p:nvPr/>
        </p:nvSpPr>
        <p:spPr bwMode="auto">
          <a:xfrm>
            <a:off x="1126436" y="5204943"/>
            <a:ext cx="75084" cy="69505"/>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172" name="Oval 160"/>
          <p:cNvSpPr>
            <a:spLocks noChangeArrowheads="1"/>
          </p:cNvSpPr>
          <p:nvPr/>
        </p:nvSpPr>
        <p:spPr bwMode="auto">
          <a:xfrm>
            <a:off x="1037273" y="5080413"/>
            <a:ext cx="79777" cy="82537"/>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173" name="Oval 161"/>
          <p:cNvSpPr>
            <a:spLocks noChangeArrowheads="1"/>
          </p:cNvSpPr>
          <p:nvPr/>
        </p:nvSpPr>
        <p:spPr bwMode="auto">
          <a:xfrm>
            <a:off x="2238623" y="4094309"/>
            <a:ext cx="79777" cy="82537"/>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174" name="Oval 162"/>
          <p:cNvSpPr>
            <a:spLocks noChangeArrowheads="1"/>
          </p:cNvSpPr>
          <p:nvPr/>
        </p:nvSpPr>
        <p:spPr bwMode="auto">
          <a:xfrm>
            <a:off x="2393484" y="5692927"/>
            <a:ext cx="79777" cy="82537"/>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175" name="Oval 163"/>
          <p:cNvSpPr>
            <a:spLocks noChangeArrowheads="1"/>
          </p:cNvSpPr>
          <p:nvPr/>
        </p:nvSpPr>
        <p:spPr bwMode="auto">
          <a:xfrm>
            <a:off x="2393484" y="5497444"/>
            <a:ext cx="79777" cy="82537"/>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176" name="Oval 164"/>
          <p:cNvSpPr>
            <a:spLocks noChangeArrowheads="1"/>
          </p:cNvSpPr>
          <p:nvPr/>
        </p:nvSpPr>
        <p:spPr bwMode="auto">
          <a:xfrm>
            <a:off x="2318400" y="4766192"/>
            <a:ext cx="75084" cy="69505"/>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177" name="Oval 165"/>
          <p:cNvSpPr>
            <a:spLocks noChangeArrowheads="1"/>
          </p:cNvSpPr>
          <p:nvPr/>
        </p:nvSpPr>
        <p:spPr bwMode="auto">
          <a:xfrm>
            <a:off x="2468569" y="4871898"/>
            <a:ext cx="75084" cy="69505"/>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178" name="Oval 166"/>
          <p:cNvSpPr>
            <a:spLocks noChangeArrowheads="1"/>
          </p:cNvSpPr>
          <p:nvPr/>
        </p:nvSpPr>
        <p:spPr bwMode="auto">
          <a:xfrm>
            <a:off x="2393484" y="4802393"/>
            <a:ext cx="79777" cy="82537"/>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179" name="Oval 167"/>
          <p:cNvSpPr>
            <a:spLocks noChangeArrowheads="1"/>
          </p:cNvSpPr>
          <p:nvPr/>
        </p:nvSpPr>
        <p:spPr bwMode="auto">
          <a:xfrm>
            <a:off x="2843990" y="4107341"/>
            <a:ext cx="86034" cy="82537"/>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180" name="Oval 168"/>
          <p:cNvSpPr>
            <a:spLocks noChangeArrowheads="1"/>
          </p:cNvSpPr>
          <p:nvPr/>
        </p:nvSpPr>
        <p:spPr bwMode="auto">
          <a:xfrm>
            <a:off x="2757956" y="4134853"/>
            <a:ext cx="86034" cy="82537"/>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181" name="Oval 169"/>
          <p:cNvSpPr>
            <a:spLocks noChangeArrowheads="1"/>
          </p:cNvSpPr>
          <p:nvPr/>
        </p:nvSpPr>
        <p:spPr bwMode="auto">
          <a:xfrm>
            <a:off x="3820087" y="5259968"/>
            <a:ext cx="75084" cy="69505"/>
          </a:xfrm>
          <a:prstGeom prst="ellipse">
            <a:avLst/>
          </a:prstGeom>
          <a:solidFill>
            <a:srgbClr val="000000"/>
          </a:solidFill>
          <a:ln w="9525">
            <a:solidFill>
              <a:schemeClr val="tx1"/>
            </a:solidFill>
            <a:round/>
            <a:headEnd/>
            <a:tailEnd/>
          </a:ln>
          <a:effectLst/>
        </p:spPr>
        <p:txBody>
          <a:bodyPr wrap="none" anchor="ctr"/>
          <a:lstStyle/>
          <a:p>
            <a:endParaRPr lang="en-US" dirty="0"/>
          </a:p>
        </p:txBody>
      </p:sp>
      <p:sp>
        <p:nvSpPr>
          <p:cNvPr id="182" name="Oval 170"/>
          <p:cNvSpPr>
            <a:spLocks noChangeArrowheads="1"/>
          </p:cNvSpPr>
          <p:nvPr/>
        </p:nvSpPr>
        <p:spPr bwMode="auto">
          <a:xfrm>
            <a:off x="4120424" y="5329473"/>
            <a:ext cx="75084" cy="69505"/>
          </a:xfrm>
          <a:prstGeom prst="ellipse">
            <a:avLst/>
          </a:prstGeom>
          <a:solidFill>
            <a:srgbClr val="000000"/>
          </a:solidFill>
          <a:ln w="9525">
            <a:solidFill>
              <a:schemeClr val="tx1"/>
            </a:solidFill>
            <a:round/>
            <a:headEnd/>
            <a:tailEnd/>
          </a:ln>
          <a:effectLst/>
        </p:spPr>
        <p:txBody>
          <a:bodyPr wrap="none" anchor="ctr"/>
          <a:lstStyle/>
          <a:p>
            <a:endParaRPr lang="en-US" dirty="0"/>
          </a:p>
        </p:txBody>
      </p:sp>
      <p:sp>
        <p:nvSpPr>
          <p:cNvPr id="183" name="Oval 171"/>
          <p:cNvSpPr>
            <a:spLocks noChangeArrowheads="1"/>
          </p:cNvSpPr>
          <p:nvPr/>
        </p:nvSpPr>
        <p:spPr bwMode="auto">
          <a:xfrm>
            <a:off x="4195509" y="5259968"/>
            <a:ext cx="75084" cy="69505"/>
          </a:xfrm>
          <a:prstGeom prst="ellipse">
            <a:avLst/>
          </a:prstGeom>
          <a:solidFill>
            <a:srgbClr val="000000"/>
          </a:solidFill>
          <a:ln w="9525">
            <a:solidFill>
              <a:schemeClr val="tx1"/>
            </a:solidFill>
            <a:round/>
            <a:headEnd/>
            <a:tailEnd/>
          </a:ln>
          <a:effectLst/>
        </p:spPr>
        <p:txBody>
          <a:bodyPr wrap="none" anchor="ctr"/>
          <a:lstStyle/>
          <a:p>
            <a:endParaRPr lang="en-US" dirty="0"/>
          </a:p>
        </p:txBody>
      </p:sp>
      <p:sp>
        <p:nvSpPr>
          <p:cNvPr id="184" name="Oval 172"/>
          <p:cNvSpPr>
            <a:spLocks noChangeArrowheads="1"/>
          </p:cNvSpPr>
          <p:nvPr/>
        </p:nvSpPr>
        <p:spPr bwMode="auto">
          <a:xfrm>
            <a:off x="2914382" y="4246351"/>
            <a:ext cx="79777" cy="82537"/>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185" name="Oval 173"/>
          <p:cNvSpPr>
            <a:spLocks noChangeArrowheads="1"/>
          </p:cNvSpPr>
          <p:nvPr/>
        </p:nvSpPr>
        <p:spPr bwMode="auto">
          <a:xfrm>
            <a:off x="3740310" y="5358434"/>
            <a:ext cx="79777" cy="82537"/>
          </a:xfrm>
          <a:prstGeom prst="ellipse">
            <a:avLst/>
          </a:prstGeom>
          <a:solidFill>
            <a:srgbClr val="000000"/>
          </a:solidFill>
          <a:ln w="9525">
            <a:solidFill>
              <a:schemeClr val="tx1"/>
            </a:solidFill>
            <a:round/>
            <a:headEnd/>
            <a:tailEnd/>
          </a:ln>
          <a:effectLst/>
        </p:spPr>
        <p:txBody>
          <a:bodyPr wrap="none" anchor="ctr"/>
          <a:lstStyle/>
          <a:p>
            <a:endParaRPr lang="en-US" dirty="0"/>
          </a:p>
        </p:txBody>
      </p:sp>
      <p:sp>
        <p:nvSpPr>
          <p:cNvPr id="186" name="Oval 174"/>
          <p:cNvSpPr>
            <a:spLocks noChangeArrowheads="1"/>
          </p:cNvSpPr>
          <p:nvPr/>
        </p:nvSpPr>
        <p:spPr bwMode="auto">
          <a:xfrm>
            <a:off x="6297870" y="5190463"/>
            <a:ext cx="79777" cy="83985"/>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187" name="Oval 175"/>
          <p:cNvSpPr>
            <a:spLocks noChangeArrowheads="1"/>
          </p:cNvSpPr>
          <p:nvPr/>
        </p:nvSpPr>
        <p:spPr bwMode="auto">
          <a:xfrm>
            <a:off x="4380091" y="4289792"/>
            <a:ext cx="75084" cy="69505"/>
          </a:xfrm>
          <a:prstGeom prst="ellipse">
            <a:avLst/>
          </a:prstGeom>
          <a:solidFill>
            <a:srgbClr val="000000"/>
          </a:solidFill>
          <a:ln w="9525">
            <a:solidFill>
              <a:schemeClr val="tx1"/>
            </a:solidFill>
            <a:round/>
            <a:headEnd/>
            <a:tailEnd/>
          </a:ln>
          <a:effectLst/>
        </p:spPr>
        <p:txBody>
          <a:bodyPr wrap="none" anchor="ctr"/>
          <a:lstStyle/>
          <a:p>
            <a:endParaRPr lang="en-US" dirty="0"/>
          </a:p>
        </p:txBody>
      </p:sp>
      <p:sp>
        <p:nvSpPr>
          <p:cNvPr id="188" name="Oval 176"/>
          <p:cNvSpPr>
            <a:spLocks noChangeArrowheads="1"/>
          </p:cNvSpPr>
          <p:nvPr/>
        </p:nvSpPr>
        <p:spPr bwMode="auto">
          <a:xfrm>
            <a:off x="4270593" y="3898825"/>
            <a:ext cx="75084" cy="69505"/>
          </a:xfrm>
          <a:prstGeom prst="ellipse">
            <a:avLst/>
          </a:prstGeom>
          <a:solidFill>
            <a:srgbClr val="000000"/>
          </a:solidFill>
          <a:ln w="9525">
            <a:solidFill>
              <a:schemeClr val="tx1"/>
            </a:solidFill>
            <a:round/>
            <a:headEnd/>
            <a:tailEnd/>
          </a:ln>
          <a:effectLst/>
        </p:spPr>
        <p:txBody>
          <a:bodyPr wrap="none" anchor="ctr"/>
          <a:lstStyle/>
          <a:p>
            <a:endParaRPr lang="en-US" dirty="0"/>
          </a:p>
        </p:txBody>
      </p:sp>
      <p:sp>
        <p:nvSpPr>
          <p:cNvPr id="189" name="Oval 177"/>
          <p:cNvSpPr>
            <a:spLocks noChangeArrowheads="1"/>
          </p:cNvSpPr>
          <p:nvPr/>
        </p:nvSpPr>
        <p:spPr bwMode="auto">
          <a:xfrm>
            <a:off x="4265900" y="4315856"/>
            <a:ext cx="79777" cy="82537"/>
          </a:xfrm>
          <a:prstGeom prst="ellipse">
            <a:avLst/>
          </a:prstGeom>
          <a:solidFill>
            <a:srgbClr val="000000"/>
          </a:solidFill>
          <a:ln w="9525">
            <a:solidFill>
              <a:schemeClr val="tx1"/>
            </a:solidFill>
            <a:round/>
            <a:headEnd/>
            <a:tailEnd/>
          </a:ln>
          <a:effectLst/>
        </p:spPr>
        <p:txBody>
          <a:bodyPr wrap="none" anchor="ctr"/>
          <a:lstStyle/>
          <a:p>
            <a:endParaRPr lang="en-US" dirty="0"/>
          </a:p>
        </p:txBody>
      </p:sp>
      <p:sp>
        <p:nvSpPr>
          <p:cNvPr id="190" name="Oval 178"/>
          <p:cNvSpPr>
            <a:spLocks noChangeArrowheads="1"/>
          </p:cNvSpPr>
          <p:nvPr/>
        </p:nvSpPr>
        <p:spPr bwMode="auto">
          <a:xfrm>
            <a:off x="5842672" y="5288929"/>
            <a:ext cx="79777" cy="82537"/>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191" name="Freeform 179"/>
          <p:cNvSpPr>
            <a:spLocks noChangeAspect="1"/>
          </p:cNvSpPr>
          <p:nvPr/>
        </p:nvSpPr>
        <p:spPr bwMode="auto">
          <a:xfrm>
            <a:off x="4480203" y="3477450"/>
            <a:ext cx="18771" cy="17376"/>
          </a:xfrm>
          <a:custGeom>
            <a:avLst/>
            <a:gdLst/>
            <a:ahLst/>
            <a:cxnLst>
              <a:cxn ang="0">
                <a:pos x="18" y="27"/>
              </a:cxn>
              <a:cxn ang="0">
                <a:pos x="1" y="9"/>
              </a:cxn>
              <a:cxn ang="0">
                <a:pos x="0" y="0"/>
              </a:cxn>
              <a:cxn ang="0">
                <a:pos x="18" y="27"/>
              </a:cxn>
            </a:cxnLst>
            <a:rect l="0" t="0" r="r" b="b"/>
            <a:pathLst>
              <a:path w="18" h="27">
                <a:moveTo>
                  <a:pt x="18" y="27"/>
                </a:moveTo>
                <a:lnTo>
                  <a:pt x="1" y="9"/>
                </a:lnTo>
                <a:lnTo>
                  <a:pt x="0" y="0"/>
                </a:lnTo>
                <a:lnTo>
                  <a:pt x="18" y="27"/>
                </a:lnTo>
                <a:close/>
              </a:path>
            </a:pathLst>
          </a:custGeom>
          <a:solidFill>
            <a:schemeClr val="bg1">
              <a:alpha val="50000"/>
            </a:schemeClr>
          </a:solidFill>
          <a:ln w="12700">
            <a:solidFill>
              <a:schemeClr val="tx1"/>
            </a:solidFill>
            <a:prstDash val="solid"/>
            <a:round/>
            <a:headEnd/>
            <a:tailEnd/>
          </a:ln>
        </p:spPr>
        <p:txBody>
          <a:bodyPr/>
          <a:lstStyle/>
          <a:p>
            <a:endParaRPr lang="en-US" dirty="0"/>
          </a:p>
        </p:txBody>
      </p:sp>
      <p:sp>
        <p:nvSpPr>
          <p:cNvPr id="192" name="Oval 180"/>
          <p:cNvSpPr>
            <a:spLocks noChangeArrowheads="1"/>
          </p:cNvSpPr>
          <p:nvPr/>
        </p:nvSpPr>
        <p:spPr bwMode="auto">
          <a:xfrm>
            <a:off x="5021436" y="3551300"/>
            <a:ext cx="75084" cy="69505"/>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193" name="Oval 181"/>
          <p:cNvSpPr>
            <a:spLocks noChangeArrowheads="1"/>
          </p:cNvSpPr>
          <p:nvPr/>
        </p:nvSpPr>
        <p:spPr bwMode="auto">
          <a:xfrm>
            <a:off x="4444226" y="3539715"/>
            <a:ext cx="75084" cy="69505"/>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194" name="Oval 182"/>
          <p:cNvSpPr>
            <a:spLocks noChangeArrowheads="1"/>
          </p:cNvSpPr>
          <p:nvPr/>
        </p:nvSpPr>
        <p:spPr bwMode="auto">
          <a:xfrm>
            <a:off x="4570930" y="3412289"/>
            <a:ext cx="75084" cy="69505"/>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195" name="Oval 183"/>
          <p:cNvSpPr>
            <a:spLocks noChangeArrowheads="1"/>
          </p:cNvSpPr>
          <p:nvPr/>
        </p:nvSpPr>
        <p:spPr bwMode="auto">
          <a:xfrm>
            <a:off x="5021436" y="3551300"/>
            <a:ext cx="75084" cy="69505"/>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196" name="Oval 184"/>
          <p:cNvSpPr>
            <a:spLocks noChangeArrowheads="1"/>
          </p:cNvSpPr>
          <p:nvPr/>
        </p:nvSpPr>
        <p:spPr bwMode="auto">
          <a:xfrm>
            <a:off x="5096521" y="2925753"/>
            <a:ext cx="75084" cy="69505"/>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197" name="Oval 185"/>
          <p:cNvSpPr>
            <a:spLocks noChangeArrowheads="1"/>
          </p:cNvSpPr>
          <p:nvPr/>
        </p:nvSpPr>
        <p:spPr bwMode="auto">
          <a:xfrm>
            <a:off x="4570930" y="3551300"/>
            <a:ext cx="75084" cy="69505"/>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198" name="Oval 186"/>
          <p:cNvSpPr>
            <a:spLocks noChangeArrowheads="1"/>
          </p:cNvSpPr>
          <p:nvPr/>
        </p:nvSpPr>
        <p:spPr bwMode="auto">
          <a:xfrm>
            <a:off x="5778537" y="2578227"/>
            <a:ext cx="75084" cy="69505"/>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199" name="Oval 187"/>
          <p:cNvSpPr>
            <a:spLocks noChangeArrowheads="1"/>
          </p:cNvSpPr>
          <p:nvPr/>
        </p:nvSpPr>
        <p:spPr bwMode="auto">
          <a:xfrm>
            <a:off x="6003790" y="2578227"/>
            <a:ext cx="75084" cy="69505"/>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200" name="Oval 188"/>
          <p:cNvSpPr>
            <a:spLocks noChangeArrowheads="1"/>
          </p:cNvSpPr>
          <p:nvPr/>
        </p:nvSpPr>
        <p:spPr bwMode="auto">
          <a:xfrm>
            <a:off x="5847364" y="2369712"/>
            <a:ext cx="75084" cy="69505"/>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201" name="Oval 189"/>
          <p:cNvSpPr>
            <a:spLocks noChangeArrowheads="1"/>
          </p:cNvSpPr>
          <p:nvPr/>
        </p:nvSpPr>
        <p:spPr bwMode="auto">
          <a:xfrm>
            <a:off x="5622111" y="4317304"/>
            <a:ext cx="73520" cy="68057"/>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202" name="Oval 190"/>
          <p:cNvSpPr>
            <a:spLocks noChangeArrowheads="1"/>
          </p:cNvSpPr>
          <p:nvPr/>
        </p:nvSpPr>
        <p:spPr bwMode="auto">
          <a:xfrm>
            <a:off x="5947477" y="3759815"/>
            <a:ext cx="73520" cy="68057"/>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203" name="Oval 191"/>
          <p:cNvSpPr>
            <a:spLocks noChangeArrowheads="1"/>
          </p:cNvSpPr>
          <p:nvPr/>
        </p:nvSpPr>
        <p:spPr bwMode="auto">
          <a:xfrm>
            <a:off x="5471943" y="3830768"/>
            <a:ext cx="73520" cy="68057"/>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204" name="Oval 192"/>
          <p:cNvSpPr>
            <a:spLocks noChangeArrowheads="1"/>
          </p:cNvSpPr>
          <p:nvPr/>
        </p:nvSpPr>
        <p:spPr bwMode="auto">
          <a:xfrm>
            <a:off x="6072617" y="3759815"/>
            <a:ext cx="75084" cy="69505"/>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205" name="Oval 193"/>
          <p:cNvSpPr>
            <a:spLocks noChangeArrowheads="1"/>
          </p:cNvSpPr>
          <p:nvPr/>
        </p:nvSpPr>
        <p:spPr bwMode="auto">
          <a:xfrm>
            <a:off x="5997533" y="3620805"/>
            <a:ext cx="75084" cy="69505"/>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206" name="Oval 194"/>
          <p:cNvSpPr>
            <a:spLocks noChangeArrowheads="1"/>
          </p:cNvSpPr>
          <p:nvPr/>
        </p:nvSpPr>
        <p:spPr bwMode="auto">
          <a:xfrm>
            <a:off x="6299435" y="3830768"/>
            <a:ext cx="73520" cy="68057"/>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207" name="Oval 195"/>
          <p:cNvSpPr>
            <a:spLocks noChangeArrowheads="1"/>
          </p:cNvSpPr>
          <p:nvPr/>
        </p:nvSpPr>
        <p:spPr bwMode="auto">
          <a:xfrm>
            <a:off x="7198883" y="3481794"/>
            <a:ext cx="75084" cy="69505"/>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208" name="Oval 196"/>
          <p:cNvSpPr>
            <a:spLocks noChangeArrowheads="1"/>
          </p:cNvSpPr>
          <p:nvPr/>
        </p:nvSpPr>
        <p:spPr bwMode="auto">
          <a:xfrm>
            <a:off x="6147702" y="3134269"/>
            <a:ext cx="75084" cy="69505"/>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209" name="Oval 197"/>
          <p:cNvSpPr>
            <a:spLocks noChangeArrowheads="1"/>
          </p:cNvSpPr>
          <p:nvPr/>
        </p:nvSpPr>
        <p:spPr bwMode="auto">
          <a:xfrm>
            <a:off x="6898545" y="2995258"/>
            <a:ext cx="75084" cy="69505"/>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210" name="Oval 198"/>
          <p:cNvSpPr>
            <a:spLocks noChangeArrowheads="1"/>
          </p:cNvSpPr>
          <p:nvPr/>
        </p:nvSpPr>
        <p:spPr bwMode="auto">
          <a:xfrm>
            <a:off x="2243316" y="4871898"/>
            <a:ext cx="79777" cy="82537"/>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211" name="TextBox 210"/>
          <p:cNvSpPr txBox="1"/>
          <p:nvPr/>
        </p:nvSpPr>
        <p:spPr>
          <a:xfrm rot="10800000" flipV="1">
            <a:off x="942759" y="-52804"/>
            <a:ext cx="7258482" cy="1200329"/>
          </a:xfrm>
          <a:prstGeom prst="rect">
            <a:avLst/>
          </a:prstGeom>
          <a:noFill/>
          <a:ln>
            <a:noFill/>
          </a:ln>
        </p:spPr>
        <p:txBody>
          <a:bodyPr wrap="square" rtlCol="0">
            <a:spAutoFit/>
          </a:bodyPr>
          <a:lstStyle/>
          <a:p>
            <a:pPr algn="ctr"/>
            <a:r>
              <a:rPr lang="en-US" sz="2400" b="1" i="1" dirty="0" smtClean="0">
                <a:solidFill>
                  <a:schemeClr val="bg1"/>
                </a:solidFill>
                <a:latin typeface="Arial Narrow" pitchFamily="34" charset="0"/>
              </a:rPr>
              <a:t>The four regions were designed to be as contiguous as possible to the 16 college markets with sufficient sample sizes to identify regional differences.</a:t>
            </a:r>
            <a:endParaRPr lang="en-US" sz="2400" b="1" i="1" dirty="0">
              <a:solidFill>
                <a:schemeClr val="bg1"/>
              </a:solidFill>
              <a:latin typeface="Arial Narrow" pitchFamily="34" charset="0"/>
            </a:endParaRPr>
          </a:p>
        </p:txBody>
      </p:sp>
      <p:sp>
        <p:nvSpPr>
          <p:cNvPr id="212" name="TextBox 211"/>
          <p:cNvSpPr txBox="1"/>
          <p:nvPr/>
        </p:nvSpPr>
        <p:spPr>
          <a:xfrm rot="10800000" flipV="1">
            <a:off x="1230795" y="1182328"/>
            <a:ext cx="6624806" cy="923330"/>
          </a:xfrm>
          <a:prstGeom prst="rect">
            <a:avLst/>
          </a:prstGeom>
          <a:noFill/>
          <a:ln>
            <a:noFill/>
          </a:ln>
        </p:spPr>
        <p:txBody>
          <a:bodyPr wrap="square" rtlCol="0">
            <a:spAutoFit/>
          </a:bodyPr>
          <a:lstStyle/>
          <a:p>
            <a:pPr marL="347663" indent="-347663">
              <a:buClr>
                <a:schemeClr val="accent3">
                  <a:lumMod val="75000"/>
                </a:schemeClr>
              </a:buClr>
            </a:pPr>
            <a:r>
              <a:rPr lang="en-US" b="1" i="1" dirty="0" smtClean="0">
                <a:solidFill>
                  <a:schemeClr val="accent4">
                    <a:lumMod val="75000"/>
                  </a:schemeClr>
                </a:solidFill>
                <a:latin typeface="Arial Narrow" pitchFamily="34" charset="0"/>
              </a:rPr>
              <a:t>			Weighted for special sampling needs </a:t>
            </a:r>
          </a:p>
          <a:p>
            <a:pPr marL="347663" indent="-347663">
              <a:buClr>
                <a:schemeClr val="accent3">
                  <a:lumMod val="75000"/>
                </a:schemeClr>
              </a:buClr>
            </a:pPr>
            <a:endParaRPr lang="en-US" b="1" i="1" dirty="0" smtClean="0">
              <a:solidFill>
                <a:schemeClr val="accent4">
                  <a:lumMod val="75000"/>
                </a:schemeClr>
              </a:solidFill>
              <a:latin typeface="Arial Narrow" pitchFamily="34" charset="0"/>
            </a:endParaRPr>
          </a:p>
          <a:p>
            <a:pPr marL="347663" indent="-347663">
              <a:buClr>
                <a:schemeClr val="accent3">
                  <a:lumMod val="75000"/>
                </a:schemeClr>
              </a:buClr>
            </a:pPr>
            <a:r>
              <a:rPr lang="en-US" b="1" i="1" dirty="0" smtClean="0">
                <a:solidFill>
                  <a:schemeClr val="accent4">
                    <a:lumMod val="75000"/>
                  </a:schemeClr>
                </a:solidFill>
                <a:latin typeface="Arial Narrow" pitchFamily="34" charset="0"/>
              </a:rPr>
              <a:t>	West 		Central		Urban		East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rot="10800000" flipV="1">
            <a:off x="366690" y="131862"/>
            <a:ext cx="8410621" cy="830997"/>
          </a:xfrm>
          <a:prstGeom prst="rect">
            <a:avLst/>
          </a:prstGeom>
          <a:noFill/>
          <a:ln>
            <a:noFill/>
          </a:ln>
        </p:spPr>
        <p:txBody>
          <a:bodyPr wrap="square" rtlCol="0">
            <a:spAutoFit/>
          </a:bodyPr>
          <a:lstStyle/>
          <a:p>
            <a:pPr algn="ctr"/>
            <a:r>
              <a:rPr lang="en-US" sz="2400" b="1" i="1" dirty="0" smtClean="0">
                <a:solidFill>
                  <a:schemeClr val="bg1"/>
                </a:solidFill>
                <a:latin typeface="Arial Narrow" pitchFamily="34" charset="0"/>
              </a:rPr>
              <a:t>Teachers also encourage students across a wide range of academic abilities to consider KCTCS for their next educational step.</a:t>
            </a:r>
            <a:endParaRPr lang="en-US" sz="2400" b="1" i="1" dirty="0">
              <a:solidFill>
                <a:schemeClr val="bg1"/>
              </a:solidFill>
              <a:latin typeface="Arial Narrow" pitchFamily="34" charset="0"/>
            </a:endParaRPr>
          </a:p>
        </p:txBody>
      </p:sp>
      <p:sp>
        <p:nvSpPr>
          <p:cNvPr id="5" name="Text Box 10"/>
          <p:cNvSpPr txBox="1">
            <a:spLocks noChangeArrowheads="1"/>
          </p:cNvSpPr>
          <p:nvPr/>
        </p:nvSpPr>
        <p:spPr bwMode="auto">
          <a:xfrm>
            <a:off x="3535074" y="1239934"/>
            <a:ext cx="2880350" cy="369332"/>
          </a:xfrm>
          <a:prstGeom prst="rect">
            <a:avLst/>
          </a:prstGeom>
          <a:noFill/>
          <a:ln w="9525">
            <a:noFill/>
            <a:miter lim="800000"/>
            <a:headEnd/>
            <a:tailEnd/>
          </a:ln>
        </p:spPr>
        <p:txBody>
          <a:bodyPr wrap="square">
            <a:spAutoFit/>
          </a:bodyPr>
          <a:lstStyle/>
          <a:p>
            <a:pPr algn="ctr"/>
            <a:r>
              <a:rPr lang="en-US" dirty="0" smtClean="0">
                <a:solidFill>
                  <a:schemeClr val="accent3">
                    <a:lumMod val="75000"/>
                  </a:schemeClr>
                </a:solidFill>
                <a:latin typeface="Arial Narrow" pitchFamily="34" charset="0"/>
              </a:rPr>
              <a:t>Percent “Yes”</a:t>
            </a:r>
            <a:endParaRPr lang="en-US" sz="1600" dirty="0">
              <a:solidFill>
                <a:schemeClr val="accent3">
                  <a:lumMod val="75000"/>
                </a:schemeClr>
              </a:solidFill>
              <a:latin typeface="Arial Narrow" pitchFamily="34" charset="0"/>
            </a:endParaRPr>
          </a:p>
        </p:txBody>
      </p:sp>
      <p:graphicFrame>
        <p:nvGraphicFramePr>
          <p:cNvPr id="6" name="Chart 5"/>
          <p:cNvGraphicFramePr/>
          <p:nvPr/>
        </p:nvGraphicFramePr>
        <p:xfrm>
          <a:off x="366689" y="1758397"/>
          <a:ext cx="8143634" cy="466616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10"/>
          <p:cNvSpPr txBox="1">
            <a:spLocks noChangeArrowheads="1"/>
          </p:cNvSpPr>
          <p:nvPr/>
        </p:nvSpPr>
        <p:spPr bwMode="auto">
          <a:xfrm>
            <a:off x="2786183" y="4188927"/>
            <a:ext cx="1382568" cy="276999"/>
          </a:xfrm>
          <a:prstGeom prst="rect">
            <a:avLst/>
          </a:prstGeom>
          <a:noFill/>
          <a:ln w="9525">
            <a:noFill/>
            <a:miter lim="800000"/>
            <a:headEnd/>
            <a:tailEnd/>
          </a:ln>
        </p:spPr>
        <p:txBody>
          <a:bodyPr wrap="square">
            <a:spAutoFit/>
          </a:bodyPr>
          <a:lstStyle/>
          <a:p>
            <a:r>
              <a:rPr lang="en-US" sz="1200" dirty="0" smtClean="0">
                <a:solidFill>
                  <a:schemeClr val="accent3">
                    <a:lumMod val="75000"/>
                  </a:schemeClr>
                </a:solidFill>
                <a:latin typeface="Arial Narrow" pitchFamily="34" charset="0"/>
              </a:rPr>
              <a:t>Not asked in 2006</a:t>
            </a:r>
            <a:endParaRPr lang="en-US" sz="1100" dirty="0">
              <a:solidFill>
                <a:schemeClr val="accent3">
                  <a:lumMod val="75000"/>
                </a:schemeClr>
              </a:solidFill>
              <a:latin typeface="Arial Narrow" pitchFamily="34" charset="0"/>
            </a:endParaRPr>
          </a:p>
        </p:txBody>
      </p:sp>
      <p:sp>
        <p:nvSpPr>
          <p:cNvPr id="9" name="Oval 8"/>
          <p:cNvSpPr/>
          <p:nvPr/>
        </p:nvSpPr>
        <p:spPr>
          <a:xfrm>
            <a:off x="5493712" y="5214817"/>
            <a:ext cx="518463" cy="345642"/>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rot="10800000" flipV="1">
            <a:off x="5378498" y="5214817"/>
            <a:ext cx="806498" cy="307777"/>
          </a:xfrm>
          <a:prstGeom prst="rect">
            <a:avLst/>
          </a:prstGeom>
          <a:noFill/>
          <a:ln>
            <a:noFill/>
          </a:ln>
        </p:spPr>
        <p:txBody>
          <a:bodyPr wrap="square" rtlCol="0">
            <a:spAutoFit/>
          </a:bodyPr>
          <a:lstStyle/>
          <a:p>
            <a:pPr algn="ctr"/>
            <a:r>
              <a:rPr lang="en-US" sz="1400" b="1" dirty="0" smtClean="0">
                <a:solidFill>
                  <a:schemeClr val="accent3">
                    <a:lumMod val="75000"/>
                  </a:schemeClr>
                </a:solidFill>
                <a:latin typeface="Arial Narrow" pitchFamily="34" charset="0"/>
              </a:rPr>
              <a:t>-9</a:t>
            </a:r>
            <a:endParaRPr lang="en-US" sz="1400" b="1" dirty="0">
              <a:solidFill>
                <a:schemeClr val="accent3">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p:cNvSpPr txBox="1">
            <a:spLocks noChangeArrowheads="1"/>
          </p:cNvSpPr>
          <p:nvPr/>
        </p:nvSpPr>
        <p:spPr bwMode="auto">
          <a:xfrm>
            <a:off x="1115580" y="3083358"/>
            <a:ext cx="6855233" cy="646331"/>
          </a:xfrm>
          <a:prstGeom prst="rect">
            <a:avLst/>
          </a:prstGeom>
          <a:noFill/>
          <a:ln w="9525">
            <a:noFill/>
            <a:miter lim="800000"/>
            <a:headEnd/>
            <a:tailEnd/>
          </a:ln>
        </p:spPr>
        <p:txBody>
          <a:bodyPr wrap="square">
            <a:spAutoFit/>
          </a:bodyPr>
          <a:lstStyle/>
          <a:p>
            <a:pPr algn="ctr"/>
            <a:r>
              <a:rPr lang="en-US" sz="3600" b="1" i="1" dirty="0" smtClean="0">
                <a:solidFill>
                  <a:schemeClr val="accent3">
                    <a:lumMod val="75000"/>
                  </a:schemeClr>
                </a:solidFill>
                <a:latin typeface="Arial Narrow" pitchFamily="34" charset="0"/>
              </a:rPr>
              <a:t>Conclusions &amp; Recommendations</a:t>
            </a:r>
            <a:endParaRPr lang="en-US" sz="3200" b="1" i="1" dirty="0">
              <a:solidFill>
                <a:schemeClr val="accent3">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0800000" flipV="1">
            <a:off x="309080" y="316528"/>
            <a:ext cx="8525837" cy="461665"/>
          </a:xfrm>
          <a:prstGeom prst="rect">
            <a:avLst/>
          </a:prstGeom>
          <a:noFill/>
          <a:ln>
            <a:noFill/>
          </a:ln>
        </p:spPr>
        <p:txBody>
          <a:bodyPr wrap="square" rtlCol="0">
            <a:spAutoFit/>
          </a:bodyPr>
          <a:lstStyle/>
          <a:p>
            <a:pPr algn="ctr"/>
            <a:r>
              <a:rPr lang="en-US" sz="2400" b="1" i="1" dirty="0" smtClean="0">
                <a:solidFill>
                  <a:schemeClr val="bg1"/>
                </a:solidFill>
                <a:latin typeface="Arial Narrow" pitchFamily="34" charset="0"/>
              </a:rPr>
              <a:t>Conclusions &amp; Recommendations</a:t>
            </a:r>
            <a:endParaRPr lang="en-US" sz="2400" b="1" i="1" dirty="0">
              <a:solidFill>
                <a:schemeClr val="bg1"/>
              </a:solidFill>
              <a:latin typeface="Arial Narrow" pitchFamily="34" charset="0"/>
            </a:endParaRPr>
          </a:p>
        </p:txBody>
      </p:sp>
      <p:sp>
        <p:nvSpPr>
          <p:cNvPr id="3" name="TextBox 2"/>
          <p:cNvSpPr txBox="1"/>
          <p:nvPr/>
        </p:nvSpPr>
        <p:spPr>
          <a:xfrm>
            <a:off x="366689" y="1412755"/>
            <a:ext cx="8353015" cy="4247317"/>
          </a:xfrm>
          <a:prstGeom prst="rect">
            <a:avLst/>
          </a:prstGeom>
          <a:noFill/>
        </p:spPr>
        <p:txBody>
          <a:bodyPr wrap="square" rtlCol="0">
            <a:spAutoFit/>
          </a:bodyPr>
          <a:lstStyle/>
          <a:p>
            <a:pPr>
              <a:spcAft>
                <a:spcPts val="600"/>
              </a:spcAft>
            </a:pPr>
            <a:r>
              <a:rPr lang="en-US" sz="2000" b="1" u="sng" dirty="0" smtClean="0">
                <a:solidFill>
                  <a:schemeClr val="accent4">
                    <a:lumMod val="75000"/>
                  </a:schemeClr>
                </a:solidFill>
                <a:latin typeface="Arial Narrow" pitchFamily="34" charset="0"/>
              </a:rPr>
              <a:t>Conclusion</a:t>
            </a:r>
          </a:p>
          <a:p>
            <a:pPr marL="231775" indent="-231775">
              <a:spcAft>
                <a:spcPts val="600"/>
              </a:spcAft>
              <a:buClr>
                <a:schemeClr val="accent3">
                  <a:lumMod val="75000"/>
                </a:schemeClr>
              </a:buClr>
              <a:buFont typeface="Wingdings" pitchFamily="2" charset="2"/>
              <a:buChar char="Ø"/>
            </a:pPr>
            <a:r>
              <a:rPr lang="en-US" sz="2000" dirty="0" smtClean="0">
                <a:solidFill>
                  <a:schemeClr val="bg1">
                    <a:lumMod val="50000"/>
                  </a:schemeClr>
                </a:solidFill>
                <a:latin typeface="Arial Narrow" pitchFamily="34" charset="0"/>
              </a:rPr>
              <a:t>KCTCS has had an incredible impact on the educational landscape in Kentucky.</a:t>
            </a:r>
          </a:p>
          <a:p>
            <a:pPr marL="682625" indent="-217488">
              <a:spcAft>
                <a:spcPts val="600"/>
              </a:spcAft>
              <a:buClr>
                <a:schemeClr val="accent3">
                  <a:lumMod val="75000"/>
                </a:schemeClr>
              </a:buClr>
              <a:buFont typeface="Wingdings" pitchFamily="2" charset="2"/>
              <a:buChar char="§"/>
            </a:pPr>
            <a:r>
              <a:rPr lang="en-US" sz="2000" dirty="0" smtClean="0">
                <a:solidFill>
                  <a:schemeClr val="bg1">
                    <a:lumMod val="50000"/>
                  </a:schemeClr>
                </a:solidFill>
                <a:latin typeface="Arial Narrow" pitchFamily="34" charset="0"/>
              </a:rPr>
              <a:t>Since 2006 over 200,000 more prospects know about the KCTCS system and its 16 campuses across the Commonwealth.</a:t>
            </a:r>
          </a:p>
          <a:p>
            <a:pPr marL="682625" indent="-217488">
              <a:spcAft>
                <a:spcPts val="600"/>
              </a:spcAft>
              <a:buClr>
                <a:schemeClr val="accent3">
                  <a:lumMod val="75000"/>
                </a:schemeClr>
              </a:buClr>
              <a:buFont typeface="Wingdings" pitchFamily="2" charset="2"/>
              <a:buChar char="§"/>
            </a:pPr>
            <a:r>
              <a:rPr lang="en-US" sz="2000" dirty="0" smtClean="0">
                <a:solidFill>
                  <a:schemeClr val="bg1">
                    <a:lumMod val="50000"/>
                  </a:schemeClr>
                </a:solidFill>
                <a:latin typeface="Arial Narrow" pitchFamily="34" charset="0"/>
              </a:rPr>
              <a:t>Approximately 20,000 more students enrolled in 2010 compared to 2006.</a:t>
            </a:r>
          </a:p>
          <a:p>
            <a:pPr marL="682625" indent="-217488">
              <a:spcAft>
                <a:spcPts val="600"/>
              </a:spcAft>
              <a:buClr>
                <a:schemeClr val="accent3">
                  <a:lumMod val="75000"/>
                </a:schemeClr>
              </a:buClr>
              <a:buFont typeface="Wingdings" pitchFamily="2" charset="2"/>
              <a:buChar char="§"/>
            </a:pPr>
            <a:r>
              <a:rPr lang="en-US" sz="2000" dirty="0" smtClean="0">
                <a:solidFill>
                  <a:schemeClr val="bg1">
                    <a:lumMod val="50000"/>
                  </a:schemeClr>
                </a:solidFill>
                <a:latin typeface="Arial Narrow" pitchFamily="34" charset="0"/>
              </a:rPr>
              <a:t>More people have entered the world of higher education and even more are considering it.</a:t>
            </a:r>
          </a:p>
          <a:p>
            <a:pPr>
              <a:buClr>
                <a:schemeClr val="accent3">
                  <a:lumMod val="75000"/>
                </a:schemeClr>
              </a:buClr>
            </a:pPr>
            <a:endParaRPr lang="en-US" sz="2000" dirty="0" smtClean="0">
              <a:solidFill>
                <a:schemeClr val="accent4">
                  <a:lumMod val="75000"/>
                </a:schemeClr>
              </a:solidFill>
              <a:latin typeface="Arial Narrow" pitchFamily="34" charset="0"/>
            </a:endParaRPr>
          </a:p>
          <a:p>
            <a:pPr>
              <a:spcAft>
                <a:spcPts val="600"/>
              </a:spcAft>
              <a:buClr>
                <a:schemeClr val="accent3">
                  <a:lumMod val="75000"/>
                </a:schemeClr>
              </a:buClr>
            </a:pPr>
            <a:r>
              <a:rPr lang="en-US" sz="2000" b="1" u="sng" dirty="0" smtClean="0">
                <a:solidFill>
                  <a:schemeClr val="accent4">
                    <a:lumMod val="75000"/>
                  </a:schemeClr>
                </a:solidFill>
                <a:latin typeface="Arial Narrow" pitchFamily="34" charset="0"/>
              </a:rPr>
              <a:t>Recommendation</a:t>
            </a:r>
          </a:p>
          <a:p>
            <a:pPr marL="231775" indent="-231775">
              <a:buClr>
                <a:schemeClr val="accent3">
                  <a:lumMod val="75000"/>
                </a:schemeClr>
              </a:buClr>
              <a:buFont typeface="Wingdings" pitchFamily="2" charset="2"/>
              <a:buChar char="Ø"/>
            </a:pPr>
            <a:r>
              <a:rPr lang="en-US" sz="2000" dirty="0" smtClean="0">
                <a:solidFill>
                  <a:schemeClr val="bg1">
                    <a:lumMod val="50000"/>
                  </a:schemeClr>
                </a:solidFill>
                <a:latin typeface="Arial Narrow" pitchFamily="34" charset="0"/>
              </a:rPr>
              <a:t>Indentify the strategies most responsible for these successes and build upon them cognizant of the changing educational environment.</a:t>
            </a:r>
          </a:p>
          <a:p>
            <a:endParaRPr lang="en-US" sz="2000" dirty="0" smtClean="0">
              <a:solidFill>
                <a:schemeClr val="accent4">
                  <a:lumMod val="75000"/>
                </a:schemeClr>
              </a:solidFill>
              <a:latin typeface="Arial Narrow"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0800000" flipV="1">
            <a:off x="309080" y="316528"/>
            <a:ext cx="8525837" cy="461665"/>
          </a:xfrm>
          <a:prstGeom prst="rect">
            <a:avLst/>
          </a:prstGeom>
          <a:noFill/>
          <a:ln>
            <a:noFill/>
          </a:ln>
        </p:spPr>
        <p:txBody>
          <a:bodyPr wrap="square" rtlCol="0">
            <a:spAutoFit/>
          </a:bodyPr>
          <a:lstStyle/>
          <a:p>
            <a:pPr algn="ctr"/>
            <a:r>
              <a:rPr lang="en-US" sz="2400" b="1" i="1" dirty="0" smtClean="0">
                <a:solidFill>
                  <a:schemeClr val="bg1"/>
                </a:solidFill>
                <a:latin typeface="Arial Narrow" pitchFamily="34" charset="0"/>
              </a:rPr>
              <a:t>Conclusions &amp; Recommendations</a:t>
            </a:r>
            <a:endParaRPr lang="en-US" sz="2400" b="1" i="1" dirty="0">
              <a:solidFill>
                <a:schemeClr val="bg1"/>
              </a:solidFill>
              <a:latin typeface="Arial Narrow" pitchFamily="34" charset="0"/>
            </a:endParaRPr>
          </a:p>
        </p:txBody>
      </p:sp>
      <p:sp>
        <p:nvSpPr>
          <p:cNvPr id="3" name="TextBox 2"/>
          <p:cNvSpPr txBox="1"/>
          <p:nvPr/>
        </p:nvSpPr>
        <p:spPr>
          <a:xfrm>
            <a:off x="366689" y="1412755"/>
            <a:ext cx="8353015" cy="5093702"/>
          </a:xfrm>
          <a:prstGeom prst="rect">
            <a:avLst/>
          </a:prstGeom>
          <a:noFill/>
        </p:spPr>
        <p:txBody>
          <a:bodyPr wrap="square" rtlCol="0">
            <a:spAutoFit/>
          </a:bodyPr>
          <a:lstStyle/>
          <a:p>
            <a:pPr>
              <a:spcAft>
                <a:spcPts val="600"/>
              </a:spcAft>
              <a:buClr>
                <a:schemeClr val="accent3">
                  <a:lumMod val="75000"/>
                </a:schemeClr>
              </a:buClr>
            </a:pPr>
            <a:r>
              <a:rPr lang="en-US" sz="2000" b="1" u="sng" dirty="0" smtClean="0">
                <a:solidFill>
                  <a:schemeClr val="accent4">
                    <a:lumMod val="75000"/>
                  </a:schemeClr>
                </a:solidFill>
                <a:latin typeface="Arial Narrow" pitchFamily="34" charset="0"/>
              </a:rPr>
              <a:t>Conclusion</a:t>
            </a:r>
          </a:p>
          <a:p>
            <a:pPr marL="231775" indent="-231775">
              <a:spcAft>
                <a:spcPts val="600"/>
              </a:spcAft>
              <a:buClr>
                <a:schemeClr val="accent3">
                  <a:lumMod val="75000"/>
                </a:schemeClr>
              </a:buClr>
              <a:buFont typeface="Wingdings" pitchFamily="2" charset="2"/>
              <a:buChar char="Ø"/>
            </a:pPr>
            <a:r>
              <a:rPr lang="en-US" sz="2000" dirty="0" smtClean="0">
                <a:solidFill>
                  <a:schemeClr val="bg1">
                    <a:lumMod val="50000"/>
                  </a:schemeClr>
                </a:solidFill>
                <a:latin typeface="Arial Narrow" pitchFamily="34" charset="0"/>
              </a:rPr>
              <a:t>The enhancement of KCTCS communication materials and strategy has been clearly noted and appreciated by all target markets.</a:t>
            </a:r>
          </a:p>
          <a:p>
            <a:pPr marL="682625" indent="-217488">
              <a:spcAft>
                <a:spcPts val="600"/>
              </a:spcAft>
              <a:buClr>
                <a:schemeClr val="accent3">
                  <a:lumMod val="75000"/>
                </a:schemeClr>
              </a:buClr>
              <a:buFont typeface="Wingdings" pitchFamily="2" charset="2"/>
              <a:buChar char="§"/>
            </a:pPr>
            <a:r>
              <a:rPr lang="en-US" sz="2000" dirty="0" smtClean="0">
                <a:solidFill>
                  <a:schemeClr val="bg1">
                    <a:lumMod val="50000"/>
                  </a:schemeClr>
                </a:solidFill>
                <a:latin typeface="Arial Narrow" pitchFamily="34" charset="0"/>
              </a:rPr>
              <a:t>In-school focus on teachers and counselors is a perfect example.</a:t>
            </a:r>
          </a:p>
          <a:p>
            <a:pPr marL="682625" indent="-217488">
              <a:spcAft>
                <a:spcPts val="600"/>
              </a:spcAft>
              <a:buClr>
                <a:schemeClr val="accent3">
                  <a:lumMod val="75000"/>
                </a:schemeClr>
              </a:buClr>
              <a:buFont typeface="Wingdings" pitchFamily="2" charset="2"/>
              <a:buChar char="§"/>
            </a:pPr>
            <a:r>
              <a:rPr lang="en-US" sz="2000" dirty="0" smtClean="0">
                <a:solidFill>
                  <a:schemeClr val="bg1">
                    <a:lumMod val="50000"/>
                  </a:schemeClr>
                </a:solidFill>
                <a:latin typeface="Arial Narrow" pitchFamily="34" charset="0"/>
              </a:rPr>
              <a:t>The initiative to revamp the entire KCTCS web-presence was timely, essential and successful.</a:t>
            </a:r>
          </a:p>
          <a:p>
            <a:pPr>
              <a:buClr>
                <a:schemeClr val="accent3">
                  <a:lumMod val="75000"/>
                </a:schemeClr>
              </a:buClr>
            </a:pPr>
            <a:endParaRPr lang="en-US" sz="2000" dirty="0" smtClean="0">
              <a:solidFill>
                <a:schemeClr val="accent4">
                  <a:lumMod val="75000"/>
                </a:schemeClr>
              </a:solidFill>
              <a:latin typeface="Arial Narrow" pitchFamily="34" charset="0"/>
            </a:endParaRPr>
          </a:p>
          <a:p>
            <a:pPr>
              <a:spcAft>
                <a:spcPts val="600"/>
              </a:spcAft>
              <a:buClr>
                <a:schemeClr val="accent3">
                  <a:lumMod val="75000"/>
                </a:schemeClr>
              </a:buClr>
            </a:pPr>
            <a:r>
              <a:rPr lang="en-US" sz="2000" b="1" u="sng" dirty="0" smtClean="0">
                <a:solidFill>
                  <a:schemeClr val="accent4">
                    <a:lumMod val="75000"/>
                  </a:schemeClr>
                </a:solidFill>
                <a:latin typeface="Arial Narrow" pitchFamily="34" charset="0"/>
              </a:rPr>
              <a:t>Recommendation</a:t>
            </a:r>
          </a:p>
          <a:p>
            <a:pPr marL="231775" indent="-231775">
              <a:buClr>
                <a:schemeClr val="accent3">
                  <a:lumMod val="75000"/>
                </a:schemeClr>
              </a:buClr>
              <a:buFont typeface="Wingdings" pitchFamily="2" charset="2"/>
              <a:buChar char="Ø"/>
            </a:pPr>
            <a:r>
              <a:rPr lang="en-US" sz="2000" dirty="0" smtClean="0">
                <a:solidFill>
                  <a:schemeClr val="bg1">
                    <a:lumMod val="50000"/>
                  </a:schemeClr>
                </a:solidFill>
                <a:latin typeface="Arial Narrow" pitchFamily="34" charset="0"/>
              </a:rPr>
              <a:t>Use similar focus to develop comprehensive communication materials for older prospects, high school students and their parents.</a:t>
            </a:r>
          </a:p>
          <a:p>
            <a:pPr marL="231775" indent="-231775">
              <a:buClr>
                <a:schemeClr val="accent3">
                  <a:lumMod val="75000"/>
                </a:schemeClr>
              </a:buClr>
              <a:buFont typeface="Wingdings" pitchFamily="2" charset="2"/>
              <a:buChar char="Ø"/>
            </a:pPr>
            <a:endParaRPr lang="en-US" sz="2000" dirty="0" smtClean="0">
              <a:solidFill>
                <a:schemeClr val="bg1">
                  <a:lumMod val="50000"/>
                </a:schemeClr>
              </a:solidFill>
              <a:latin typeface="Arial Narrow" pitchFamily="34" charset="0"/>
            </a:endParaRPr>
          </a:p>
          <a:p>
            <a:pPr marL="231775" indent="-231775">
              <a:buClr>
                <a:schemeClr val="accent3">
                  <a:lumMod val="75000"/>
                </a:schemeClr>
              </a:buClr>
              <a:buFont typeface="Wingdings" pitchFamily="2" charset="2"/>
              <a:buChar char="Ø"/>
            </a:pPr>
            <a:r>
              <a:rPr lang="en-US" sz="2000" dirty="0" smtClean="0">
                <a:solidFill>
                  <a:schemeClr val="bg1">
                    <a:lumMod val="50000"/>
                  </a:schemeClr>
                </a:solidFill>
                <a:latin typeface="Arial Narrow" pitchFamily="34" charset="0"/>
              </a:rPr>
              <a:t>Recognize that web media and social network development is never done and needs to be always new.  It is a reality of a constantly changing and developing electronic world. </a:t>
            </a:r>
          </a:p>
          <a:p>
            <a:endParaRPr lang="en-US" sz="2000" dirty="0" smtClean="0">
              <a:solidFill>
                <a:schemeClr val="accent4">
                  <a:lumMod val="75000"/>
                </a:schemeClr>
              </a:solidFill>
              <a:latin typeface="Arial Narrow"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0800000" flipV="1">
            <a:off x="309080" y="316528"/>
            <a:ext cx="8525837" cy="461665"/>
          </a:xfrm>
          <a:prstGeom prst="rect">
            <a:avLst/>
          </a:prstGeom>
          <a:noFill/>
          <a:ln>
            <a:noFill/>
          </a:ln>
        </p:spPr>
        <p:txBody>
          <a:bodyPr wrap="square" rtlCol="0">
            <a:spAutoFit/>
          </a:bodyPr>
          <a:lstStyle/>
          <a:p>
            <a:pPr algn="ctr"/>
            <a:r>
              <a:rPr lang="en-US" sz="2400" b="1" i="1" dirty="0" smtClean="0">
                <a:solidFill>
                  <a:schemeClr val="bg1"/>
                </a:solidFill>
                <a:latin typeface="Arial Narrow" pitchFamily="34" charset="0"/>
              </a:rPr>
              <a:t>Conclusions &amp; Recommendations</a:t>
            </a:r>
            <a:endParaRPr lang="en-US" sz="2400" b="1" i="1" dirty="0">
              <a:solidFill>
                <a:schemeClr val="bg1"/>
              </a:solidFill>
              <a:latin typeface="Arial Narrow" pitchFamily="34" charset="0"/>
            </a:endParaRPr>
          </a:p>
        </p:txBody>
      </p:sp>
      <p:sp>
        <p:nvSpPr>
          <p:cNvPr id="3" name="TextBox 2"/>
          <p:cNvSpPr txBox="1"/>
          <p:nvPr/>
        </p:nvSpPr>
        <p:spPr>
          <a:xfrm>
            <a:off x="366689" y="1412755"/>
            <a:ext cx="8353015" cy="3170099"/>
          </a:xfrm>
          <a:prstGeom prst="rect">
            <a:avLst/>
          </a:prstGeom>
          <a:noFill/>
        </p:spPr>
        <p:txBody>
          <a:bodyPr wrap="square" rtlCol="0">
            <a:spAutoFit/>
          </a:bodyPr>
          <a:lstStyle/>
          <a:p>
            <a:pPr>
              <a:spcAft>
                <a:spcPts val="600"/>
              </a:spcAft>
              <a:buClr>
                <a:schemeClr val="accent3">
                  <a:lumMod val="75000"/>
                </a:schemeClr>
              </a:buClr>
            </a:pPr>
            <a:r>
              <a:rPr lang="en-US" sz="2000" b="1" u="sng" dirty="0" smtClean="0">
                <a:solidFill>
                  <a:schemeClr val="accent4">
                    <a:lumMod val="75000"/>
                  </a:schemeClr>
                </a:solidFill>
                <a:latin typeface="Arial Narrow" pitchFamily="34" charset="0"/>
              </a:rPr>
              <a:t>Conclusion</a:t>
            </a:r>
          </a:p>
          <a:p>
            <a:pPr marL="231775" indent="-231775">
              <a:spcAft>
                <a:spcPts val="600"/>
              </a:spcAft>
              <a:buClr>
                <a:schemeClr val="accent3">
                  <a:lumMod val="75000"/>
                </a:schemeClr>
              </a:buClr>
              <a:buFont typeface="Wingdings" pitchFamily="2" charset="2"/>
              <a:buChar char="Ø"/>
            </a:pPr>
            <a:r>
              <a:rPr lang="en-US" sz="2000" dirty="0" smtClean="0">
                <a:solidFill>
                  <a:schemeClr val="bg1">
                    <a:lumMod val="50000"/>
                  </a:schemeClr>
                </a:solidFill>
                <a:latin typeface="Arial Narrow" pitchFamily="34" charset="0"/>
              </a:rPr>
              <a:t>The economic environment has clearly had an impact on the market’s perception toward education in general.</a:t>
            </a:r>
          </a:p>
          <a:p>
            <a:pPr marL="682625" indent="-217488">
              <a:spcAft>
                <a:spcPts val="600"/>
              </a:spcAft>
              <a:buClr>
                <a:schemeClr val="accent3">
                  <a:lumMod val="75000"/>
                </a:schemeClr>
              </a:buClr>
              <a:buFont typeface="Wingdings" pitchFamily="2" charset="2"/>
              <a:buChar char="§"/>
            </a:pPr>
            <a:r>
              <a:rPr lang="en-US" sz="2000" dirty="0" smtClean="0">
                <a:solidFill>
                  <a:schemeClr val="bg1">
                    <a:lumMod val="50000"/>
                  </a:schemeClr>
                </a:solidFill>
                <a:latin typeface="Arial Narrow" pitchFamily="34" charset="0"/>
              </a:rPr>
              <a:t>“Successful Outcomes” that focus on Quality of Life, Employability, and Prosperity are clearly on target.</a:t>
            </a:r>
          </a:p>
          <a:p>
            <a:pPr>
              <a:buClr>
                <a:schemeClr val="accent3">
                  <a:lumMod val="75000"/>
                </a:schemeClr>
              </a:buClr>
            </a:pPr>
            <a:endParaRPr lang="en-US" sz="2000" dirty="0" smtClean="0">
              <a:solidFill>
                <a:schemeClr val="accent4">
                  <a:lumMod val="75000"/>
                </a:schemeClr>
              </a:solidFill>
              <a:latin typeface="Arial Narrow" pitchFamily="34" charset="0"/>
            </a:endParaRPr>
          </a:p>
          <a:p>
            <a:pPr>
              <a:spcAft>
                <a:spcPts val="600"/>
              </a:spcAft>
              <a:buClr>
                <a:schemeClr val="accent3">
                  <a:lumMod val="75000"/>
                </a:schemeClr>
              </a:buClr>
            </a:pPr>
            <a:r>
              <a:rPr lang="en-US" sz="2000" b="1" u="sng" dirty="0" smtClean="0">
                <a:solidFill>
                  <a:schemeClr val="accent4">
                    <a:lumMod val="75000"/>
                  </a:schemeClr>
                </a:solidFill>
                <a:latin typeface="Arial Narrow" pitchFamily="34" charset="0"/>
              </a:rPr>
              <a:t>Recommendation</a:t>
            </a:r>
          </a:p>
          <a:p>
            <a:pPr marL="231775" indent="-231775">
              <a:buClr>
                <a:schemeClr val="accent3">
                  <a:lumMod val="75000"/>
                </a:schemeClr>
              </a:buClr>
              <a:buFont typeface="Wingdings" pitchFamily="2" charset="2"/>
              <a:buChar char="Ø"/>
            </a:pPr>
            <a:r>
              <a:rPr lang="en-US" sz="2000" dirty="0" smtClean="0">
                <a:solidFill>
                  <a:schemeClr val="bg1">
                    <a:lumMod val="50000"/>
                  </a:schemeClr>
                </a:solidFill>
                <a:latin typeface="Arial Narrow" pitchFamily="34" charset="0"/>
              </a:rPr>
              <a:t>For the younger high school students the emphasis on Employability and Prosperity may even rise above the Quality of Life as values to promote.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0800000" flipV="1">
            <a:off x="309080" y="316528"/>
            <a:ext cx="8525837" cy="461665"/>
          </a:xfrm>
          <a:prstGeom prst="rect">
            <a:avLst/>
          </a:prstGeom>
          <a:noFill/>
          <a:ln>
            <a:noFill/>
          </a:ln>
        </p:spPr>
        <p:txBody>
          <a:bodyPr wrap="square" rtlCol="0">
            <a:spAutoFit/>
          </a:bodyPr>
          <a:lstStyle/>
          <a:p>
            <a:pPr algn="ctr"/>
            <a:r>
              <a:rPr lang="en-US" sz="2400" b="1" i="1" dirty="0" smtClean="0">
                <a:solidFill>
                  <a:schemeClr val="bg1"/>
                </a:solidFill>
                <a:latin typeface="Arial Narrow" pitchFamily="34" charset="0"/>
              </a:rPr>
              <a:t>Conclusions &amp; Recommendations</a:t>
            </a:r>
            <a:endParaRPr lang="en-US" sz="2400" b="1" i="1" dirty="0">
              <a:solidFill>
                <a:schemeClr val="bg1"/>
              </a:solidFill>
              <a:latin typeface="Arial Narrow" pitchFamily="34" charset="0"/>
            </a:endParaRPr>
          </a:p>
        </p:txBody>
      </p:sp>
      <p:sp>
        <p:nvSpPr>
          <p:cNvPr id="7" name="TextBox 6"/>
          <p:cNvSpPr txBox="1"/>
          <p:nvPr/>
        </p:nvSpPr>
        <p:spPr>
          <a:xfrm>
            <a:off x="1000366" y="2219253"/>
            <a:ext cx="2131459" cy="400110"/>
          </a:xfrm>
          <a:prstGeom prst="rect">
            <a:avLst/>
          </a:prstGeom>
          <a:solidFill>
            <a:schemeClr val="accent4">
              <a:lumMod val="75000"/>
            </a:schemeClr>
          </a:solidFill>
          <a:ln>
            <a:solidFill>
              <a:schemeClr val="accent4">
                <a:lumMod val="50000"/>
              </a:schemeClr>
            </a:solidFill>
          </a:ln>
        </p:spPr>
        <p:txBody>
          <a:bodyPr wrap="square" rtlCol="0">
            <a:spAutoFit/>
          </a:bodyPr>
          <a:lstStyle/>
          <a:p>
            <a:pPr algn="ctr"/>
            <a:r>
              <a:rPr lang="en-US" sz="2000" dirty="0" smtClean="0">
                <a:solidFill>
                  <a:schemeClr val="bg1"/>
                </a:solidFill>
                <a:latin typeface="Arial Narrow" pitchFamily="34" charset="0"/>
              </a:rPr>
              <a:t>EMPLOYABILITY</a:t>
            </a:r>
            <a:endParaRPr lang="en-US" sz="2000" dirty="0">
              <a:solidFill>
                <a:schemeClr val="bg1"/>
              </a:solidFill>
              <a:latin typeface="Arial Narrow" pitchFamily="34" charset="0"/>
            </a:endParaRPr>
          </a:p>
        </p:txBody>
      </p:sp>
      <p:sp>
        <p:nvSpPr>
          <p:cNvPr id="8" name="TextBox 7"/>
          <p:cNvSpPr txBox="1"/>
          <p:nvPr/>
        </p:nvSpPr>
        <p:spPr>
          <a:xfrm>
            <a:off x="3131825" y="2219253"/>
            <a:ext cx="2073852" cy="400110"/>
          </a:xfrm>
          <a:prstGeom prst="rect">
            <a:avLst/>
          </a:prstGeom>
          <a:solidFill>
            <a:schemeClr val="accent4">
              <a:lumMod val="75000"/>
            </a:schemeClr>
          </a:solidFill>
          <a:ln>
            <a:solidFill>
              <a:schemeClr val="accent4">
                <a:lumMod val="50000"/>
              </a:schemeClr>
            </a:solidFill>
          </a:ln>
        </p:spPr>
        <p:txBody>
          <a:bodyPr wrap="square" rtlCol="0">
            <a:spAutoFit/>
          </a:bodyPr>
          <a:lstStyle/>
          <a:p>
            <a:pPr algn="ctr"/>
            <a:r>
              <a:rPr lang="en-US" sz="2000" dirty="0" smtClean="0">
                <a:solidFill>
                  <a:schemeClr val="bg1"/>
                </a:solidFill>
                <a:latin typeface="Arial Narrow" pitchFamily="34" charset="0"/>
              </a:rPr>
              <a:t>QUALITY OF LIFE</a:t>
            </a:r>
            <a:endParaRPr lang="en-US" sz="2000" dirty="0">
              <a:solidFill>
                <a:schemeClr val="bg1"/>
              </a:solidFill>
              <a:latin typeface="Arial Narrow" pitchFamily="34" charset="0"/>
            </a:endParaRPr>
          </a:p>
        </p:txBody>
      </p:sp>
      <p:sp>
        <p:nvSpPr>
          <p:cNvPr id="9" name="TextBox 8"/>
          <p:cNvSpPr txBox="1"/>
          <p:nvPr/>
        </p:nvSpPr>
        <p:spPr>
          <a:xfrm>
            <a:off x="5205677" y="2219253"/>
            <a:ext cx="1670603" cy="400110"/>
          </a:xfrm>
          <a:prstGeom prst="rect">
            <a:avLst/>
          </a:prstGeom>
          <a:solidFill>
            <a:schemeClr val="accent4">
              <a:lumMod val="75000"/>
            </a:schemeClr>
          </a:solidFill>
          <a:ln>
            <a:solidFill>
              <a:schemeClr val="accent4">
                <a:lumMod val="50000"/>
              </a:schemeClr>
            </a:solidFill>
          </a:ln>
        </p:spPr>
        <p:txBody>
          <a:bodyPr wrap="square" rtlCol="0">
            <a:spAutoFit/>
          </a:bodyPr>
          <a:lstStyle/>
          <a:p>
            <a:pPr algn="ctr"/>
            <a:r>
              <a:rPr lang="en-US" sz="2000" dirty="0" smtClean="0">
                <a:solidFill>
                  <a:schemeClr val="bg1"/>
                </a:solidFill>
                <a:latin typeface="Arial Narrow" pitchFamily="34" charset="0"/>
              </a:rPr>
              <a:t>PROSPERITY</a:t>
            </a:r>
            <a:endParaRPr lang="en-US" sz="2000" dirty="0">
              <a:solidFill>
                <a:schemeClr val="bg1"/>
              </a:solidFill>
              <a:latin typeface="Arial Narrow" pitchFamily="34" charset="0"/>
            </a:endParaRPr>
          </a:p>
        </p:txBody>
      </p:sp>
      <p:sp>
        <p:nvSpPr>
          <p:cNvPr id="12" name="TextBox 11"/>
          <p:cNvSpPr txBox="1"/>
          <p:nvPr/>
        </p:nvSpPr>
        <p:spPr>
          <a:xfrm>
            <a:off x="366689" y="1412755"/>
            <a:ext cx="8353015" cy="2323713"/>
          </a:xfrm>
          <a:prstGeom prst="rect">
            <a:avLst/>
          </a:prstGeom>
          <a:noFill/>
        </p:spPr>
        <p:txBody>
          <a:bodyPr wrap="square" rtlCol="0">
            <a:spAutoFit/>
          </a:bodyPr>
          <a:lstStyle/>
          <a:p>
            <a:pPr>
              <a:spcAft>
                <a:spcPts val="600"/>
              </a:spcAft>
              <a:buClr>
                <a:schemeClr val="accent3">
                  <a:lumMod val="75000"/>
                </a:schemeClr>
              </a:buClr>
            </a:pPr>
            <a:r>
              <a:rPr lang="en-US" sz="2000" b="1" u="sng" dirty="0" smtClean="0">
                <a:solidFill>
                  <a:schemeClr val="accent4">
                    <a:lumMod val="75000"/>
                  </a:schemeClr>
                </a:solidFill>
                <a:latin typeface="Arial Narrow" pitchFamily="34" charset="0"/>
              </a:rPr>
              <a:t>Older Prospects</a:t>
            </a:r>
          </a:p>
          <a:p>
            <a:pPr>
              <a:buClr>
                <a:schemeClr val="accent3">
                  <a:lumMod val="75000"/>
                </a:schemeClr>
              </a:buClr>
            </a:pPr>
            <a:endParaRPr lang="en-US" sz="2000" dirty="0" smtClean="0">
              <a:solidFill>
                <a:schemeClr val="accent4">
                  <a:lumMod val="75000"/>
                </a:schemeClr>
              </a:solidFill>
              <a:latin typeface="Arial Narrow" pitchFamily="34" charset="0"/>
            </a:endParaRPr>
          </a:p>
          <a:p>
            <a:pPr>
              <a:buClr>
                <a:schemeClr val="accent3">
                  <a:lumMod val="75000"/>
                </a:schemeClr>
              </a:buClr>
            </a:pPr>
            <a:endParaRPr lang="en-US" sz="2000" dirty="0" smtClean="0">
              <a:solidFill>
                <a:schemeClr val="accent4">
                  <a:lumMod val="75000"/>
                </a:schemeClr>
              </a:solidFill>
              <a:latin typeface="Arial Narrow" pitchFamily="34" charset="0"/>
            </a:endParaRPr>
          </a:p>
          <a:p>
            <a:pPr>
              <a:buClr>
                <a:schemeClr val="accent3">
                  <a:lumMod val="75000"/>
                </a:schemeClr>
              </a:buClr>
            </a:pPr>
            <a:endParaRPr lang="en-US" sz="2000" dirty="0" smtClean="0">
              <a:solidFill>
                <a:schemeClr val="accent4">
                  <a:lumMod val="75000"/>
                </a:schemeClr>
              </a:solidFill>
              <a:latin typeface="Arial Narrow" pitchFamily="34" charset="0"/>
            </a:endParaRPr>
          </a:p>
          <a:p>
            <a:pPr>
              <a:buClr>
                <a:schemeClr val="accent3">
                  <a:lumMod val="75000"/>
                </a:schemeClr>
              </a:buClr>
            </a:pPr>
            <a:endParaRPr lang="en-US" sz="2000" dirty="0" smtClean="0">
              <a:solidFill>
                <a:schemeClr val="accent4">
                  <a:lumMod val="75000"/>
                </a:schemeClr>
              </a:solidFill>
              <a:latin typeface="Arial Narrow" pitchFamily="34" charset="0"/>
            </a:endParaRPr>
          </a:p>
          <a:p>
            <a:pPr>
              <a:buClr>
                <a:schemeClr val="accent3">
                  <a:lumMod val="75000"/>
                </a:schemeClr>
              </a:buClr>
            </a:pPr>
            <a:endParaRPr lang="en-US" sz="2000" dirty="0" smtClean="0">
              <a:solidFill>
                <a:schemeClr val="accent4">
                  <a:lumMod val="75000"/>
                </a:schemeClr>
              </a:solidFill>
              <a:latin typeface="Arial Narrow" pitchFamily="34" charset="0"/>
            </a:endParaRPr>
          </a:p>
          <a:p>
            <a:pPr>
              <a:spcAft>
                <a:spcPts val="600"/>
              </a:spcAft>
              <a:buClr>
                <a:schemeClr val="accent3">
                  <a:lumMod val="75000"/>
                </a:schemeClr>
              </a:buClr>
            </a:pPr>
            <a:r>
              <a:rPr lang="en-US" sz="2000" b="1" u="sng" dirty="0" smtClean="0">
                <a:solidFill>
                  <a:schemeClr val="accent4">
                    <a:lumMod val="75000"/>
                  </a:schemeClr>
                </a:solidFill>
                <a:latin typeface="Arial Narrow" pitchFamily="34" charset="0"/>
              </a:rPr>
              <a:t>Younger Prospects</a:t>
            </a:r>
          </a:p>
        </p:txBody>
      </p:sp>
      <p:sp>
        <p:nvSpPr>
          <p:cNvPr id="13" name="TextBox 12"/>
          <p:cNvSpPr txBox="1"/>
          <p:nvPr/>
        </p:nvSpPr>
        <p:spPr>
          <a:xfrm>
            <a:off x="1000366" y="4065816"/>
            <a:ext cx="2131459" cy="400110"/>
          </a:xfrm>
          <a:prstGeom prst="rect">
            <a:avLst/>
          </a:prstGeom>
          <a:solidFill>
            <a:schemeClr val="accent4">
              <a:lumMod val="75000"/>
            </a:schemeClr>
          </a:solidFill>
          <a:ln>
            <a:solidFill>
              <a:schemeClr val="accent4">
                <a:lumMod val="50000"/>
              </a:schemeClr>
            </a:solidFill>
          </a:ln>
        </p:spPr>
        <p:txBody>
          <a:bodyPr wrap="square" rtlCol="0">
            <a:spAutoFit/>
          </a:bodyPr>
          <a:lstStyle/>
          <a:p>
            <a:pPr algn="ctr"/>
            <a:r>
              <a:rPr lang="en-US" sz="2000" dirty="0" smtClean="0">
                <a:solidFill>
                  <a:schemeClr val="bg1"/>
                </a:solidFill>
                <a:latin typeface="Arial Narrow" pitchFamily="34" charset="0"/>
              </a:rPr>
              <a:t>EMPLOYABILITY</a:t>
            </a:r>
            <a:endParaRPr lang="en-US" sz="2000" dirty="0">
              <a:solidFill>
                <a:schemeClr val="bg1"/>
              </a:solidFill>
              <a:latin typeface="Arial Narrow" pitchFamily="34" charset="0"/>
            </a:endParaRPr>
          </a:p>
        </p:txBody>
      </p:sp>
      <p:sp>
        <p:nvSpPr>
          <p:cNvPr id="14" name="TextBox 13"/>
          <p:cNvSpPr txBox="1"/>
          <p:nvPr/>
        </p:nvSpPr>
        <p:spPr>
          <a:xfrm>
            <a:off x="3131825" y="4638747"/>
            <a:ext cx="2073852" cy="400110"/>
          </a:xfrm>
          <a:prstGeom prst="rect">
            <a:avLst/>
          </a:prstGeom>
          <a:solidFill>
            <a:schemeClr val="accent4">
              <a:lumMod val="75000"/>
            </a:schemeClr>
          </a:solidFill>
          <a:ln>
            <a:solidFill>
              <a:schemeClr val="accent4">
                <a:lumMod val="50000"/>
              </a:schemeClr>
            </a:solidFill>
          </a:ln>
        </p:spPr>
        <p:txBody>
          <a:bodyPr wrap="square" rtlCol="0">
            <a:spAutoFit/>
          </a:bodyPr>
          <a:lstStyle/>
          <a:p>
            <a:pPr algn="ctr"/>
            <a:r>
              <a:rPr lang="en-US" sz="2000" dirty="0" smtClean="0">
                <a:solidFill>
                  <a:schemeClr val="bg1"/>
                </a:solidFill>
                <a:latin typeface="Arial Narrow" pitchFamily="34" charset="0"/>
              </a:rPr>
              <a:t>QUALITY OF LIFE</a:t>
            </a:r>
            <a:endParaRPr lang="en-US" sz="2000" dirty="0">
              <a:solidFill>
                <a:schemeClr val="bg1"/>
              </a:solidFill>
              <a:latin typeface="Arial Narrow" pitchFamily="34" charset="0"/>
            </a:endParaRPr>
          </a:p>
        </p:txBody>
      </p:sp>
      <p:sp>
        <p:nvSpPr>
          <p:cNvPr id="15" name="TextBox 14"/>
          <p:cNvSpPr txBox="1"/>
          <p:nvPr/>
        </p:nvSpPr>
        <p:spPr>
          <a:xfrm>
            <a:off x="5205677" y="4065816"/>
            <a:ext cx="1670603" cy="400110"/>
          </a:xfrm>
          <a:prstGeom prst="rect">
            <a:avLst/>
          </a:prstGeom>
          <a:solidFill>
            <a:schemeClr val="accent4">
              <a:lumMod val="75000"/>
            </a:schemeClr>
          </a:solidFill>
          <a:ln>
            <a:solidFill>
              <a:schemeClr val="accent4">
                <a:lumMod val="50000"/>
              </a:schemeClr>
            </a:solidFill>
          </a:ln>
        </p:spPr>
        <p:txBody>
          <a:bodyPr wrap="square" rtlCol="0">
            <a:spAutoFit/>
          </a:bodyPr>
          <a:lstStyle/>
          <a:p>
            <a:pPr algn="ctr"/>
            <a:r>
              <a:rPr lang="en-US" sz="2000" dirty="0" smtClean="0">
                <a:solidFill>
                  <a:schemeClr val="bg1"/>
                </a:solidFill>
                <a:latin typeface="Arial Narrow" pitchFamily="34" charset="0"/>
              </a:rPr>
              <a:t>PROSPERITY</a:t>
            </a:r>
            <a:endParaRPr lang="en-US" sz="2000" dirty="0">
              <a:solidFill>
                <a:schemeClr val="bg1"/>
              </a:solidFill>
              <a:latin typeface="Arial Narrow"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0800000" flipV="1">
            <a:off x="309080" y="316528"/>
            <a:ext cx="8525837" cy="461665"/>
          </a:xfrm>
          <a:prstGeom prst="rect">
            <a:avLst/>
          </a:prstGeom>
          <a:noFill/>
          <a:ln>
            <a:noFill/>
          </a:ln>
        </p:spPr>
        <p:txBody>
          <a:bodyPr wrap="square" rtlCol="0">
            <a:spAutoFit/>
          </a:bodyPr>
          <a:lstStyle/>
          <a:p>
            <a:pPr algn="ctr"/>
            <a:r>
              <a:rPr lang="en-US" sz="2400" b="1" i="1" dirty="0" smtClean="0">
                <a:solidFill>
                  <a:schemeClr val="bg1"/>
                </a:solidFill>
                <a:latin typeface="Arial Narrow" pitchFamily="34" charset="0"/>
              </a:rPr>
              <a:t>Conclusions &amp; Recommendations</a:t>
            </a:r>
            <a:endParaRPr lang="en-US" sz="2400" b="1" i="1" dirty="0">
              <a:solidFill>
                <a:schemeClr val="bg1"/>
              </a:solidFill>
              <a:latin typeface="Arial Narrow" pitchFamily="34" charset="0"/>
            </a:endParaRPr>
          </a:p>
        </p:txBody>
      </p:sp>
      <p:sp>
        <p:nvSpPr>
          <p:cNvPr id="3" name="TextBox 2"/>
          <p:cNvSpPr txBox="1"/>
          <p:nvPr/>
        </p:nvSpPr>
        <p:spPr>
          <a:xfrm>
            <a:off x="366689" y="1412755"/>
            <a:ext cx="8353015" cy="3170099"/>
          </a:xfrm>
          <a:prstGeom prst="rect">
            <a:avLst/>
          </a:prstGeom>
          <a:noFill/>
        </p:spPr>
        <p:txBody>
          <a:bodyPr wrap="square" rtlCol="0">
            <a:spAutoFit/>
          </a:bodyPr>
          <a:lstStyle/>
          <a:p>
            <a:pPr>
              <a:spcAft>
                <a:spcPts val="600"/>
              </a:spcAft>
              <a:buClr>
                <a:schemeClr val="accent3">
                  <a:lumMod val="75000"/>
                </a:schemeClr>
              </a:buClr>
            </a:pPr>
            <a:r>
              <a:rPr lang="en-US" sz="2000" b="1" u="sng" dirty="0" smtClean="0">
                <a:solidFill>
                  <a:schemeClr val="accent4">
                    <a:lumMod val="75000"/>
                  </a:schemeClr>
                </a:solidFill>
                <a:latin typeface="Arial Narrow" pitchFamily="34" charset="0"/>
              </a:rPr>
              <a:t>Conclusion</a:t>
            </a:r>
          </a:p>
          <a:p>
            <a:pPr marL="231775" indent="-231775">
              <a:spcAft>
                <a:spcPts val="600"/>
              </a:spcAft>
              <a:buClr>
                <a:schemeClr val="accent3">
                  <a:lumMod val="75000"/>
                </a:schemeClr>
              </a:buClr>
              <a:buFont typeface="Wingdings" pitchFamily="2" charset="2"/>
              <a:buChar char="Ø"/>
            </a:pPr>
            <a:r>
              <a:rPr lang="en-US" sz="2000" dirty="0" smtClean="0">
                <a:solidFill>
                  <a:schemeClr val="bg1">
                    <a:lumMod val="50000"/>
                  </a:schemeClr>
                </a:solidFill>
                <a:latin typeface="Arial Narrow" pitchFamily="34" charset="0"/>
              </a:rPr>
              <a:t>The older adult segment is a uniquely different market compared to the high school junior or senior.</a:t>
            </a:r>
          </a:p>
          <a:p>
            <a:pPr marL="682625" indent="-217488">
              <a:spcAft>
                <a:spcPts val="600"/>
              </a:spcAft>
              <a:buClr>
                <a:schemeClr val="accent3">
                  <a:lumMod val="75000"/>
                </a:schemeClr>
              </a:buClr>
              <a:buFont typeface="Wingdings" pitchFamily="2" charset="2"/>
              <a:buChar char="§"/>
            </a:pPr>
            <a:r>
              <a:rPr lang="en-US" sz="2000" dirty="0" smtClean="0">
                <a:solidFill>
                  <a:schemeClr val="bg1">
                    <a:lumMod val="50000"/>
                  </a:schemeClr>
                </a:solidFill>
                <a:latin typeface="Arial Narrow" pitchFamily="34" charset="0"/>
              </a:rPr>
              <a:t>Their goals and objectives are subtly different but their behaviors, perceptions and “life view” are dramatically different.</a:t>
            </a:r>
          </a:p>
          <a:p>
            <a:pPr>
              <a:buClr>
                <a:schemeClr val="accent3">
                  <a:lumMod val="75000"/>
                </a:schemeClr>
              </a:buClr>
            </a:pPr>
            <a:endParaRPr lang="en-US" sz="2000" dirty="0" smtClean="0">
              <a:solidFill>
                <a:schemeClr val="accent4">
                  <a:lumMod val="75000"/>
                </a:schemeClr>
              </a:solidFill>
              <a:latin typeface="Arial Narrow" pitchFamily="34" charset="0"/>
            </a:endParaRPr>
          </a:p>
          <a:p>
            <a:pPr>
              <a:spcAft>
                <a:spcPts val="600"/>
              </a:spcAft>
              <a:buClr>
                <a:schemeClr val="accent3">
                  <a:lumMod val="75000"/>
                </a:schemeClr>
              </a:buClr>
            </a:pPr>
            <a:r>
              <a:rPr lang="en-US" sz="2000" b="1" u="sng" dirty="0" smtClean="0">
                <a:solidFill>
                  <a:schemeClr val="accent4">
                    <a:lumMod val="75000"/>
                  </a:schemeClr>
                </a:solidFill>
                <a:latin typeface="Arial Narrow" pitchFamily="34" charset="0"/>
              </a:rPr>
              <a:t>Recommendation</a:t>
            </a:r>
          </a:p>
          <a:p>
            <a:pPr marL="231775" indent="-231775">
              <a:spcAft>
                <a:spcPts val="600"/>
              </a:spcAft>
              <a:buClr>
                <a:schemeClr val="accent3">
                  <a:lumMod val="75000"/>
                </a:schemeClr>
              </a:buClr>
              <a:buFont typeface="Wingdings" pitchFamily="2" charset="2"/>
              <a:buChar char="Ø"/>
            </a:pPr>
            <a:r>
              <a:rPr lang="en-US" sz="2000" dirty="0" smtClean="0">
                <a:solidFill>
                  <a:schemeClr val="bg1">
                    <a:lumMod val="50000"/>
                  </a:schemeClr>
                </a:solidFill>
                <a:latin typeface="Arial Narrow" pitchFamily="34" charset="0"/>
              </a:rPr>
              <a:t>“One size will not fit all.”  Marketing and communication materials must be distinctly different and targeted to specific needs and wants of each individual segment.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0800000" flipV="1">
            <a:off x="309080" y="316528"/>
            <a:ext cx="8525837" cy="461665"/>
          </a:xfrm>
          <a:prstGeom prst="rect">
            <a:avLst/>
          </a:prstGeom>
          <a:noFill/>
          <a:ln>
            <a:noFill/>
          </a:ln>
        </p:spPr>
        <p:txBody>
          <a:bodyPr wrap="square" rtlCol="0">
            <a:spAutoFit/>
          </a:bodyPr>
          <a:lstStyle/>
          <a:p>
            <a:pPr algn="ctr"/>
            <a:r>
              <a:rPr lang="en-US" sz="2400" b="1" i="1" dirty="0" smtClean="0">
                <a:solidFill>
                  <a:schemeClr val="bg1"/>
                </a:solidFill>
                <a:latin typeface="Arial Narrow" pitchFamily="34" charset="0"/>
              </a:rPr>
              <a:t>Conclusions &amp; Recommendations</a:t>
            </a:r>
            <a:endParaRPr lang="en-US" sz="2400" b="1" i="1" dirty="0">
              <a:solidFill>
                <a:schemeClr val="bg1"/>
              </a:solidFill>
              <a:latin typeface="Arial Narrow" pitchFamily="34" charset="0"/>
            </a:endParaRPr>
          </a:p>
        </p:txBody>
      </p:sp>
      <p:sp>
        <p:nvSpPr>
          <p:cNvPr id="3" name="TextBox 2"/>
          <p:cNvSpPr txBox="1"/>
          <p:nvPr/>
        </p:nvSpPr>
        <p:spPr>
          <a:xfrm>
            <a:off x="366689" y="1412755"/>
            <a:ext cx="8353015" cy="3016210"/>
          </a:xfrm>
          <a:prstGeom prst="rect">
            <a:avLst/>
          </a:prstGeom>
          <a:noFill/>
        </p:spPr>
        <p:txBody>
          <a:bodyPr wrap="square" rtlCol="0">
            <a:spAutoFit/>
          </a:bodyPr>
          <a:lstStyle/>
          <a:p>
            <a:pPr>
              <a:spcAft>
                <a:spcPts val="600"/>
              </a:spcAft>
              <a:buClr>
                <a:schemeClr val="accent3">
                  <a:lumMod val="75000"/>
                </a:schemeClr>
              </a:buClr>
            </a:pPr>
            <a:r>
              <a:rPr lang="en-US" sz="2000" b="1" u="sng" dirty="0" smtClean="0">
                <a:solidFill>
                  <a:schemeClr val="accent4">
                    <a:lumMod val="75000"/>
                  </a:schemeClr>
                </a:solidFill>
                <a:latin typeface="Arial Narrow" pitchFamily="34" charset="0"/>
              </a:rPr>
              <a:t>Conclusion</a:t>
            </a:r>
          </a:p>
          <a:p>
            <a:pPr marL="231775" indent="-231775">
              <a:buClr>
                <a:schemeClr val="accent3">
                  <a:lumMod val="75000"/>
                </a:schemeClr>
              </a:buClr>
              <a:buFont typeface="Wingdings" pitchFamily="2" charset="2"/>
              <a:buChar char="Ø"/>
            </a:pPr>
            <a:r>
              <a:rPr lang="en-US" sz="2000" dirty="0" smtClean="0">
                <a:solidFill>
                  <a:schemeClr val="bg1">
                    <a:lumMod val="50000"/>
                  </a:schemeClr>
                </a:solidFill>
                <a:latin typeface="Arial Narrow" pitchFamily="34" charset="0"/>
              </a:rPr>
              <a:t>The older segment seems primed for even more growth as awareness of KCTCS and the number of brand advocates increase.</a:t>
            </a:r>
          </a:p>
          <a:p>
            <a:pPr>
              <a:buClr>
                <a:schemeClr val="accent3">
                  <a:lumMod val="75000"/>
                </a:schemeClr>
              </a:buClr>
            </a:pPr>
            <a:endParaRPr lang="en-US" sz="2000" dirty="0" smtClean="0">
              <a:solidFill>
                <a:schemeClr val="accent4">
                  <a:lumMod val="75000"/>
                </a:schemeClr>
              </a:solidFill>
              <a:latin typeface="Arial Narrow" pitchFamily="34" charset="0"/>
            </a:endParaRPr>
          </a:p>
          <a:p>
            <a:pPr>
              <a:spcAft>
                <a:spcPts val="600"/>
              </a:spcAft>
              <a:buClr>
                <a:schemeClr val="accent3">
                  <a:lumMod val="75000"/>
                </a:schemeClr>
              </a:buClr>
            </a:pPr>
            <a:r>
              <a:rPr lang="en-US" sz="2000" b="1" u="sng" dirty="0" smtClean="0">
                <a:solidFill>
                  <a:schemeClr val="accent4">
                    <a:lumMod val="75000"/>
                  </a:schemeClr>
                </a:solidFill>
                <a:latin typeface="Arial Narrow" pitchFamily="34" charset="0"/>
              </a:rPr>
              <a:t>Recommendation</a:t>
            </a:r>
          </a:p>
          <a:p>
            <a:pPr marL="231775" indent="-231775">
              <a:buClr>
                <a:schemeClr val="accent3">
                  <a:lumMod val="75000"/>
                </a:schemeClr>
              </a:buClr>
              <a:buFont typeface="Wingdings" pitchFamily="2" charset="2"/>
              <a:buChar char="Ø"/>
            </a:pPr>
            <a:r>
              <a:rPr lang="en-US" sz="2000" dirty="0" smtClean="0">
                <a:solidFill>
                  <a:schemeClr val="bg1">
                    <a:lumMod val="50000"/>
                  </a:schemeClr>
                </a:solidFill>
                <a:latin typeface="Arial Narrow" pitchFamily="34" charset="0"/>
              </a:rPr>
              <a:t>Develop a targeted marketing and communication program to the older segment that takes advantage of the profile of those most likely to pursue education (Age, Race, Marital Status, &amp; Income).</a:t>
            </a:r>
          </a:p>
          <a:p>
            <a:pPr marL="231775" indent="-231775">
              <a:buClr>
                <a:schemeClr val="accent3">
                  <a:lumMod val="75000"/>
                </a:schemeClr>
              </a:buClr>
              <a:buFont typeface="Wingdings" pitchFamily="2" charset="2"/>
              <a:buChar char="Ø"/>
            </a:pPr>
            <a:endParaRPr lang="en-US" sz="2000" dirty="0" smtClean="0">
              <a:solidFill>
                <a:schemeClr val="bg1">
                  <a:lumMod val="50000"/>
                </a:schemeClr>
              </a:solidFill>
              <a:latin typeface="Arial Narrow"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0800000" flipV="1">
            <a:off x="309080" y="316528"/>
            <a:ext cx="8525837" cy="461665"/>
          </a:xfrm>
          <a:prstGeom prst="rect">
            <a:avLst/>
          </a:prstGeom>
          <a:noFill/>
          <a:ln>
            <a:noFill/>
          </a:ln>
        </p:spPr>
        <p:txBody>
          <a:bodyPr wrap="square" rtlCol="0">
            <a:spAutoFit/>
          </a:bodyPr>
          <a:lstStyle/>
          <a:p>
            <a:pPr algn="ctr"/>
            <a:r>
              <a:rPr lang="en-US" sz="2400" b="1" i="1" dirty="0" smtClean="0">
                <a:solidFill>
                  <a:schemeClr val="bg1"/>
                </a:solidFill>
                <a:latin typeface="Arial Narrow" pitchFamily="34" charset="0"/>
              </a:rPr>
              <a:t>Conclusions &amp; Recommendations</a:t>
            </a:r>
            <a:endParaRPr lang="en-US" sz="2400" b="1" i="1" dirty="0">
              <a:solidFill>
                <a:schemeClr val="bg1"/>
              </a:solidFill>
              <a:latin typeface="Arial Narrow" pitchFamily="34" charset="0"/>
            </a:endParaRPr>
          </a:p>
        </p:txBody>
      </p:sp>
      <p:sp>
        <p:nvSpPr>
          <p:cNvPr id="3" name="TextBox 2"/>
          <p:cNvSpPr txBox="1"/>
          <p:nvPr/>
        </p:nvSpPr>
        <p:spPr>
          <a:xfrm>
            <a:off x="366689" y="1239934"/>
            <a:ext cx="8353015" cy="5170646"/>
          </a:xfrm>
          <a:prstGeom prst="rect">
            <a:avLst/>
          </a:prstGeom>
          <a:noFill/>
        </p:spPr>
        <p:txBody>
          <a:bodyPr wrap="square" rtlCol="0">
            <a:spAutoFit/>
          </a:bodyPr>
          <a:lstStyle/>
          <a:p>
            <a:pPr>
              <a:spcAft>
                <a:spcPts val="600"/>
              </a:spcAft>
              <a:buClr>
                <a:schemeClr val="accent3">
                  <a:lumMod val="75000"/>
                </a:schemeClr>
              </a:buClr>
            </a:pPr>
            <a:r>
              <a:rPr lang="en-US" sz="2000" b="1" u="sng" dirty="0" smtClean="0">
                <a:solidFill>
                  <a:schemeClr val="accent4">
                    <a:lumMod val="75000"/>
                  </a:schemeClr>
                </a:solidFill>
                <a:latin typeface="Arial Narrow" pitchFamily="34" charset="0"/>
              </a:rPr>
              <a:t>Conclusion</a:t>
            </a:r>
          </a:p>
          <a:p>
            <a:pPr marL="231775" indent="-231775">
              <a:spcAft>
                <a:spcPts val="600"/>
              </a:spcAft>
              <a:buClr>
                <a:schemeClr val="accent3">
                  <a:lumMod val="75000"/>
                </a:schemeClr>
              </a:buClr>
              <a:buFont typeface="Wingdings" pitchFamily="2" charset="2"/>
              <a:buChar char="Ø"/>
            </a:pPr>
            <a:r>
              <a:rPr lang="en-US" sz="2000" dirty="0" smtClean="0">
                <a:solidFill>
                  <a:schemeClr val="bg1">
                    <a:lumMod val="50000"/>
                  </a:schemeClr>
                </a:solidFill>
                <a:latin typeface="Arial Narrow" pitchFamily="34" charset="0"/>
              </a:rPr>
              <a:t>The phenomenal success of KCTCS may have become its own “perceptual enemy” (Dilemma).</a:t>
            </a:r>
          </a:p>
          <a:p>
            <a:pPr marL="682625" indent="-231775">
              <a:spcAft>
                <a:spcPts val="600"/>
              </a:spcAft>
              <a:buClr>
                <a:schemeClr val="accent3">
                  <a:lumMod val="75000"/>
                </a:schemeClr>
              </a:buClr>
              <a:buFont typeface="Wingdings" pitchFamily="2" charset="2"/>
              <a:buChar char="§"/>
            </a:pPr>
            <a:r>
              <a:rPr lang="en-US" sz="2000" dirty="0" smtClean="0">
                <a:solidFill>
                  <a:schemeClr val="bg1">
                    <a:lumMod val="50000"/>
                  </a:schemeClr>
                </a:solidFill>
                <a:latin typeface="Arial Narrow" pitchFamily="34" charset="0"/>
              </a:rPr>
              <a:t>Teachers and Counselors believe the academic reputation and the caliber of students has declined.  However they understand the mission and vision for KCTCS.</a:t>
            </a:r>
          </a:p>
          <a:p>
            <a:pPr marL="682625" indent="-231775">
              <a:spcAft>
                <a:spcPts val="600"/>
              </a:spcAft>
              <a:buClr>
                <a:schemeClr val="accent3">
                  <a:lumMod val="75000"/>
                </a:schemeClr>
              </a:buClr>
              <a:buFont typeface="Wingdings" pitchFamily="2" charset="2"/>
              <a:buChar char="§"/>
            </a:pPr>
            <a:r>
              <a:rPr lang="en-US" sz="2000" dirty="0" smtClean="0">
                <a:solidFill>
                  <a:schemeClr val="bg1">
                    <a:lumMod val="50000"/>
                  </a:schemeClr>
                </a:solidFill>
                <a:latin typeface="Arial Narrow" pitchFamily="34" charset="0"/>
              </a:rPr>
              <a:t>High school students and parents also think the reputation and caliber of students have declined.  They have less positive perceptions and are less likely to consider KCTCS as an educational alternative.</a:t>
            </a:r>
          </a:p>
          <a:p>
            <a:pPr marL="682625" indent="-231775">
              <a:spcAft>
                <a:spcPts val="600"/>
              </a:spcAft>
              <a:buClr>
                <a:schemeClr val="accent3">
                  <a:lumMod val="75000"/>
                </a:schemeClr>
              </a:buClr>
              <a:buFont typeface="Wingdings" pitchFamily="2" charset="2"/>
              <a:buChar char="§"/>
            </a:pPr>
            <a:endParaRPr lang="en-US" sz="2000" dirty="0" smtClean="0">
              <a:solidFill>
                <a:schemeClr val="accent4">
                  <a:lumMod val="75000"/>
                </a:schemeClr>
              </a:solidFill>
              <a:latin typeface="Arial Narrow" pitchFamily="34" charset="0"/>
            </a:endParaRPr>
          </a:p>
          <a:p>
            <a:pPr marL="231775" indent="-231775">
              <a:spcAft>
                <a:spcPts val="600"/>
              </a:spcAft>
              <a:buClr>
                <a:schemeClr val="accent3">
                  <a:lumMod val="75000"/>
                </a:schemeClr>
              </a:buClr>
              <a:buFont typeface="Wingdings" pitchFamily="2" charset="2"/>
              <a:buChar char="Ø"/>
            </a:pPr>
            <a:r>
              <a:rPr lang="en-US" sz="2000" dirty="0" smtClean="0">
                <a:solidFill>
                  <a:schemeClr val="bg1">
                    <a:lumMod val="50000"/>
                  </a:schemeClr>
                </a:solidFill>
                <a:latin typeface="Arial Narrow" pitchFamily="34" charset="0"/>
              </a:rPr>
              <a:t>As KCTCS continues to respond to the needs of students otherwise not considering postsecondary education and those struggling with their academics it reinforces a less positive academic image.</a:t>
            </a:r>
          </a:p>
          <a:p>
            <a:pPr marL="682625" indent="-231775">
              <a:spcAft>
                <a:spcPts val="600"/>
              </a:spcAft>
              <a:buClr>
                <a:schemeClr val="accent3">
                  <a:lumMod val="75000"/>
                </a:schemeClr>
              </a:buClr>
              <a:buFont typeface="Wingdings" pitchFamily="2" charset="2"/>
              <a:buChar char="§"/>
            </a:pPr>
            <a:r>
              <a:rPr lang="en-US" sz="2000" dirty="0" smtClean="0">
                <a:solidFill>
                  <a:schemeClr val="bg1">
                    <a:lumMod val="50000"/>
                  </a:schemeClr>
                </a:solidFill>
                <a:latin typeface="Arial Narrow" pitchFamily="34" charset="0"/>
              </a:rPr>
              <a:t>These students and their parents likely know that 63 percent of KCTCS enrollees are not college ready.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own Arrow Callout 15"/>
          <p:cNvSpPr/>
          <p:nvPr/>
        </p:nvSpPr>
        <p:spPr>
          <a:xfrm>
            <a:off x="1057973" y="2680109"/>
            <a:ext cx="2457450" cy="1200150"/>
          </a:xfrm>
          <a:prstGeom prst="downArrowCallou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Academic reputation</a:t>
            </a:r>
            <a:endParaRPr lang="en-US" dirty="0"/>
          </a:p>
        </p:txBody>
      </p:sp>
      <p:sp>
        <p:nvSpPr>
          <p:cNvPr id="24" name="Rectangle 23"/>
          <p:cNvSpPr/>
          <p:nvPr/>
        </p:nvSpPr>
        <p:spPr>
          <a:xfrm>
            <a:off x="1057973" y="3994559"/>
            <a:ext cx="2377440" cy="73152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Caliber of students</a:t>
            </a:r>
            <a:endParaRPr lang="en-US" dirty="0"/>
          </a:p>
        </p:txBody>
      </p:sp>
      <p:graphicFrame>
        <p:nvGraphicFramePr>
          <p:cNvPr id="25" name="Chart 24"/>
          <p:cNvGraphicFramePr/>
          <p:nvPr/>
        </p:nvGraphicFramePr>
        <p:xfrm>
          <a:off x="3972623" y="2571750"/>
          <a:ext cx="4686300" cy="3095030"/>
        </p:xfrm>
        <a:graphic>
          <a:graphicData uri="http://schemas.openxmlformats.org/drawingml/2006/chart">
            <c:chart xmlns:c="http://schemas.openxmlformats.org/drawingml/2006/chart" xmlns:r="http://schemas.openxmlformats.org/officeDocument/2006/relationships" r:id="rId3"/>
          </a:graphicData>
        </a:graphic>
      </p:graphicFrame>
      <p:sp>
        <p:nvSpPr>
          <p:cNvPr id="26" name="Rectangle 25"/>
          <p:cNvSpPr/>
          <p:nvPr/>
        </p:nvSpPr>
        <p:spPr>
          <a:xfrm>
            <a:off x="4258373" y="2000250"/>
            <a:ext cx="2063385" cy="400110"/>
          </a:xfrm>
          <a:prstGeom prst="rect">
            <a:avLst/>
          </a:prstGeom>
        </p:spPr>
        <p:txBody>
          <a:bodyPr wrap="none">
            <a:spAutoFit/>
          </a:bodyPr>
          <a:lstStyle/>
          <a:p>
            <a:r>
              <a:rPr lang="en-US" sz="2000" b="1" i="1" dirty="0" smtClean="0">
                <a:solidFill>
                  <a:schemeClr val="tx1">
                    <a:lumMod val="50000"/>
                    <a:lumOff val="50000"/>
                  </a:schemeClr>
                </a:solidFill>
                <a:latin typeface="Arial Narrow" pitchFamily="34" charset="0"/>
              </a:rPr>
              <a:t>Public Universities</a:t>
            </a:r>
            <a:endParaRPr lang="en-US" sz="2000" dirty="0">
              <a:solidFill>
                <a:schemeClr val="tx1">
                  <a:lumMod val="50000"/>
                  <a:lumOff val="50000"/>
                </a:schemeClr>
              </a:solidFill>
            </a:endParaRPr>
          </a:p>
        </p:txBody>
      </p:sp>
      <p:sp>
        <p:nvSpPr>
          <p:cNvPr id="27" name="Rectangle 26"/>
          <p:cNvSpPr/>
          <p:nvPr/>
        </p:nvSpPr>
        <p:spPr>
          <a:xfrm>
            <a:off x="7023338" y="2000250"/>
            <a:ext cx="910827" cy="400110"/>
          </a:xfrm>
          <a:prstGeom prst="rect">
            <a:avLst/>
          </a:prstGeom>
        </p:spPr>
        <p:txBody>
          <a:bodyPr wrap="none">
            <a:spAutoFit/>
          </a:bodyPr>
          <a:lstStyle/>
          <a:p>
            <a:r>
              <a:rPr lang="en-US" sz="2000" b="1" i="1" dirty="0" smtClean="0">
                <a:solidFill>
                  <a:schemeClr val="tx1">
                    <a:lumMod val="50000"/>
                    <a:lumOff val="50000"/>
                  </a:schemeClr>
                </a:solidFill>
                <a:latin typeface="Arial Narrow" pitchFamily="34" charset="0"/>
              </a:rPr>
              <a:t>KCTCS</a:t>
            </a:r>
            <a:endParaRPr lang="en-US" sz="2000" dirty="0">
              <a:solidFill>
                <a:schemeClr val="tx1">
                  <a:lumMod val="50000"/>
                  <a:lumOff val="50000"/>
                </a:schemeClr>
              </a:solidFill>
            </a:endParaRPr>
          </a:p>
        </p:txBody>
      </p:sp>
      <p:sp>
        <p:nvSpPr>
          <p:cNvPr id="10" name="TextBox 9"/>
          <p:cNvSpPr txBox="1"/>
          <p:nvPr/>
        </p:nvSpPr>
        <p:spPr>
          <a:xfrm rot="10800000" flipV="1">
            <a:off x="4142702" y="5848494"/>
            <a:ext cx="4472298" cy="345642"/>
          </a:xfrm>
          <a:prstGeom prst="rect">
            <a:avLst/>
          </a:prstGeom>
          <a:noFill/>
          <a:ln>
            <a:noFill/>
          </a:ln>
        </p:spPr>
        <p:txBody>
          <a:bodyPr wrap="square" rtlCol="0">
            <a:spAutoFit/>
          </a:bodyPr>
          <a:lstStyle/>
          <a:p>
            <a:pPr algn="ctr"/>
            <a:r>
              <a:rPr lang="en-US" sz="1600" i="1" dirty="0" smtClean="0">
                <a:solidFill>
                  <a:schemeClr val="accent3">
                    <a:lumMod val="75000"/>
                  </a:schemeClr>
                </a:solidFill>
                <a:latin typeface="Arial Narrow" pitchFamily="34" charset="0"/>
              </a:rPr>
              <a:t>Source: Kentucky Council on Postsecondary Education</a:t>
            </a:r>
            <a:endParaRPr lang="en-US" sz="1600" i="1" dirty="0">
              <a:solidFill>
                <a:schemeClr val="accent3">
                  <a:lumMod val="75000"/>
                </a:schemeClr>
              </a:solidFill>
              <a:latin typeface="Arial Narrow" pitchFamily="34" charset="0"/>
            </a:endParaRPr>
          </a:p>
        </p:txBody>
      </p:sp>
      <p:sp>
        <p:nvSpPr>
          <p:cNvPr id="11" name="Right Brace 10"/>
          <p:cNvSpPr/>
          <p:nvPr/>
        </p:nvSpPr>
        <p:spPr>
          <a:xfrm>
            <a:off x="3624239" y="2910537"/>
            <a:ext cx="691285" cy="1670603"/>
          </a:xfrm>
          <a:prstGeom prst="rightBrac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rot="10800000" flipV="1">
            <a:off x="309080" y="316528"/>
            <a:ext cx="8525837" cy="461665"/>
          </a:xfrm>
          <a:prstGeom prst="rect">
            <a:avLst/>
          </a:prstGeom>
          <a:noFill/>
          <a:ln>
            <a:noFill/>
          </a:ln>
        </p:spPr>
        <p:txBody>
          <a:bodyPr wrap="square" rtlCol="0">
            <a:spAutoFit/>
          </a:bodyPr>
          <a:lstStyle/>
          <a:p>
            <a:pPr algn="ctr"/>
            <a:r>
              <a:rPr lang="en-US" sz="2400" b="1" i="1" dirty="0" smtClean="0">
                <a:solidFill>
                  <a:schemeClr val="bg1"/>
                </a:solidFill>
                <a:latin typeface="Arial Narrow" pitchFamily="34" charset="0"/>
              </a:rPr>
              <a:t>Conclusions &amp; Recommendations</a:t>
            </a:r>
            <a:endParaRPr lang="en-US" sz="2400" b="1" i="1" dirty="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0"/>
          <p:cNvSpPr txBox="1">
            <a:spLocks noChangeArrowheads="1"/>
          </p:cNvSpPr>
          <p:nvPr/>
        </p:nvSpPr>
        <p:spPr bwMode="auto">
          <a:xfrm>
            <a:off x="4057650" y="2514600"/>
            <a:ext cx="4629150" cy="1754326"/>
          </a:xfrm>
          <a:prstGeom prst="rect">
            <a:avLst/>
          </a:prstGeom>
          <a:noFill/>
          <a:ln w="9525">
            <a:noFill/>
            <a:miter lim="800000"/>
            <a:headEnd/>
            <a:tailEnd/>
          </a:ln>
        </p:spPr>
        <p:txBody>
          <a:bodyPr wrap="square">
            <a:spAutoFit/>
          </a:bodyPr>
          <a:lstStyle/>
          <a:p>
            <a:pPr algn="ctr"/>
            <a:r>
              <a:rPr lang="en-US" sz="3600" b="1" i="1" dirty="0" smtClean="0">
                <a:solidFill>
                  <a:schemeClr val="accent3">
                    <a:lumMod val="75000"/>
                  </a:schemeClr>
                </a:solidFill>
                <a:latin typeface="Arial Narrow" pitchFamily="34" charset="0"/>
              </a:rPr>
              <a:t>The Changing Educational </a:t>
            </a:r>
          </a:p>
          <a:p>
            <a:pPr algn="ctr"/>
            <a:r>
              <a:rPr lang="en-US" sz="3600" b="1" i="1" dirty="0" smtClean="0">
                <a:solidFill>
                  <a:schemeClr val="accent3">
                    <a:lumMod val="75000"/>
                  </a:schemeClr>
                </a:solidFill>
                <a:latin typeface="Arial Narrow" pitchFamily="34" charset="0"/>
              </a:rPr>
              <a:t> Landscape</a:t>
            </a:r>
            <a:endParaRPr lang="en-US" sz="3200" b="1" i="1" dirty="0">
              <a:solidFill>
                <a:schemeClr val="accent3">
                  <a:lumMod val="75000"/>
                </a:schemeClr>
              </a:solidFill>
              <a:latin typeface="Arial Narrow" pitchFamily="34" charset="0"/>
            </a:endParaRPr>
          </a:p>
        </p:txBody>
      </p:sp>
      <p:pic>
        <p:nvPicPr>
          <p:cNvPr id="109570" name="Picture 2" descr="http://www.ere.net/wp-content/uploads/2009/01/istock_000005461904xsmall.jpg"/>
          <p:cNvPicPr>
            <a:picLocks noChangeAspect="1" noChangeArrowheads="1"/>
          </p:cNvPicPr>
          <p:nvPr/>
        </p:nvPicPr>
        <p:blipFill>
          <a:blip r:embed="rId3" cstate="print"/>
          <a:srcRect/>
          <a:stretch>
            <a:fillRect/>
          </a:stretch>
        </p:blipFill>
        <p:spPr bwMode="auto">
          <a:xfrm>
            <a:off x="457200" y="1543050"/>
            <a:ext cx="3695700" cy="2943225"/>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0800000" flipV="1">
            <a:off x="309080" y="316528"/>
            <a:ext cx="8525837" cy="461665"/>
          </a:xfrm>
          <a:prstGeom prst="rect">
            <a:avLst/>
          </a:prstGeom>
          <a:noFill/>
          <a:ln>
            <a:noFill/>
          </a:ln>
        </p:spPr>
        <p:txBody>
          <a:bodyPr wrap="square" rtlCol="0">
            <a:spAutoFit/>
          </a:bodyPr>
          <a:lstStyle/>
          <a:p>
            <a:pPr algn="ctr"/>
            <a:r>
              <a:rPr lang="en-US" sz="2400" b="1" i="1" dirty="0" smtClean="0">
                <a:solidFill>
                  <a:schemeClr val="bg1"/>
                </a:solidFill>
                <a:latin typeface="Arial Narrow" pitchFamily="34" charset="0"/>
              </a:rPr>
              <a:t>Conclusions &amp; Recommendations</a:t>
            </a:r>
            <a:endParaRPr lang="en-US" sz="2400" b="1" i="1" dirty="0">
              <a:solidFill>
                <a:schemeClr val="bg1"/>
              </a:solidFill>
              <a:latin typeface="Arial Narrow" pitchFamily="34" charset="0"/>
            </a:endParaRPr>
          </a:p>
        </p:txBody>
      </p:sp>
      <p:sp>
        <p:nvSpPr>
          <p:cNvPr id="3" name="TextBox 2"/>
          <p:cNvSpPr txBox="1"/>
          <p:nvPr/>
        </p:nvSpPr>
        <p:spPr>
          <a:xfrm>
            <a:off x="193868" y="1182327"/>
            <a:ext cx="8777311" cy="4939814"/>
          </a:xfrm>
          <a:prstGeom prst="rect">
            <a:avLst/>
          </a:prstGeom>
          <a:noFill/>
        </p:spPr>
        <p:txBody>
          <a:bodyPr wrap="square" rtlCol="0">
            <a:spAutoFit/>
          </a:bodyPr>
          <a:lstStyle/>
          <a:p>
            <a:pPr>
              <a:spcAft>
                <a:spcPts val="600"/>
              </a:spcAft>
              <a:buClr>
                <a:schemeClr val="accent3">
                  <a:lumMod val="75000"/>
                </a:schemeClr>
              </a:buClr>
            </a:pPr>
            <a:r>
              <a:rPr lang="en-US" sz="2000" b="1" u="sng" dirty="0" smtClean="0">
                <a:solidFill>
                  <a:schemeClr val="accent4">
                    <a:lumMod val="75000"/>
                  </a:schemeClr>
                </a:solidFill>
                <a:latin typeface="Arial Narrow" pitchFamily="34" charset="0"/>
              </a:rPr>
              <a:t>Recommendation</a:t>
            </a:r>
          </a:p>
          <a:p>
            <a:pPr marL="231775" indent="-231775">
              <a:spcAft>
                <a:spcPts val="600"/>
              </a:spcAft>
              <a:buClr>
                <a:schemeClr val="accent3">
                  <a:lumMod val="75000"/>
                </a:schemeClr>
              </a:buClr>
              <a:buFont typeface="Wingdings" pitchFamily="2" charset="2"/>
              <a:buChar char="Ø"/>
            </a:pPr>
            <a:r>
              <a:rPr lang="en-US" sz="2000" dirty="0" smtClean="0">
                <a:solidFill>
                  <a:schemeClr val="bg1">
                    <a:lumMod val="50000"/>
                  </a:schemeClr>
                </a:solidFill>
                <a:latin typeface="Arial Narrow" pitchFamily="34" charset="0"/>
              </a:rPr>
              <a:t>Develop a comprehensive market communication program to the traditional student/parent segment to parlay the good work already done with teachers and counselors.</a:t>
            </a:r>
          </a:p>
          <a:p>
            <a:pPr marL="682625" indent="-231775">
              <a:spcAft>
                <a:spcPts val="600"/>
              </a:spcAft>
              <a:buClr>
                <a:schemeClr val="accent3">
                  <a:lumMod val="75000"/>
                </a:schemeClr>
              </a:buClr>
              <a:buFont typeface="Wingdings" pitchFamily="2" charset="2"/>
              <a:buChar char="§"/>
            </a:pPr>
            <a:r>
              <a:rPr lang="en-US" sz="2000" dirty="0" smtClean="0">
                <a:solidFill>
                  <a:schemeClr val="bg1">
                    <a:lumMod val="50000"/>
                  </a:schemeClr>
                </a:solidFill>
                <a:latin typeface="Arial Narrow" pitchFamily="34" charset="0"/>
              </a:rPr>
              <a:t>Engage the entire “buzz network” in ways that allow KCTCS to define its brand image rather than allow parents and students to do it on their own.  </a:t>
            </a:r>
          </a:p>
          <a:p>
            <a:pPr marL="682625" indent="-231775">
              <a:spcAft>
                <a:spcPts val="600"/>
              </a:spcAft>
              <a:buClr>
                <a:schemeClr val="accent3">
                  <a:lumMod val="75000"/>
                </a:schemeClr>
              </a:buClr>
              <a:buFont typeface="Wingdings" pitchFamily="2" charset="2"/>
              <a:buChar char="§"/>
            </a:pPr>
            <a:r>
              <a:rPr lang="en-US" sz="2000" dirty="0" smtClean="0">
                <a:solidFill>
                  <a:schemeClr val="bg1">
                    <a:lumMod val="50000"/>
                  </a:schemeClr>
                </a:solidFill>
                <a:latin typeface="Arial Narrow" pitchFamily="34" charset="0"/>
              </a:rPr>
              <a:t>Indications are that a direct mail campaign could be helpful.</a:t>
            </a:r>
          </a:p>
          <a:p>
            <a:pPr marL="682625" indent="-231775">
              <a:spcAft>
                <a:spcPts val="600"/>
              </a:spcAft>
              <a:buClr>
                <a:schemeClr val="accent3">
                  <a:lumMod val="75000"/>
                </a:schemeClr>
              </a:buClr>
              <a:buFont typeface="Wingdings" pitchFamily="2" charset="2"/>
              <a:buChar char="§"/>
            </a:pPr>
            <a:endParaRPr lang="en-US" sz="2000" dirty="0" smtClean="0">
              <a:solidFill>
                <a:schemeClr val="accent4">
                  <a:lumMod val="75000"/>
                </a:schemeClr>
              </a:solidFill>
              <a:latin typeface="Arial Narrow" pitchFamily="34" charset="0"/>
            </a:endParaRPr>
          </a:p>
          <a:p>
            <a:pPr marL="231775" indent="-231775">
              <a:spcAft>
                <a:spcPts val="600"/>
              </a:spcAft>
              <a:buClr>
                <a:schemeClr val="accent3">
                  <a:lumMod val="75000"/>
                </a:schemeClr>
              </a:buClr>
              <a:buFont typeface="Wingdings" pitchFamily="2" charset="2"/>
              <a:buChar char="Ø"/>
            </a:pPr>
            <a:r>
              <a:rPr lang="en-US" sz="2000" dirty="0" smtClean="0">
                <a:solidFill>
                  <a:schemeClr val="bg1">
                    <a:lumMod val="50000"/>
                  </a:schemeClr>
                </a:solidFill>
                <a:latin typeface="Arial Narrow" pitchFamily="34" charset="0"/>
              </a:rPr>
              <a:t>Continue to encourage and reinforce the past successful work with teachers and counselors.</a:t>
            </a:r>
          </a:p>
          <a:p>
            <a:pPr marL="231775" indent="-231775">
              <a:spcAft>
                <a:spcPts val="600"/>
              </a:spcAft>
              <a:buClr>
                <a:schemeClr val="accent3">
                  <a:lumMod val="75000"/>
                </a:schemeClr>
              </a:buClr>
              <a:buFont typeface="Wingdings" pitchFamily="2" charset="2"/>
              <a:buChar char="Ø"/>
            </a:pPr>
            <a:endParaRPr lang="en-US" sz="2000" dirty="0" smtClean="0">
              <a:solidFill>
                <a:schemeClr val="bg1">
                  <a:lumMod val="50000"/>
                </a:schemeClr>
              </a:solidFill>
              <a:latin typeface="Arial Narrow" pitchFamily="34" charset="0"/>
            </a:endParaRPr>
          </a:p>
          <a:p>
            <a:pPr marL="231775" indent="-231775">
              <a:spcAft>
                <a:spcPts val="600"/>
              </a:spcAft>
              <a:buClr>
                <a:schemeClr val="accent3">
                  <a:lumMod val="75000"/>
                </a:schemeClr>
              </a:buClr>
              <a:buFont typeface="Wingdings" pitchFamily="2" charset="2"/>
              <a:buChar char="Ø"/>
            </a:pPr>
            <a:r>
              <a:rPr lang="en-US" sz="2000" dirty="0" smtClean="0">
                <a:solidFill>
                  <a:schemeClr val="bg1">
                    <a:lumMod val="50000"/>
                  </a:schemeClr>
                </a:solidFill>
                <a:latin typeface="Arial Narrow" pitchFamily="34" charset="0"/>
              </a:rPr>
              <a:t>Remember that KCTCS is not usually part of the initial consideration set for many younger students; but will be as the reality of finances, academic prowess, study skills and life complications call for some adjustments.  When KCTCS enters the “consideration set” it suggests “timed” communication strategies as part of this overall communication program.</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0800000" flipV="1">
            <a:off x="309080" y="316528"/>
            <a:ext cx="8525837" cy="461665"/>
          </a:xfrm>
          <a:prstGeom prst="rect">
            <a:avLst/>
          </a:prstGeom>
          <a:noFill/>
          <a:ln>
            <a:noFill/>
          </a:ln>
        </p:spPr>
        <p:txBody>
          <a:bodyPr wrap="square" rtlCol="0">
            <a:spAutoFit/>
          </a:bodyPr>
          <a:lstStyle/>
          <a:p>
            <a:pPr algn="ctr"/>
            <a:r>
              <a:rPr lang="en-US" sz="2400" b="1" i="1" dirty="0" smtClean="0">
                <a:solidFill>
                  <a:schemeClr val="bg1"/>
                </a:solidFill>
                <a:latin typeface="Arial Narrow" pitchFamily="34" charset="0"/>
              </a:rPr>
              <a:t>Conclusions &amp; Recommendations</a:t>
            </a:r>
            <a:endParaRPr lang="en-US" sz="2400" b="1" i="1" dirty="0">
              <a:solidFill>
                <a:schemeClr val="bg1"/>
              </a:solidFill>
              <a:latin typeface="Arial Narrow" pitchFamily="34" charset="0"/>
            </a:endParaRPr>
          </a:p>
        </p:txBody>
      </p:sp>
      <p:sp>
        <p:nvSpPr>
          <p:cNvPr id="3" name="TextBox 2"/>
          <p:cNvSpPr txBox="1"/>
          <p:nvPr/>
        </p:nvSpPr>
        <p:spPr>
          <a:xfrm>
            <a:off x="366689" y="1412755"/>
            <a:ext cx="8353015" cy="3400931"/>
          </a:xfrm>
          <a:prstGeom prst="rect">
            <a:avLst/>
          </a:prstGeom>
          <a:noFill/>
        </p:spPr>
        <p:txBody>
          <a:bodyPr wrap="square" rtlCol="0">
            <a:spAutoFit/>
          </a:bodyPr>
          <a:lstStyle/>
          <a:p>
            <a:pPr>
              <a:spcAft>
                <a:spcPts val="600"/>
              </a:spcAft>
              <a:buClr>
                <a:schemeClr val="accent3">
                  <a:lumMod val="75000"/>
                </a:schemeClr>
              </a:buClr>
            </a:pPr>
            <a:r>
              <a:rPr lang="en-US" sz="2000" b="1" u="sng" dirty="0" smtClean="0">
                <a:solidFill>
                  <a:schemeClr val="accent4">
                    <a:lumMod val="75000"/>
                  </a:schemeClr>
                </a:solidFill>
                <a:latin typeface="Arial Narrow" pitchFamily="34" charset="0"/>
              </a:rPr>
              <a:t>Conclusion</a:t>
            </a:r>
          </a:p>
          <a:p>
            <a:pPr marL="231775" indent="-231775">
              <a:spcAft>
                <a:spcPts val="600"/>
              </a:spcAft>
              <a:buClr>
                <a:schemeClr val="accent3">
                  <a:lumMod val="75000"/>
                </a:schemeClr>
              </a:buClr>
              <a:buFont typeface="Wingdings" pitchFamily="2" charset="2"/>
              <a:buChar char="Ø"/>
            </a:pPr>
            <a:r>
              <a:rPr lang="en-US" sz="2000" dirty="0" smtClean="0">
                <a:solidFill>
                  <a:schemeClr val="bg1">
                    <a:lumMod val="50000"/>
                  </a:schemeClr>
                </a:solidFill>
                <a:latin typeface="Arial Narrow" pitchFamily="34" charset="0"/>
              </a:rPr>
              <a:t>KCTCS’ system-wide growth in awareness and image has created an “overarching brand” that can speak to the highest aspirations of the organization.</a:t>
            </a:r>
          </a:p>
          <a:p>
            <a:pPr>
              <a:buClr>
                <a:schemeClr val="accent3">
                  <a:lumMod val="75000"/>
                </a:schemeClr>
              </a:buClr>
            </a:pPr>
            <a:endParaRPr lang="en-US" sz="2000" dirty="0" smtClean="0">
              <a:solidFill>
                <a:schemeClr val="accent4">
                  <a:lumMod val="75000"/>
                </a:schemeClr>
              </a:solidFill>
              <a:latin typeface="Arial Narrow" pitchFamily="34" charset="0"/>
            </a:endParaRPr>
          </a:p>
          <a:p>
            <a:pPr>
              <a:spcAft>
                <a:spcPts val="600"/>
              </a:spcAft>
              <a:buClr>
                <a:schemeClr val="accent3">
                  <a:lumMod val="75000"/>
                </a:schemeClr>
              </a:buClr>
            </a:pPr>
            <a:r>
              <a:rPr lang="en-US" sz="2000" b="1" u="sng" dirty="0" smtClean="0">
                <a:solidFill>
                  <a:schemeClr val="accent4">
                    <a:lumMod val="75000"/>
                  </a:schemeClr>
                </a:solidFill>
                <a:latin typeface="Arial Narrow" pitchFamily="34" charset="0"/>
              </a:rPr>
              <a:t>Recommendation</a:t>
            </a:r>
          </a:p>
          <a:p>
            <a:pPr marL="231775" indent="-231775">
              <a:buClr>
                <a:schemeClr val="accent3">
                  <a:lumMod val="75000"/>
                </a:schemeClr>
              </a:buClr>
              <a:buFont typeface="Wingdings" pitchFamily="2" charset="2"/>
              <a:buChar char="Ø"/>
            </a:pPr>
            <a:r>
              <a:rPr lang="en-US" sz="2000" dirty="0" smtClean="0">
                <a:solidFill>
                  <a:schemeClr val="bg1">
                    <a:lumMod val="50000"/>
                  </a:schemeClr>
                </a:solidFill>
                <a:latin typeface="Arial Narrow" pitchFamily="34" charset="0"/>
              </a:rPr>
              <a:t>Optimize the growing brand awareness and positive image of KCTCS by integrating it with a strong College brand development program to enhance imagery and knowledge among traditional and nontraditional prospects alike.</a:t>
            </a:r>
          </a:p>
          <a:p>
            <a:r>
              <a:rPr lang="en-US" sz="2000" dirty="0" smtClean="0"/>
              <a:t> </a:t>
            </a:r>
          </a:p>
          <a:p>
            <a:pPr>
              <a:spcAft>
                <a:spcPts val="600"/>
              </a:spcAft>
              <a:buClr>
                <a:schemeClr val="accent3">
                  <a:lumMod val="75000"/>
                </a:schemeClr>
              </a:buClr>
            </a:pPr>
            <a:endParaRPr lang="en-US" sz="2000" b="1" u="sng" dirty="0" smtClean="0">
              <a:solidFill>
                <a:schemeClr val="accent4">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0800000" flipV="1">
            <a:off x="309080" y="316528"/>
            <a:ext cx="8525837" cy="461665"/>
          </a:xfrm>
          <a:prstGeom prst="rect">
            <a:avLst/>
          </a:prstGeom>
          <a:noFill/>
          <a:ln>
            <a:noFill/>
          </a:ln>
        </p:spPr>
        <p:txBody>
          <a:bodyPr wrap="square" rtlCol="0">
            <a:spAutoFit/>
          </a:bodyPr>
          <a:lstStyle/>
          <a:p>
            <a:pPr algn="ctr"/>
            <a:r>
              <a:rPr lang="en-US" sz="2400" b="1" i="1" dirty="0" smtClean="0">
                <a:solidFill>
                  <a:schemeClr val="bg1"/>
                </a:solidFill>
                <a:latin typeface="Arial Narrow" pitchFamily="34" charset="0"/>
              </a:rPr>
              <a:t>Conclusions &amp; Recommendations</a:t>
            </a:r>
            <a:endParaRPr lang="en-US" sz="2400" b="1" i="1" dirty="0">
              <a:solidFill>
                <a:schemeClr val="bg1"/>
              </a:solidFill>
              <a:latin typeface="Arial Narrow" pitchFamily="34" charset="0"/>
            </a:endParaRPr>
          </a:p>
        </p:txBody>
      </p:sp>
      <p:sp>
        <p:nvSpPr>
          <p:cNvPr id="3" name="TextBox 2"/>
          <p:cNvSpPr txBox="1"/>
          <p:nvPr/>
        </p:nvSpPr>
        <p:spPr>
          <a:xfrm>
            <a:off x="366689" y="1412755"/>
            <a:ext cx="8353015" cy="3554819"/>
          </a:xfrm>
          <a:prstGeom prst="rect">
            <a:avLst/>
          </a:prstGeom>
          <a:noFill/>
        </p:spPr>
        <p:txBody>
          <a:bodyPr wrap="square" rtlCol="0">
            <a:spAutoFit/>
          </a:bodyPr>
          <a:lstStyle/>
          <a:p>
            <a:pPr>
              <a:spcAft>
                <a:spcPts val="600"/>
              </a:spcAft>
              <a:buClr>
                <a:schemeClr val="accent3">
                  <a:lumMod val="75000"/>
                </a:schemeClr>
              </a:buClr>
            </a:pPr>
            <a:r>
              <a:rPr lang="en-US" sz="2000" b="1" u="sng" dirty="0" smtClean="0">
                <a:solidFill>
                  <a:schemeClr val="accent4">
                    <a:lumMod val="75000"/>
                  </a:schemeClr>
                </a:solidFill>
                <a:latin typeface="Arial Narrow" pitchFamily="34" charset="0"/>
              </a:rPr>
              <a:t>Conclusion</a:t>
            </a:r>
          </a:p>
          <a:p>
            <a:pPr marL="231775" indent="-231775">
              <a:spcAft>
                <a:spcPts val="600"/>
              </a:spcAft>
              <a:buClr>
                <a:schemeClr val="accent3">
                  <a:lumMod val="75000"/>
                </a:schemeClr>
              </a:buClr>
              <a:buFont typeface="Wingdings" pitchFamily="2" charset="2"/>
              <a:buChar char="Ø"/>
            </a:pPr>
            <a:r>
              <a:rPr lang="en-US" sz="2000" dirty="0" smtClean="0">
                <a:solidFill>
                  <a:schemeClr val="bg1">
                    <a:lumMod val="50000"/>
                  </a:schemeClr>
                </a:solidFill>
                <a:latin typeface="Arial Narrow" pitchFamily="34" charset="0"/>
              </a:rPr>
              <a:t>Regardless of their personal perceptions and likely behaviors, a majority of prospects believe that a KCTCS College is an excellent or very good place to start college and then transfer to a four year college or university.</a:t>
            </a:r>
          </a:p>
          <a:p>
            <a:pPr marL="682625" indent="-231775">
              <a:spcAft>
                <a:spcPts val="600"/>
              </a:spcAft>
              <a:buClr>
                <a:schemeClr val="accent3">
                  <a:lumMod val="75000"/>
                </a:schemeClr>
              </a:buClr>
              <a:buFont typeface="Wingdings" pitchFamily="2" charset="2"/>
              <a:buChar char="§"/>
            </a:pPr>
            <a:r>
              <a:rPr lang="en-US" sz="2000" dirty="0" smtClean="0">
                <a:solidFill>
                  <a:schemeClr val="bg1">
                    <a:lumMod val="50000"/>
                  </a:schemeClr>
                </a:solidFill>
                <a:latin typeface="Arial Narrow" pitchFamily="34" charset="0"/>
              </a:rPr>
              <a:t>Because it’s close to home, costs less and offers smaller classes/more personalized attention.</a:t>
            </a:r>
          </a:p>
          <a:p>
            <a:pPr marL="682625" indent="-231775">
              <a:spcAft>
                <a:spcPts val="600"/>
              </a:spcAft>
              <a:buClr>
                <a:schemeClr val="accent3">
                  <a:lumMod val="75000"/>
                </a:schemeClr>
              </a:buClr>
            </a:pPr>
            <a:endParaRPr lang="en-US" sz="2000" dirty="0" smtClean="0">
              <a:solidFill>
                <a:schemeClr val="bg1">
                  <a:lumMod val="50000"/>
                </a:schemeClr>
              </a:solidFill>
              <a:latin typeface="Arial Narrow" pitchFamily="34" charset="0"/>
            </a:endParaRPr>
          </a:p>
          <a:p>
            <a:pPr marL="14288" indent="-14288">
              <a:spcAft>
                <a:spcPts val="600"/>
              </a:spcAft>
              <a:buClr>
                <a:schemeClr val="accent3">
                  <a:lumMod val="75000"/>
                </a:schemeClr>
              </a:buClr>
            </a:pPr>
            <a:r>
              <a:rPr lang="en-US" sz="2000" b="1" u="sng" dirty="0" smtClean="0">
                <a:solidFill>
                  <a:schemeClr val="accent4">
                    <a:lumMod val="75000"/>
                  </a:schemeClr>
                </a:solidFill>
                <a:latin typeface="Arial Narrow" pitchFamily="34" charset="0"/>
              </a:rPr>
              <a:t>Recommendation</a:t>
            </a:r>
          </a:p>
          <a:p>
            <a:pPr marL="231775" indent="-231775">
              <a:spcAft>
                <a:spcPts val="600"/>
              </a:spcAft>
              <a:buClr>
                <a:schemeClr val="accent3">
                  <a:lumMod val="75000"/>
                </a:schemeClr>
              </a:buClr>
              <a:buFont typeface="Wingdings" pitchFamily="2" charset="2"/>
              <a:buChar char="Ø"/>
            </a:pPr>
            <a:r>
              <a:rPr lang="en-US" sz="2000" dirty="0" smtClean="0">
                <a:solidFill>
                  <a:schemeClr val="bg1">
                    <a:lumMod val="50000"/>
                  </a:schemeClr>
                </a:solidFill>
                <a:latin typeface="Arial Narrow" pitchFamily="34" charset="0"/>
              </a:rPr>
              <a:t>Develop a more systematic and effective plan to encourage associate degrees and promote the ease of transferring credits to four year institutions.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0800000" flipV="1">
            <a:off x="309080" y="316528"/>
            <a:ext cx="8525837" cy="461665"/>
          </a:xfrm>
          <a:prstGeom prst="rect">
            <a:avLst/>
          </a:prstGeom>
          <a:noFill/>
          <a:ln>
            <a:noFill/>
          </a:ln>
        </p:spPr>
        <p:txBody>
          <a:bodyPr wrap="square" rtlCol="0">
            <a:spAutoFit/>
          </a:bodyPr>
          <a:lstStyle/>
          <a:p>
            <a:pPr algn="ctr"/>
            <a:r>
              <a:rPr lang="en-US" sz="2400" b="1" i="1" dirty="0" smtClean="0">
                <a:solidFill>
                  <a:schemeClr val="bg1"/>
                </a:solidFill>
                <a:latin typeface="Arial Narrow" pitchFamily="34" charset="0"/>
              </a:rPr>
              <a:t>Conclusions &amp; Recommendations</a:t>
            </a:r>
            <a:endParaRPr lang="en-US" sz="2400" b="1" i="1" dirty="0">
              <a:solidFill>
                <a:schemeClr val="bg1"/>
              </a:solidFill>
              <a:latin typeface="Arial Narrow" pitchFamily="34" charset="0"/>
            </a:endParaRPr>
          </a:p>
        </p:txBody>
      </p:sp>
      <p:sp>
        <p:nvSpPr>
          <p:cNvPr id="3" name="TextBox 2"/>
          <p:cNvSpPr txBox="1"/>
          <p:nvPr/>
        </p:nvSpPr>
        <p:spPr>
          <a:xfrm>
            <a:off x="712330" y="2449681"/>
            <a:ext cx="7661731" cy="2616101"/>
          </a:xfrm>
          <a:prstGeom prst="rect">
            <a:avLst/>
          </a:prstGeom>
          <a:noFill/>
        </p:spPr>
        <p:txBody>
          <a:bodyPr wrap="square" rtlCol="0">
            <a:spAutoFit/>
          </a:bodyPr>
          <a:lstStyle/>
          <a:p>
            <a:pPr>
              <a:spcAft>
                <a:spcPts val="600"/>
              </a:spcAft>
              <a:buClr>
                <a:schemeClr val="accent3">
                  <a:lumMod val="75000"/>
                </a:schemeClr>
              </a:buClr>
            </a:pPr>
            <a:r>
              <a:rPr lang="en-US" sz="2400" b="1" u="sng" dirty="0" smtClean="0">
                <a:solidFill>
                  <a:schemeClr val="accent4">
                    <a:lumMod val="75000"/>
                  </a:schemeClr>
                </a:solidFill>
                <a:latin typeface="Arial Narrow" pitchFamily="34" charset="0"/>
              </a:rPr>
              <a:t>Recommendation</a:t>
            </a:r>
          </a:p>
          <a:p>
            <a:pPr marL="231775" indent="-231775">
              <a:spcAft>
                <a:spcPts val="600"/>
              </a:spcAft>
              <a:buClr>
                <a:schemeClr val="accent3">
                  <a:lumMod val="75000"/>
                </a:schemeClr>
              </a:buClr>
              <a:buFont typeface="Wingdings" pitchFamily="2" charset="2"/>
              <a:buChar char="Ø"/>
            </a:pPr>
            <a:r>
              <a:rPr lang="en-US" sz="2400" dirty="0" smtClean="0">
                <a:solidFill>
                  <a:schemeClr val="bg1">
                    <a:lumMod val="50000"/>
                  </a:schemeClr>
                </a:solidFill>
                <a:latin typeface="Arial Narrow" pitchFamily="34" charset="0"/>
              </a:rPr>
              <a:t>Take the time to celebrate some amazing successes even as you reevaluate and strategize for a successful future.</a:t>
            </a:r>
          </a:p>
          <a:p>
            <a:pPr marL="231775" indent="-231775" algn="r">
              <a:spcAft>
                <a:spcPts val="600"/>
              </a:spcAft>
            </a:pPr>
            <a:endParaRPr lang="en-US" sz="2400" dirty="0" smtClean="0">
              <a:solidFill>
                <a:schemeClr val="bg1">
                  <a:lumMod val="50000"/>
                </a:schemeClr>
              </a:solidFill>
              <a:latin typeface="Arial Narrow" pitchFamily="34" charset="0"/>
            </a:endParaRPr>
          </a:p>
          <a:p>
            <a:pPr marL="231775" indent="-231775">
              <a:spcAft>
                <a:spcPts val="600"/>
              </a:spcAft>
            </a:pPr>
            <a:r>
              <a:rPr lang="en-US" sz="2400" dirty="0" smtClean="0">
                <a:solidFill>
                  <a:schemeClr val="bg1">
                    <a:lumMod val="50000"/>
                  </a:schemeClr>
                </a:solidFill>
                <a:latin typeface="Arial Narrow" pitchFamily="34" charset="0"/>
              </a:rPr>
              <a:t>							Sincerely,</a:t>
            </a:r>
          </a:p>
          <a:p>
            <a:pPr marL="231775" indent="-231775">
              <a:spcAft>
                <a:spcPts val="600"/>
              </a:spcAft>
            </a:pPr>
            <a:r>
              <a:rPr lang="en-US" sz="2400" dirty="0" smtClean="0">
                <a:solidFill>
                  <a:schemeClr val="bg1">
                    <a:lumMod val="50000"/>
                  </a:schemeClr>
                </a:solidFill>
                <a:latin typeface="Arial Narrow" pitchFamily="34" charset="0"/>
              </a:rPr>
              <a:t>							Horizon InSight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0" y="4743450"/>
            <a:ext cx="9144000" cy="857250"/>
          </a:xfrm>
          <a:prstGeom prst="rect">
            <a:avLst/>
          </a:prstGeom>
          <a:solidFill>
            <a:schemeClr val="accent4">
              <a:lumMod val="75000"/>
            </a:schemeClr>
          </a:solidFill>
          <a:ln w="9525">
            <a:noFill/>
            <a:miter lim="800000"/>
            <a:headEnd/>
            <a:tailEnd/>
          </a:ln>
          <a:effectLst/>
        </p:spPr>
        <p:txBody>
          <a:bodyPr wrap="none" anchor="ctr"/>
          <a:lstStyle/>
          <a:p>
            <a:endParaRPr lang="en-US" dirty="0">
              <a:latin typeface="Arial Narrow" pitchFamily="34" charset="0"/>
            </a:endParaRPr>
          </a:p>
        </p:txBody>
      </p:sp>
      <p:sp>
        <p:nvSpPr>
          <p:cNvPr id="7" name="Text Box 10"/>
          <p:cNvSpPr txBox="1">
            <a:spLocks noChangeArrowheads="1"/>
          </p:cNvSpPr>
          <p:nvPr/>
        </p:nvSpPr>
        <p:spPr bwMode="auto">
          <a:xfrm>
            <a:off x="4229100" y="1657350"/>
            <a:ext cx="4629150" cy="1754326"/>
          </a:xfrm>
          <a:prstGeom prst="rect">
            <a:avLst/>
          </a:prstGeom>
          <a:noFill/>
          <a:ln w="9525">
            <a:noFill/>
            <a:miter lim="800000"/>
            <a:headEnd/>
            <a:tailEnd/>
          </a:ln>
        </p:spPr>
        <p:txBody>
          <a:bodyPr wrap="square">
            <a:spAutoFit/>
          </a:bodyPr>
          <a:lstStyle/>
          <a:p>
            <a:pPr algn="ctr"/>
            <a:r>
              <a:rPr lang="en-US" sz="3600" b="1" i="1" dirty="0" smtClean="0">
                <a:solidFill>
                  <a:schemeClr val="accent4">
                    <a:lumMod val="75000"/>
                  </a:schemeClr>
                </a:solidFill>
                <a:latin typeface="Arial Narrow" pitchFamily="34" charset="0"/>
              </a:rPr>
              <a:t>THAT WAS THEN…</a:t>
            </a:r>
          </a:p>
          <a:p>
            <a:pPr algn="ctr"/>
            <a:endParaRPr lang="en-US" sz="3600" b="1" i="1" dirty="0" smtClean="0">
              <a:solidFill>
                <a:schemeClr val="accent4">
                  <a:lumMod val="75000"/>
                </a:schemeClr>
              </a:solidFill>
              <a:latin typeface="Arial Narrow" pitchFamily="34" charset="0"/>
            </a:endParaRPr>
          </a:p>
          <a:p>
            <a:pPr algn="ctr"/>
            <a:r>
              <a:rPr lang="en-US" sz="3600" b="1" i="1" dirty="0" smtClean="0">
                <a:solidFill>
                  <a:schemeClr val="accent4">
                    <a:lumMod val="75000"/>
                  </a:schemeClr>
                </a:solidFill>
                <a:latin typeface="Arial Narrow" pitchFamily="34" charset="0"/>
              </a:rPr>
              <a:t>…THIS IS NOW!</a:t>
            </a:r>
            <a:endParaRPr lang="en-US" sz="3200" b="1" i="1" dirty="0">
              <a:solidFill>
                <a:schemeClr val="accent4">
                  <a:lumMod val="75000"/>
                </a:schemeClr>
              </a:solidFill>
              <a:latin typeface="Arial Narrow" pitchFamily="34" charset="0"/>
            </a:endParaRPr>
          </a:p>
        </p:txBody>
      </p:sp>
      <p:pic>
        <p:nvPicPr>
          <p:cNvPr id="10" name="Picture 9" descr="HIS Logo.jpg"/>
          <p:cNvPicPr>
            <a:picLocks noChangeAspect="1"/>
          </p:cNvPicPr>
          <p:nvPr/>
        </p:nvPicPr>
        <p:blipFill>
          <a:blip r:embed="rId3" cstate="print"/>
          <a:stretch>
            <a:fillRect/>
          </a:stretch>
        </p:blipFill>
        <p:spPr>
          <a:xfrm>
            <a:off x="7143750" y="6115050"/>
            <a:ext cx="1714500" cy="420053"/>
          </a:xfrm>
          <a:prstGeom prst="rect">
            <a:avLst/>
          </a:prstGeom>
        </p:spPr>
      </p:pic>
      <p:pic>
        <p:nvPicPr>
          <p:cNvPr id="101378" name="Picture 2" descr="https://my.klc.org/UserFiles/KCTCS%20Logo.jpg"/>
          <p:cNvPicPr>
            <a:picLocks noChangeAspect="1" noChangeArrowheads="1"/>
          </p:cNvPicPr>
          <p:nvPr/>
        </p:nvPicPr>
        <p:blipFill>
          <a:blip r:embed="rId4" cstate="print"/>
          <a:srcRect/>
          <a:stretch>
            <a:fillRect/>
          </a:stretch>
        </p:blipFill>
        <p:spPr bwMode="auto">
          <a:xfrm>
            <a:off x="342900" y="1085850"/>
            <a:ext cx="3886200" cy="2872409"/>
          </a:xfrm>
          <a:prstGeom prst="rect">
            <a:avLst/>
          </a:prstGeom>
          <a:noFill/>
        </p:spPr>
      </p:pic>
      <p:sp>
        <p:nvSpPr>
          <p:cNvPr id="6" name="Rectangle 5"/>
          <p:cNvSpPr/>
          <p:nvPr/>
        </p:nvSpPr>
        <p:spPr>
          <a:xfrm>
            <a:off x="228600" y="4800600"/>
            <a:ext cx="3328540" cy="707886"/>
          </a:xfrm>
          <a:prstGeom prst="rect">
            <a:avLst/>
          </a:prstGeom>
        </p:spPr>
        <p:txBody>
          <a:bodyPr wrap="none">
            <a:spAutoFit/>
          </a:bodyPr>
          <a:lstStyle/>
          <a:p>
            <a:r>
              <a:rPr lang="en-US" sz="2000" b="1" i="1" dirty="0" smtClean="0">
                <a:solidFill>
                  <a:schemeClr val="bg1"/>
                </a:solidFill>
                <a:latin typeface="Arial Narrow" pitchFamily="34" charset="0"/>
              </a:rPr>
              <a:t>2011 Brand Market Assessment</a:t>
            </a:r>
          </a:p>
          <a:p>
            <a:r>
              <a:rPr lang="en-US" sz="2000" b="1" i="1" dirty="0" smtClean="0">
                <a:solidFill>
                  <a:schemeClr val="bg1"/>
                </a:solidFill>
                <a:latin typeface="Arial Narrow" pitchFamily="34" charset="0"/>
              </a:rPr>
              <a:t>June, 2011</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nvGraphicFramePr>
        <p:xfrm>
          <a:off x="742950" y="2686050"/>
          <a:ext cx="3257550" cy="2284581"/>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rot="10800000" flipV="1">
            <a:off x="457200" y="5007113"/>
            <a:ext cx="3714750" cy="707886"/>
          </a:xfrm>
          <a:prstGeom prst="rect">
            <a:avLst/>
          </a:prstGeom>
          <a:noFill/>
          <a:ln>
            <a:noFill/>
          </a:ln>
        </p:spPr>
        <p:txBody>
          <a:bodyPr wrap="square" rtlCol="0">
            <a:spAutoFit/>
          </a:bodyPr>
          <a:lstStyle/>
          <a:p>
            <a:pPr algn="ctr"/>
            <a:r>
              <a:rPr lang="en-US" sz="2000" b="1" i="1" dirty="0" smtClean="0">
                <a:solidFill>
                  <a:schemeClr val="accent4">
                    <a:lumMod val="75000"/>
                  </a:schemeClr>
                </a:solidFill>
                <a:latin typeface="Arial Narrow" pitchFamily="34" charset="0"/>
              </a:rPr>
              <a:t>Associate degrees/Some </a:t>
            </a:r>
          </a:p>
          <a:p>
            <a:pPr algn="ctr"/>
            <a:r>
              <a:rPr lang="en-US" sz="2000" b="1" i="1" dirty="0" smtClean="0">
                <a:solidFill>
                  <a:schemeClr val="accent4">
                    <a:lumMod val="75000"/>
                  </a:schemeClr>
                </a:solidFill>
                <a:latin typeface="Arial Narrow" pitchFamily="34" charset="0"/>
              </a:rPr>
              <a:t>postsecondary training</a:t>
            </a:r>
            <a:endParaRPr lang="en-US" sz="2000" b="1" i="1" dirty="0">
              <a:solidFill>
                <a:schemeClr val="accent4">
                  <a:lumMod val="75000"/>
                </a:schemeClr>
              </a:solidFill>
              <a:latin typeface="Arial Narrow" pitchFamily="34" charset="0"/>
            </a:endParaRPr>
          </a:p>
        </p:txBody>
      </p:sp>
      <p:graphicFrame>
        <p:nvGraphicFramePr>
          <p:cNvPr id="15" name="Chart 14"/>
          <p:cNvGraphicFramePr/>
          <p:nvPr/>
        </p:nvGraphicFramePr>
        <p:xfrm>
          <a:off x="5200650" y="2680109"/>
          <a:ext cx="3257550" cy="2284581"/>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rot="10800000" flipV="1">
            <a:off x="5148069" y="5064263"/>
            <a:ext cx="3481579" cy="707886"/>
          </a:xfrm>
          <a:prstGeom prst="rect">
            <a:avLst/>
          </a:prstGeom>
          <a:noFill/>
          <a:ln>
            <a:noFill/>
          </a:ln>
        </p:spPr>
        <p:txBody>
          <a:bodyPr wrap="square" rtlCol="0">
            <a:spAutoFit/>
          </a:bodyPr>
          <a:lstStyle/>
          <a:p>
            <a:pPr algn="ctr"/>
            <a:r>
              <a:rPr lang="en-US" sz="2000" b="1" i="1" dirty="0" smtClean="0">
                <a:solidFill>
                  <a:schemeClr val="accent4">
                    <a:lumMod val="75000"/>
                  </a:schemeClr>
                </a:solidFill>
                <a:latin typeface="Arial Narrow" pitchFamily="34" charset="0"/>
              </a:rPr>
              <a:t>College/Associate degrees/Diploma or certificate.</a:t>
            </a:r>
            <a:endParaRPr lang="en-US" sz="2000" b="1" i="1" dirty="0">
              <a:solidFill>
                <a:schemeClr val="accent4">
                  <a:lumMod val="75000"/>
                </a:schemeClr>
              </a:solidFill>
              <a:latin typeface="Arial Narrow" pitchFamily="34" charset="0"/>
            </a:endParaRPr>
          </a:p>
        </p:txBody>
      </p:sp>
      <p:sp>
        <p:nvSpPr>
          <p:cNvPr id="17" name="TextBox 16"/>
          <p:cNvSpPr txBox="1"/>
          <p:nvPr/>
        </p:nvSpPr>
        <p:spPr>
          <a:xfrm rot="10800000" flipV="1">
            <a:off x="1085850" y="2000250"/>
            <a:ext cx="2228850" cy="400110"/>
          </a:xfrm>
          <a:prstGeom prst="rect">
            <a:avLst/>
          </a:prstGeom>
          <a:noFill/>
          <a:ln>
            <a:solidFill>
              <a:schemeClr val="accent3">
                <a:lumMod val="75000"/>
              </a:schemeClr>
            </a:solidFill>
          </a:ln>
        </p:spPr>
        <p:txBody>
          <a:bodyPr wrap="square" rtlCol="0">
            <a:spAutoFit/>
          </a:bodyPr>
          <a:lstStyle/>
          <a:p>
            <a:pPr algn="ctr"/>
            <a:r>
              <a:rPr lang="en-US" sz="2000" b="1" i="1" dirty="0" smtClean="0">
                <a:solidFill>
                  <a:schemeClr val="accent4">
                    <a:lumMod val="75000"/>
                  </a:schemeClr>
                </a:solidFill>
                <a:latin typeface="Arial Narrow" pitchFamily="34" charset="0"/>
              </a:rPr>
              <a:t>Older Prospects</a:t>
            </a:r>
            <a:endParaRPr lang="en-US" sz="2000" b="1" i="1" dirty="0">
              <a:solidFill>
                <a:schemeClr val="accent4">
                  <a:lumMod val="75000"/>
                </a:schemeClr>
              </a:solidFill>
              <a:latin typeface="Arial Narrow" pitchFamily="34" charset="0"/>
            </a:endParaRPr>
          </a:p>
        </p:txBody>
      </p:sp>
      <p:sp>
        <p:nvSpPr>
          <p:cNvPr id="18" name="TextBox 17"/>
          <p:cNvSpPr txBox="1"/>
          <p:nvPr/>
        </p:nvSpPr>
        <p:spPr>
          <a:xfrm rot="10800000" flipV="1">
            <a:off x="6012175" y="2000250"/>
            <a:ext cx="1453885" cy="400110"/>
          </a:xfrm>
          <a:prstGeom prst="rect">
            <a:avLst/>
          </a:prstGeom>
          <a:noFill/>
          <a:ln>
            <a:solidFill>
              <a:schemeClr val="accent3">
                <a:lumMod val="75000"/>
              </a:schemeClr>
            </a:solidFill>
          </a:ln>
        </p:spPr>
        <p:txBody>
          <a:bodyPr wrap="square" rtlCol="0">
            <a:spAutoFit/>
          </a:bodyPr>
          <a:lstStyle/>
          <a:p>
            <a:pPr algn="ctr"/>
            <a:r>
              <a:rPr lang="en-US" sz="2000" b="1" i="1" dirty="0" smtClean="0">
                <a:solidFill>
                  <a:schemeClr val="accent4">
                    <a:lumMod val="75000"/>
                  </a:schemeClr>
                </a:solidFill>
                <a:latin typeface="Arial Narrow" pitchFamily="34" charset="0"/>
              </a:rPr>
              <a:t>Parents</a:t>
            </a:r>
            <a:endParaRPr lang="en-US" sz="2000" b="1" i="1" dirty="0">
              <a:solidFill>
                <a:schemeClr val="accent4">
                  <a:lumMod val="75000"/>
                </a:schemeClr>
              </a:solidFill>
              <a:latin typeface="Arial Narrow" pitchFamily="34" charset="0"/>
            </a:endParaRPr>
          </a:p>
        </p:txBody>
      </p:sp>
      <p:sp>
        <p:nvSpPr>
          <p:cNvPr id="19" name="TextBox 18"/>
          <p:cNvSpPr txBox="1"/>
          <p:nvPr/>
        </p:nvSpPr>
        <p:spPr>
          <a:xfrm rot="10800000" flipV="1">
            <a:off x="0" y="131862"/>
            <a:ext cx="9144000" cy="830997"/>
          </a:xfrm>
          <a:prstGeom prst="rect">
            <a:avLst/>
          </a:prstGeom>
          <a:noFill/>
          <a:ln>
            <a:noFill/>
          </a:ln>
        </p:spPr>
        <p:txBody>
          <a:bodyPr wrap="square" rtlCol="0">
            <a:spAutoFit/>
          </a:bodyPr>
          <a:lstStyle/>
          <a:p>
            <a:pPr algn="ctr"/>
            <a:r>
              <a:rPr lang="en-US" sz="2400" b="1" i="1" dirty="0" smtClean="0">
                <a:solidFill>
                  <a:schemeClr val="bg1"/>
                </a:solidFill>
                <a:latin typeface="Arial Narrow" pitchFamily="34" charset="0"/>
              </a:rPr>
              <a:t>Educational status in Kentucky is changing for the better.  More persons have been exposed to a postsecondary educational experience.</a:t>
            </a:r>
            <a:endParaRPr lang="en-US" sz="2400" b="1" i="1" dirty="0">
              <a:solidFill>
                <a:schemeClr val="bg1"/>
              </a:solidFill>
              <a:latin typeface="Arial Narrow" pitchFamily="34" charset="0"/>
            </a:endParaRPr>
          </a:p>
        </p:txBody>
      </p:sp>
      <p:sp>
        <p:nvSpPr>
          <p:cNvPr id="9" name="TextBox 8"/>
          <p:cNvSpPr txBox="1"/>
          <p:nvPr/>
        </p:nvSpPr>
        <p:spPr>
          <a:xfrm>
            <a:off x="2869912" y="2564895"/>
            <a:ext cx="434734" cy="307777"/>
          </a:xfrm>
          <a:prstGeom prst="rect">
            <a:avLst/>
          </a:prstGeom>
          <a:noFill/>
        </p:spPr>
        <p:txBody>
          <a:bodyPr wrap="none" rtlCol="0">
            <a:spAutoFit/>
          </a:bodyPr>
          <a:lstStyle/>
          <a:p>
            <a:r>
              <a:rPr lang="en-US" sz="1400" b="1" dirty="0" smtClean="0">
                <a:solidFill>
                  <a:schemeClr val="accent3">
                    <a:lumMod val="75000"/>
                  </a:schemeClr>
                </a:solidFill>
                <a:latin typeface="Arial Narrow" pitchFamily="34" charset="0"/>
              </a:rPr>
              <a:t>+12</a:t>
            </a:r>
            <a:endParaRPr lang="en-US" sz="1400" b="1" dirty="0">
              <a:solidFill>
                <a:schemeClr val="accent3">
                  <a:lumMod val="75000"/>
                </a:schemeClr>
              </a:solidFill>
              <a:latin typeface="Arial Narrow" pitchFamily="34" charset="0"/>
            </a:endParaRPr>
          </a:p>
        </p:txBody>
      </p:sp>
      <p:sp>
        <p:nvSpPr>
          <p:cNvPr id="10" name="TextBox 9"/>
          <p:cNvSpPr txBox="1"/>
          <p:nvPr/>
        </p:nvSpPr>
        <p:spPr>
          <a:xfrm>
            <a:off x="7305651" y="2910537"/>
            <a:ext cx="352982" cy="307777"/>
          </a:xfrm>
          <a:prstGeom prst="rect">
            <a:avLst/>
          </a:prstGeom>
          <a:noFill/>
        </p:spPr>
        <p:txBody>
          <a:bodyPr wrap="none" rtlCol="0">
            <a:spAutoFit/>
          </a:bodyPr>
          <a:lstStyle/>
          <a:p>
            <a:r>
              <a:rPr lang="en-US" sz="1400" b="1" dirty="0" smtClean="0">
                <a:solidFill>
                  <a:schemeClr val="accent3">
                    <a:lumMod val="75000"/>
                  </a:schemeClr>
                </a:solidFill>
                <a:latin typeface="Arial Narrow" pitchFamily="34" charset="0"/>
              </a:rPr>
              <a:t>+9</a:t>
            </a:r>
            <a:endParaRPr lang="en-US" sz="1400" b="1" dirty="0">
              <a:solidFill>
                <a:schemeClr val="accent3">
                  <a:lumMod val="75000"/>
                </a:schemeClr>
              </a:solidFill>
              <a:latin typeface="Arial Narrow" pitchFamily="34" charset="0"/>
            </a:endParaRPr>
          </a:p>
        </p:txBody>
      </p:sp>
      <p:sp>
        <p:nvSpPr>
          <p:cNvPr id="11" name="Oval 10"/>
          <p:cNvSpPr/>
          <p:nvPr/>
        </p:nvSpPr>
        <p:spPr>
          <a:xfrm>
            <a:off x="7279529" y="2910537"/>
            <a:ext cx="518463" cy="345642"/>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2901397" y="2564895"/>
            <a:ext cx="518463" cy="345642"/>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rot="10800000" flipV="1">
            <a:off x="309083" y="285750"/>
            <a:ext cx="8525837" cy="523220"/>
          </a:xfrm>
          <a:prstGeom prst="rect">
            <a:avLst/>
          </a:prstGeom>
          <a:noFill/>
          <a:ln>
            <a:noFill/>
          </a:ln>
        </p:spPr>
        <p:txBody>
          <a:bodyPr wrap="square" rtlCol="0">
            <a:spAutoFit/>
          </a:bodyPr>
          <a:lstStyle/>
          <a:p>
            <a:pPr algn="ctr"/>
            <a:r>
              <a:rPr lang="en-US" sz="2800" b="1" i="1" dirty="0" smtClean="0">
                <a:solidFill>
                  <a:schemeClr val="bg1"/>
                </a:solidFill>
                <a:latin typeface="Arial Narrow" pitchFamily="34" charset="0"/>
              </a:rPr>
              <a:t>Interest in pursuing more education is up.</a:t>
            </a:r>
            <a:endParaRPr lang="en-US" sz="2800" b="1" i="1" dirty="0">
              <a:solidFill>
                <a:schemeClr val="bg1"/>
              </a:solidFill>
              <a:latin typeface="Arial Narrow" pitchFamily="34" charset="0"/>
            </a:endParaRPr>
          </a:p>
        </p:txBody>
      </p:sp>
      <p:graphicFrame>
        <p:nvGraphicFramePr>
          <p:cNvPr id="24" name="Chart 23"/>
          <p:cNvGraphicFramePr/>
          <p:nvPr/>
        </p:nvGraphicFramePr>
        <p:xfrm>
          <a:off x="2325327" y="2507288"/>
          <a:ext cx="4205311" cy="3686848"/>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p:cNvSpPr txBox="1"/>
          <p:nvPr/>
        </p:nvSpPr>
        <p:spPr>
          <a:xfrm rot="10800000" flipV="1">
            <a:off x="2813146" y="1412756"/>
            <a:ext cx="3371850" cy="707886"/>
          </a:xfrm>
          <a:prstGeom prst="rect">
            <a:avLst/>
          </a:prstGeom>
          <a:noFill/>
          <a:ln>
            <a:noFill/>
          </a:ln>
        </p:spPr>
        <p:txBody>
          <a:bodyPr wrap="square" rtlCol="0">
            <a:spAutoFit/>
          </a:bodyPr>
          <a:lstStyle/>
          <a:p>
            <a:pPr algn="ctr"/>
            <a:r>
              <a:rPr lang="en-US" sz="2000" dirty="0" smtClean="0">
                <a:solidFill>
                  <a:schemeClr val="accent3">
                    <a:lumMod val="75000"/>
                  </a:schemeClr>
                </a:solidFill>
                <a:latin typeface="Arial Narrow" pitchFamily="34" charset="0"/>
              </a:rPr>
              <a:t>Older Prospects</a:t>
            </a:r>
          </a:p>
          <a:p>
            <a:pPr algn="ctr"/>
            <a:r>
              <a:rPr lang="en-US" sz="2000" u="sng" dirty="0" smtClean="0">
                <a:solidFill>
                  <a:schemeClr val="accent3">
                    <a:lumMod val="75000"/>
                  </a:schemeClr>
                </a:solidFill>
                <a:latin typeface="Arial Narrow" pitchFamily="34" charset="0"/>
              </a:rPr>
              <a:t>Likelihood To Enroll In College</a:t>
            </a:r>
            <a:endParaRPr lang="en-US" sz="2000" u="sng" dirty="0">
              <a:solidFill>
                <a:schemeClr val="accent3">
                  <a:lumMod val="75000"/>
                </a:schemeClr>
              </a:solidFill>
              <a:latin typeface="Arial Narrow" pitchFamily="34" charset="0"/>
            </a:endParaRPr>
          </a:p>
        </p:txBody>
      </p:sp>
      <p:sp>
        <p:nvSpPr>
          <p:cNvPr id="28" name="Rounded Rectangle 27"/>
          <p:cNvSpPr/>
          <p:nvPr/>
        </p:nvSpPr>
        <p:spPr>
          <a:xfrm>
            <a:off x="2670969" y="3145078"/>
            <a:ext cx="857250" cy="514350"/>
          </a:xfrm>
          <a:prstGeom prst="round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28%</a:t>
            </a:r>
            <a:endParaRPr lang="en-US" dirty="0"/>
          </a:p>
        </p:txBody>
      </p:sp>
      <p:sp>
        <p:nvSpPr>
          <p:cNvPr id="29" name="Rounded Rectangle 28"/>
          <p:cNvSpPr/>
          <p:nvPr/>
        </p:nvSpPr>
        <p:spPr>
          <a:xfrm>
            <a:off x="5263284" y="2741829"/>
            <a:ext cx="857250" cy="514350"/>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34%</a:t>
            </a:r>
            <a:endParaRPr lang="en-US" dirty="0"/>
          </a:p>
        </p:txBody>
      </p:sp>
      <p:sp>
        <p:nvSpPr>
          <p:cNvPr id="30" name="TextBox 29"/>
          <p:cNvSpPr txBox="1"/>
          <p:nvPr/>
        </p:nvSpPr>
        <p:spPr>
          <a:xfrm rot="10800000" flipV="1">
            <a:off x="3434938" y="4926782"/>
            <a:ext cx="1885953" cy="584775"/>
          </a:xfrm>
          <a:prstGeom prst="rect">
            <a:avLst/>
          </a:prstGeom>
          <a:noFill/>
          <a:ln>
            <a:noFill/>
          </a:ln>
        </p:spPr>
        <p:txBody>
          <a:bodyPr wrap="square" rtlCol="0">
            <a:spAutoFit/>
          </a:bodyPr>
          <a:lstStyle/>
          <a:p>
            <a:pPr algn="ctr"/>
            <a:r>
              <a:rPr lang="en-US" sz="1600" i="1" dirty="0" smtClean="0">
                <a:solidFill>
                  <a:schemeClr val="accent3">
                    <a:lumMod val="75000"/>
                  </a:schemeClr>
                </a:solidFill>
                <a:latin typeface="Arial Narrow" pitchFamily="34" charset="0"/>
              </a:rPr>
              <a:t>Extremely/Very</a:t>
            </a:r>
            <a:br>
              <a:rPr lang="en-US" sz="1600" i="1" dirty="0" smtClean="0">
                <a:solidFill>
                  <a:schemeClr val="accent3">
                    <a:lumMod val="75000"/>
                  </a:schemeClr>
                </a:solidFill>
                <a:latin typeface="Arial Narrow" pitchFamily="34" charset="0"/>
              </a:rPr>
            </a:br>
            <a:r>
              <a:rPr lang="en-US" sz="1600" i="1" dirty="0" smtClean="0">
                <a:solidFill>
                  <a:schemeClr val="accent3">
                    <a:lumMod val="75000"/>
                  </a:schemeClr>
                </a:solidFill>
                <a:latin typeface="Arial Narrow" pitchFamily="34" charset="0"/>
              </a:rPr>
              <a:t>Likely</a:t>
            </a:r>
            <a:endParaRPr lang="en-US" sz="1600" i="1" dirty="0">
              <a:solidFill>
                <a:schemeClr val="accent3">
                  <a:lumMod val="75000"/>
                </a:schemeClr>
              </a:solidFill>
              <a:latin typeface="Arial Narrow" pitchFamily="34" charset="0"/>
            </a:endParaRPr>
          </a:p>
        </p:txBody>
      </p:sp>
      <p:sp>
        <p:nvSpPr>
          <p:cNvPr id="31" name="TextBox 30"/>
          <p:cNvSpPr txBox="1"/>
          <p:nvPr/>
        </p:nvSpPr>
        <p:spPr>
          <a:xfrm rot="10800000" flipV="1">
            <a:off x="3535074" y="4177891"/>
            <a:ext cx="1885953" cy="338554"/>
          </a:xfrm>
          <a:prstGeom prst="rect">
            <a:avLst/>
          </a:prstGeom>
          <a:noFill/>
          <a:ln>
            <a:noFill/>
          </a:ln>
        </p:spPr>
        <p:txBody>
          <a:bodyPr wrap="square" rtlCol="0">
            <a:spAutoFit/>
          </a:bodyPr>
          <a:lstStyle/>
          <a:p>
            <a:pPr algn="ctr"/>
            <a:r>
              <a:rPr lang="en-US" sz="1600" i="1" dirty="0" smtClean="0">
                <a:solidFill>
                  <a:schemeClr val="accent3">
                    <a:lumMod val="75000"/>
                  </a:schemeClr>
                </a:solidFill>
                <a:latin typeface="Arial Narrow" pitchFamily="34" charset="0"/>
              </a:rPr>
              <a:t>Somewhat Likely</a:t>
            </a:r>
            <a:endParaRPr lang="en-US" sz="1600" i="1" dirty="0">
              <a:solidFill>
                <a:schemeClr val="accent3">
                  <a:lumMod val="75000"/>
                </a:schemeClr>
              </a:solidFill>
              <a:latin typeface="Arial Narrow" pitchFamily="34" charset="0"/>
            </a:endParaRPr>
          </a:p>
        </p:txBody>
      </p:sp>
      <p:sp>
        <p:nvSpPr>
          <p:cNvPr id="9" name="Oval 8"/>
          <p:cNvSpPr/>
          <p:nvPr/>
        </p:nvSpPr>
        <p:spPr>
          <a:xfrm>
            <a:off x="4111144" y="4581140"/>
            <a:ext cx="518463" cy="345642"/>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5436105" y="3256179"/>
            <a:ext cx="518463" cy="345642"/>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5436105" y="2334467"/>
            <a:ext cx="518463" cy="345642"/>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5495889" y="2334467"/>
            <a:ext cx="401072" cy="369332"/>
          </a:xfrm>
          <a:prstGeom prst="rect">
            <a:avLst/>
          </a:prstGeom>
        </p:spPr>
        <p:txBody>
          <a:bodyPr wrap="none">
            <a:spAutoFit/>
          </a:bodyPr>
          <a:lstStyle/>
          <a:p>
            <a:pPr algn="ctr"/>
            <a:r>
              <a:rPr lang="en-US" b="1" dirty="0" smtClean="0">
                <a:solidFill>
                  <a:schemeClr val="accent3">
                    <a:lumMod val="75000"/>
                  </a:schemeClr>
                </a:solidFill>
                <a:latin typeface="Arial Narrow" pitchFamily="34" charset="0"/>
              </a:rPr>
              <a:t>+6</a:t>
            </a:r>
            <a:endParaRPr lang="en-US" b="1" dirty="0">
              <a:solidFill>
                <a:schemeClr val="accent3">
                  <a:lumMod val="75000"/>
                </a:schemeClr>
              </a:solidFill>
              <a:latin typeface="Arial Narrow" pitchFamily="34" charset="0"/>
            </a:endParaRPr>
          </a:p>
        </p:txBody>
      </p:sp>
      <p:sp>
        <p:nvSpPr>
          <p:cNvPr id="13" name="Rectangle 12"/>
          <p:cNvSpPr/>
          <p:nvPr/>
        </p:nvSpPr>
        <p:spPr>
          <a:xfrm>
            <a:off x="5493712" y="3256179"/>
            <a:ext cx="403249" cy="369332"/>
          </a:xfrm>
          <a:prstGeom prst="rect">
            <a:avLst/>
          </a:prstGeom>
        </p:spPr>
        <p:txBody>
          <a:bodyPr wrap="square">
            <a:spAutoFit/>
          </a:bodyPr>
          <a:lstStyle/>
          <a:p>
            <a:pPr algn="ctr"/>
            <a:r>
              <a:rPr lang="en-US" b="1" dirty="0" smtClean="0">
                <a:solidFill>
                  <a:schemeClr val="accent3">
                    <a:lumMod val="75000"/>
                  </a:schemeClr>
                </a:solidFill>
                <a:latin typeface="Arial Narrow" pitchFamily="34" charset="0"/>
              </a:rPr>
              <a:t>+3</a:t>
            </a:r>
            <a:endParaRPr lang="en-US" b="1" dirty="0">
              <a:solidFill>
                <a:schemeClr val="accent3">
                  <a:lumMod val="75000"/>
                </a:schemeClr>
              </a:solidFill>
              <a:latin typeface="Arial Narrow" pitchFamily="34" charset="0"/>
            </a:endParaRPr>
          </a:p>
        </p:txBody>
      </p:sp>
      <p:sp>
        <p:nvSpPr>
          <p:cNvPr id="14" name="Rectangle 13"/>
          <p:cNvSpPr/>
          <p:nvPr/>
        </p:nvSpPr>
        <p:spPr>
          <a:xfrm>
            <a:off x="4168751" y="4581140"/>
            <a:ext cx="401072" cy="369332"/>
          </a:xfrm>
          <a:prstGeom prst="rect">
            <a:avLst/>
          </a:prstGeom>
        </p:spPr>
        <p:txBody>
          <a:bodyPr wrap="none">
            <a:spAutoFit/>
          </a:bodyPr>
          <a:lstStyle/>
          <a:p>
            <a:pPr algn="ctr"/>
            <a:r>
              <a:rPr lang="en-US" b="1" dirty="0" smtClean="0">
                <a:solidFill>
                  <a:schemeClr val="accent3">
                    <a:lumMod val="75000"/>
                  </a:schemeClr>
                </a:solidFill>
                <a:latin typeface="Arial Narrow" pitchFamily="34" charset="0"/>
              </a:rPr>
              <a:t>+3</a:t>
            </a:r>
            <a:endParaRPr lang="en-US" b="1" dirty="0">
              <a:solidFill>
                <a:schemeClr val="accent3">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rot="10800000" flipV="1">
            <a:off x="0" y="131862"/>
            <a:ext cx="9144000" cy="830997"/>
          </a:xfrm>
          <a:prstGeom prst="rect">
            <a:avLst/>
          </a:prstGeom>
          <a:noFill/>
          <a:ln>
            <a:noFill/>
          </a:ln>
        </p:spPr>
        <p:txBody>
          <a:bodyPr wrap="square" rtlCol="0">
            <a:spAutoFit/>
          </a:bodyPr>
          <a:lstStyle/>
          <a:p>
            <a:pPr algn="ctr"/>
            <a:r>
              <a:rPr lang="en-US" sz="2400" b="1" i="1" dirty="0" smtClean="0">
                <a:solidFill>
                  <a:schemeClr val="bg1"/>
                </a:solidFill>
                <a:latin typeface="Arial Narrow" pitchFamily="34" charset="0"/>
              </a:rPr>
              <a:t>The young and impressionable had the same high aspirations as they did five years ago.  Almost everyone plans to go to college after high school.</a:t>
            </a:r>
            <a:endParaRPr lang="en-US" sz="2400" b="1" i="1" dirty="0">
              <a:solidFill>
                <a:schemeClr val="bg1"/>
              </a:solidFill>
              <a:latin typeface="Arial Narrow" pitchFamily="34" charset="0"/>
            </a:endParaRPr>
          </a:p>
        </p:txBody>
      </p:sp>
      <p:sp>
        <p:nvSpPr>
          <p:cNvPr id="27" name="TextBox 26"/>
          <p:cNvSpPr txBox="1"/>
          <p:nvPr/>
        </p:nvSpPr>
        <p:spPr>
          <a:xfrm rot="10800000" flipV="1">
            <a:off x="2870753" y="1700790"/>
            <a:ext cx="3371850" cy="707886"/>
          </a:xfrm>
          <a:prstGeom prst="rect">
            <a:avLst/>
          </a:prstGeom>
          <a:noFill/>
          <a:ln>
            <a:noFill/>
          </a:ln>
        </p:spPr>
        <p:txBody>
          <a:bodyPr wrap="square" rtlCol="0">
            <a:spAutoFit/>
          </a:bodyPr>
          <a:lstStyle/>
          <a:p>
            <a:pPr algn="ctr"/>
            <a:r>
              <a:rPr lang="en-US" sz="2000" dirty="0" smtClean="0">
                <a:solidFill>
                  <a:schemeClr val="accent3">
                    <a:lumMod val="75000"/>
                  </a:schemeClr>
                </a:solidFill>
                <a:latin typeface="Arial Narrow" pitchFamily="34" charset="0"/>
              </a:rPr>
              <a:t>High School Students</a:t>
            </a:r>
          </a:p>
          <a:p>
            <a:pPr algn="ctr"/>
            <a:r>
              <a:rPr lang="en-US" sz="2000" u="sng" dirty="0" smtClean="0">
                <a:solidFill>
                  <a:schemeClr val="accent3">
                    <a:lumMod val="75000"/>
                  </a:schemeClr>
                </a:solidFill>
                <a:latin typeface="Arial Narrow" pitchFamily="34" charset="0"/>
              </a:rPr>
              <a:t>Likelihood To Enroll In College</a:t>
            </a:r>
            <a:endParaRPr lang="en-US" sz="2000" u="sng" dirty="0">
              <a:solidFill>
                <a:schemeClr val="accent3">
                  <a:lumMod val="75000"/>
                </a:schemeClr>
              </a:solidFill>
              <a:latin typeface="Arial Narrow" pitchFamily="34" charset="0"/>
            </a:endParaRPr>
          </a:p>
        </p:txBody>
      </p:sp>
      <p:graphicFrame>
        <p:nvGraphicFramePr>
          <p:cNvPr id="13" name="Chart 12"/>
          <p:cNvGraphicFramePr/>
          <p:nvPr/>
        </p:nvGraphicFramePr>
        <p:xfrm>
          <a:off x="2901397" y="2161646"/>
          <a:ext cx="3257550" cy="39433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rot="10800000" flipV="1">
            <a:off x="193869" y="193417"/>
            <a:ext cx="8777312" cy="707886"/>
          </a:xfrm>
          <a:prstGeom prst="rect">
            <a:avLst/>
          </a:prstGeom>
          <a:noFill/>
          <a:ln>
            <a:noFill/>
          </a:ln>
        </p:spPr>
        <p:txBody>
          <a:bodyPr wrap="square" rtlCol="0">
            <a:spAutoFit/>
          </a:bodyPr>
          <a:lstStyle/>
          <a:p>
            <a:pPr algn="ctr"/>
            <a:r>
              <a:rPr lang="en-US" sz="2000" b="1" i="1" dirty="0" smtClean="0">
                <a:solidFill>
                  <a:schemeClr val="bg1"/>
                </a:solidFill>
                <a:latin typeface="Arial Narrow" pitchFamily="34" charset="0"/>
              </a:rPr>
              <a:t>KCTCS has been a significant part of educational change.  Combined with state universities, </a:t>
            </a:r>
            <a:r>
              <a:rPr lang="en-US" sz="2000" b="1" i="1" smtClean="0">
                <a:solidFill>
                  <a:schemeClr val="bg1"/>
                </a:solidFill>
                <a:latin typeface="Arial Narrow" pitchFamily="34" charset="0"/>
              </a:rPr>
              <a:t>approximately 20,000 </a:t>
            </a:r>
            <a:r>
              <a:rPr lang="en-US" sz="2000" b="1" i="1" dirty="0" smtClean="0">
                <a:solidFill>
                  <a:schemeClr val="bg1"/>
                </a:solidFill>
                <a:latin typeface="Arial Narrow" pitchFamily="34" charset="0"/>
              </a:rPr>
              <a:t>more students enrolled in 2010, compared to 2006.</a:t>
            </a:r>
            <a:endParaRPr lang="en-US" sz="2000" b="1" i="1" dirty="0">
              <a:solidFill>
                <a:schemeClr val="bg1"/>
              </a:solidFill>
              <a:latin typeface="Arial Narrow" pitchFamily="34" charset="0"/>
            </a:endParaRPr>
          </a:p>
        </p:txBody>
      </p:sp>
      <p:graphicFrame>
        <p:nvGraphicFramePr>
          <p:cNvPr id="9" name="Chart 8"/>
          <p:cNvGraphicFramePr/>
          <p:nvPr/>
        </p:nvGraphicFramePr>
        <p:xfrm>
          <a:off x="1113727" y="1314450"/>
          <a:ext cx="6972300" cy="4749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419861" y="1297541"/>
            <a:ext cx="2304280" cy="979319"/>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 increase of 7% over five years </a:t>
            </a:r>
            <a:endParaRPr lang="en-US" dirty="0"/>
          </a:p>
        </p:txBody>
      </p:sp>
      <p:sp>
        <p:nvSpPr>
          <p:cNvPr id="12" name="Rounded Rectangle 11"/>
          <p:cNvSpPr/>
          <p:nvPr/>
        </p:nvSpPr>
        <p:spPr>
          <a:xfrm>
            <a:off x="5724140" y="3601821"/>
            <a:ext cx="2246673" cy="979319"/>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 increase of 26% over five years</a:t>
            </a:r>
            <a:endParaRPr lang="en-US" dirty="0"/>
          </a:p>
        </p:txBody>
      </p:sp>
      <p:sp>
        <p:nvSpPr>
          <p:cNvPr id="20" name="TextBox 19"/>
          <p:cNvSpPr txBox="1"/>
          <p:nvPr/>
        </p:nvSpPr>
        <p:spPr>
          <a:xfrm rot="10800000" flipV="1">
            <a:off x="2871667" y="6138755"/>
            <a:ext cx="3486150" cy="285808"/>
          </a:xfrm>
          <a:prstGeom prst="rect">
            <a:avLst/>
          </a:prstGeom>
          <a:noFill/>
          <a:ln>
            <a:noFill/>
          </a:ln>
        </p:spPr>
        <p:txBody>
          <a:bodyPr wrap="square" rtlCol="0">
            <a:spAutoFit/>
          </a:bodyPr>
          <a:lstStyle/>
          <a:p>
            <a:r>
              <a:rPr lang="en-US" sz="1200" i="1" dirty="0" smtClean="0">
                <a:solidFill>
                  <a:schemeClr val="accent4">
                    <a:lumMod val="75000"/>
                  </a:schemeClr>
                </a:solidFill>
                <a:latin typeface="Arial Narrow" pitchFamily="34" charset="0"/>
              </a:rPr>
              <a:t>Source: Kentucky Council On Postsecondary Education</a:t>
            </a:r>
            <a:endParaRPr lang="en-US" sz="1200" i="1" dirty="0">
              <a:solidFill>
                <a:schemeClr val="accent4">
                  <a:lumMod val="75000"/>
                </a:schemeClr>
              </a:solidFill>
              <a:latin typeface="Arial Narrow" pitchFamily="34" charset="0"/>
            </a:endParaRPr>
          </a:p>
        </p:txBody>
      </p:sp>
      <p:sp>
        <p:nvSpPr>
          <p:cNvPr id="7" name="Rectangle 6"/>
          <p:cNvSpPr/>
          <p:nvPr/>
        </p:nvSpPr>
        <p:spPr>
          <a:xfrm>
            <a:off x="1541679" y="2046432"/>
            <a:ext cx="625556" cy="369332"/>
          </a:xfrm>
          <a:prstGeom prst="rect">
            <a:avLst/>
          </a:prstGeom>
        </p:spPr>
        <p:txBody>
          <a:bodyPr wrap="none">
            <a:spAutoFit/>
          </a:bodyPr>
          <a:lstStyle/>
          <a:p>
            <a:r>
              <a:rPr lang="en-US" b="1" i="1" dirty="0" smtClean="0">
                <a:solidFill>
                  <a:schemeClr val="accent4">
                    <a:lumMod val="75000"/>
                  </a:schemeClr>
                </a:solidFill>
                <a:latin typeface="Arial Narrow" pitchFamily="34" charset="0"/>
              </a:rPr>
              <a:t>118K</a:t>
            </a:r>
            <a:endParaRPr lang="en-US" dirty="0">
              <a:solidFill>
                <a:schemeClr val="accent4">
                  <a:lumMod val="75000"/>
                </a:schemeClr>
              </a:solidFill>
            </a:endParaRPr>
          </a:p>
        </p:txBody>
      </p:sp>
      <p:sp>
        <p:nvSpPr>
          <p:cNvPr id="8" name="Rectangle 7"/>
          <p:cNvSpPr/>
          <p:nvPr/>
        </p:nvSpPr>
        <p:spPr>
          <a:xfrm>
            <a:off x="7071951" y="1816004"/>
            <a:ext cx="638316" cy="369332"/>
          </a:xfrm>
          <a:prstGeom prst="rect">
            <a:avLst/>
          </a:prstGeom>
        </p:spPr>
        <p:txBody>
          <a:bodyPr wrap="none">
            <a:spAutoFit/>
          </a:bodyPr>
          <a:lstStyle/>
          <a:p>
            <a:r>
              <a:rPr lang="en-US" b="1" i="1" dirty="0" smtClean="0">
                <a:solidFill>
                  <a:schemeClr val="accent4">
                    <a:lumMod val="75000"/>
                  </a:schemeClr>
                </a:solidFill>
                <a:latin typeface="Arial Narrow" pitchFamily="34" charset="0"/>
              </a:rPr>
              <a:t>126K</a:t>
            </a:r>
            <a:endParaRPr lang="en-US" dirty="0">
              <a:solidFill>
                <a:schemeClr val="accent4">
                  <a:lumMod val="75000"/>
                </a:schemeClr>
              </a:solidFill>
            </a:endParaRPr>
          </a:p>
        </p:txBody>
      </p:sp>
      <p:sp>
        <p:nvSpPr>
          <p:cNvPr id="11" name="Rectangle 10"/>
          <p:cNvSpPr/>
          <p:nvPr/>
        </p:nvSpPr>
        <p:spPr>
          <a:xfrm>
            <a:off x="1541679" y="3313786"/>
            <a:ext cx="532518" cy="369332"/>
          </a:xfrm>
          <a:prstGeom prst="rect">
            <a:avLst/>
          </a:prstGeom>
        </p:spPr>
        <p:txBody>
          <a:bodyPr wrap="none">
            <a:spAutoFit/>
          </a:bodyPr>
          <a:lstStyle/>
          <a:p>
            <a:r>
              <a:rPr lang="en-US" b="1" i="1" dirty="0" smtClean="0">
                <a:solidFill>
                  <a:schemeClr val="accent3">
                    <a:lumMod val="75000"/>
                  </a:schemeClr>
                </a:solidFill>
                <a:latin typeface="Arial Narrow" pitchFamily="34" charset="0"/>
              </a:rPr>
              <a:t>85K</a:t>
            </a:r>
            <a:endParaRPr lang="en-US" dirty="0">
              <a:solidFill>
                <a:schemeClr val="accent3">
                  <a:lumMod val="75000"/>
                </a:schemeClr>
              </a:solidFill>
            </a:endParaRPr>
          </a:p>
        </p:txBody>
      </p:sp>
      <p:sp>
        <p:nvSpPr>
          <p:cNvPr id="13" name="Rectangle 12"/>
          <p:cNvSpPr/>
          <p:nvPr/>
        </p:nvSpPr>
        <p:spPr>
          <a:xfrm>
            <a:off x="7071951" y="2564895"/>
            <a:ext cx="638316" cy="369332"/>
          </a:xfrm>
          <a:prstGeom prst="rect">
            <a:avLst/>
          </a:prstGeom>
        </p:spPr>
        <p:txBody>
          <a:bodyPr wrap="none">
            <a:spAutoFit/>
          </a:bodyPr>
          <a:lstStyle/>
          <a:p>
            <a:r>
              <a:rPr lang="en-US" b="1" i="1" dirty="0" smtClean="0">
                <a:solidFill>
                  <a:schemeClr val="accent3">
                    <a:lumMod val="75000"/>
                  </a:schemeClr>
                </a:solidFill>
                <a:latin typeface="Arial Narrow" pitchFamily="34" charset="0"/>
              </a:rPr>
              <a:t>107K</a:t>
            </a:r>
            <a:endParaRPr lang="en-US" dirty="0">
              <a:solidFill>
                <a:schemeClr val="accent3">
                  <a:lumMod val="7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37348</TotalTime>
  <Words>2577</Words>
  <Application>Microsoft Office PowerPoint</Application>
  <PresentationFormat>On-screen Show (4:3)</PresentationFormat>
  <Paragraphs>534</Paragraphs>
  <Slides>54</Slides>
  <Notes>40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1_Custom Design</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Southern Research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Matthew Schulte</dc:creator>
  <cp:lastModifiedBy>Authorized User</cp:lastModifiedBy>
  <cp:revision>2410</cp:revision>
  <dcterms:created xsi:type="dcterms:W3CDTF">2006-06-22T14:49:05Z</dcterms:created>
  <dcterms:modified xsi:type="dcterms:W3CDTF">2011-06-27T16:08:40Z</dcterms:modified>
</cp:coreProperties>
</file>